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9"/>
  </p:notesMasterIdLst>
  <p:handoutMasterIdLst>
    <p:handoutMasterId r:id="rId30"/>
  </p:handoutMasterIdLst>
  <p:sldIdLst>
    <p:sldId id="422" r:id="rId2"/>
    <p:sldId id="423" r:id="rId3"/>
    <p:sldId id="429" r:id="rId4"/>
    <p:sldId id="396" r:id="rId5"/>
    <p:sldId id="465" r:id="rId6"/>
    <p:sldId id="468" r:id="rId7"/>
    <p:sldId id="466" r:id="rId8"/>
    <p:sldId id="467" r:id="rId9"/>
    <p:sldId id="469" r:id="rId10"/>
    <p:sldId id="464" r:id="rId11"/>
    <p:sldId id="426" r:id="rId12"/>
    <p:sldId id="392" r:id="rId13"/>
    <p:sldId id="393" r:id="rId14"/>
    <p:sldId id="441" r:id="rId15"/>
    <p:sldId id="470" r:id="rId16"/>
    <p:sldId id="471" r:id="rId17"/>
    <p:sldId id="472" r:id="rId18"/>
    <p:sldId id="450" r:id="rId19"/>
    <p:sldId id="451" r:id="rId20"/>
    <p:sldId id="452" r:id="rId21"/>
    <p:sldId id="455" r:id="rId22"/>
    <p:sldId id="456" r:id="rId23"/>
    <p:sldId id="458" r:id="rId24"/>
    <p:sldId id="453" r:id="rId25"/>
    <p:sldId id="460" r:id="rId26"/>
    <p:sldId id="462" r:id="rId27"/>
    <p:sldId id="424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94">
          <p15:clr>
            <a:srgbClr val="A4A3A4"/>
          </p15:clr>
        </p15:guide>
        <p15:guide id="2" pos="302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99"/>
    <a:srgbClr val="3366CC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54" autoAdjust="0"/>
    <p:restoredTop sz="86425" autoAdjust="0"/>
  </p:normalViewPr>
  <p:slideViewPr>
    <p:cSldViewPr snapToGrid="0" snapToObjects="1">
      <p:cViewPr varScale="1">
        <p:scale>
          <a:sx n="90" d="100"/>
          <a:sy n="90" d="100"/>
        </p:scale>
        <p:origin x="939" y="40"/>
      </p:cViewPr>
      <p:guideLst>
        <p:guide orient="horz" pos="994"/>
        <p:guide pos="3024"/>
      </p:guideLst>
    </p:cSldViewPr>
  </p:slideViewPr>
  <p:outlineViewPr>
    <p:cViewPr>
      <p:scale>
        <a:sx n="33" d="100"/>
        <a:sy n="33" d="100"/>
      </p:scale>
      <p:origin x="0" y="53896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3078"/>
    </p:cViewPr>
  </p:sorterViewPr>
  <p:notesViewPr>
    <p:cSldViewPr snapToGrid="0" snapToObjects="1" showGuides="1">
      <p:cViewPr varScale="1">
        <p:scale>
          <a:sx n="78" d="100"/>
          <a:sy n="78" d="100"/>
        </p:scale>
        <p:origin x="2574" y="4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604869" y="331079"/>
            <a:ext cx="5792787" cy="19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5" tIns="47723" rIns="95445" bIns="47723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54088" rtl="0" eaLnBrk="1" latinLnBrk="0" hangingPunct="1">
              <a:defRPr sz="1000" kern="1200">
                <a:solidFill>
                  <a:schemeClr val="tx2"/>
                </a:solidFill>
                <a:latin typeface="Tahoma" pitchFamily="34" charset="0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GB" dirty="0">
                <a:solidFill>
                  <a:schemeClr val="tx1"/>
                </a:solidFill>
                <a:latin typeface="Open Sans" panose="020B0606030504020204" pitchFamily="34" charset="0"/>
              </a:rPr>
              <a:t>Arrays and Collections</a:t>
            </a:r>
          </a:p>
        </p:txBody>
      </p:sp>
      <p:sp>
        <p:nvSpPr>
          <p:cNvPr id="7" name="Line 11"/>
          <p:cNvSpPr>
            <a:spLocks noChangeShapeType="1"/>
          </p:cNvSpPr>
          <p:nvPr/>
        </p:nvSpPr>
        <p:spPr bwMode="auto">
          <a:xfrm>
            <a:off x="549306" y="575554"/>
            <a:ext cx="5840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>
            <a:off x="549306" y="8668876"/>
            <a:ext cx="5840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286031" y="8719676"/>
            <a:ext cx="2355850" cy="20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5445" tIns="47723" rIns="95445" bIns="47723" anchor="b"/>
          <a:lstStyle/>
          <a:p>
            <a:pPr algn="ctr" defTabSz="954088">
              <a:defRPr/>
            </a:pPr>
            <a:r>
              <a:rPr lang="en-GB" sz="1000" dirty="0">
                <a:latin typeface="Open Sans" panose="020B0606030504020204" pitchFamily="34" charset="0"/>
              </a:rPr>
              <a:t>© Olsen Software, 2023</a:t>
            </a:r>
          </a:p>
        </p:txBody>
      </p:sp>
    </p:spTree>
    <p:extLst>
      <p:ext uri="{BB962C8B-B14F-4D97-AF65-F5344CB8AC3E}">
        <p14:creationId xmlns:p14="http://schemas.microsoft.com/office/powerpoint/2010/main" val="31400577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604869" y="331079"/>
            <a:ext cx="5792787" cy="19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5" tIns="47723" rIns="95445" bIns="47723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54088" rtl="0" eaLnBrk="1" latinLnBrk="0" hangingPunct="1">
              <a:defRPr sz="1000" kern="1200">
                <a:solidFill>
                  <a:schemeClr val="tx2"/>
                </a:solidFill>
                <a:latin typeface="Tahoma" pitchFamily="34" charset="0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GB" dirty="0">
                <a:solidFill>
                  <a:schemeClr val="tx1"/>
                </a:solidFill>
                <a:latin typeface="Open Sans" panose="020B0606030504020204" pitchFamily="34" charset="0"/>
              </a:rPr>
              <a:t>Arrays and Collections</a:t>
            </a: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549306" y="4241292"/>
            <a:ext cx="5840413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>
            <a:off x="549306" y="8668876"/>
            <a:ext cx="5840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286031" y="8719676"/>
            <a:ext cx="2355850" cy="20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5445" tIns="47723" rIns="95445" bIns="47723" anchor="b"/>
          <a:lstStyle/>
          <a:p>
            <a:pPr algn="ctr" defTabSz="954088">
              <a:defRPr/>
            </a:pPr>
            <a:r>
              <a:rPr lang="en-GB" sz="1000" dirty="0">
                <a:latin typeface="Open Sans" panose="020B0606030504020204" pitchFamily="34" charset="0"/>
              </a:rPr>
              <a:t>© Olsen Software, 2023</a:t>
            </a:r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>
            <a:off x="549306" y="575554"/>
            <a:ext cx="5840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8869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985518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08420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74769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80812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74769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4355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70248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93328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286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885160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885160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885160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885160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885160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885160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885160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19416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79777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61135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02343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75557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1781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Clr>
                <a:srgbClr val="FF0000"/>
              </a:buClr>
              <a:defRPr/>
            </a:lvl2pPr>
            <a:lvl4pPr>
              <a:defRPr>
                <a:latin typeface="Open Sans" panose="020B0606030504020204" pitchFamily="34" charset="0"/>
              </a:defRPr>
            </a:lvl4pPr>
            <a:lvl5pPr>
              <a:defRPr>
                <a:latin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0" y="0"/>
            <a:ext cx="9144000" cy="1024759"/>
          </a:xfrm>
          <a:prstGeom prst="rect">
            <a:avLst/>
          </a:prstGeom>
          <a:solidFill>
            <a:schemeClr val="tx2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400" b="0" i="0" u="none" strike="noStrike" cap="none" normalizeH="0" baseline="0" dirty="0">
              <a:ln>
                <a:noFill/>
              </a:ln>
              <a:solidFill>
                <a:srgbClr val="FFC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372" y="151249"/>
            <a:ext cx="8549837" cy="693737"/>
          </a:xfrm>
        </p:spPr>
        <p:txBody>
          <a:bodyPr/>
          <a:lstStyle>
            <a:lvl1pPr>
              <a:defRPr>
                <a:solidFill>
                  <a:srgbClr val="FFC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7" name="Teardrop 6"/>
          <p:cNvSpPr/>
          <p:nvPr userDrawn="1"/>
        </p:nvSpPr>
        <p:spPr>
          <a:xfrm rot="8093063">
            <a:off x="8856385" y="6525907"/>
            <a:ext cx="258468" cy="258468"/>
          </a:xfrm>
          <a:prstGeom prst="teardrop">
            <a:avLst/>
          </a:prstGeom>
          <a:solidFill>
            <a:srgbClr val="FFC000"/>
          </a:solidFill>
          <a:ln w="9525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Open Sans" panose="020B0606030504020204" pitchFamily="34" charset="0"/>
            </a:endParaRP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xfrm>
            <a:off x="8725566" y="6346483"/>
            <a:ext cx="520503" cy="457200"/>
          </a:xfrm>
          <a:ln/>
        </p:spPr>
        <p:txBody>
          <a:bodyPr/>
          <a:lstStyle>
            <a:lvl1pPr algn="ctr">
              <a:defRPr b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20D3A3B2-EA16-4B4A-AE9A-D51E3039C102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04958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7307" y="1076120"/>
            <a:ext cx="8094095" cy="1360488"/>
          </a:xfrm>
        </p:spPr>
        <p:txBody>
          <a:bodyPr wrap="none" lIns="0" rIns="0" anchor="b" anchorCtr="0"/>
          <a:lstStyle>
            <a:lvl1pPr algn="r">
              <a:defRPr sz="4000" b="0">
                <a:solidFill>
                  <a:schemeClr val="tx2"/>
                </a:solidFill>
                <a:latin typeface="Bahnschrif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5" name="Straight Connector 14"/>
          <p:cNvCxnSpPr/>
          <p:nvPr userDrawn="1"/>
        </p:nvCxnSpPr>
        <p:spPr bwMode="auto">
          <a:xfrm>
            <a:off x="331076" y="1655378"/>
            <a:ext cx="8466082" cy="0"/>
          </a:xfrm>
          <a:prstGeom prst="line">
            <a:avLst/>
          </a:prstGeom>
          <a:noFill/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055CC6ED-29D0-4E15-BD60-A842FF278EB5}"/>
              </a:ext>
            </a:extLst>
          </p:cNvPr>
          <p:cNvGrpSpPr/>
          <p:nvPr userDrawn="1"/>
        </p:nvGrpSpPr>
        <p:grpSpPr>
          <a:xfrm>
            <a:off x="5010435" y="5561862"/>
            <a:ext cx="3774014" cy="963223"/>
            <a:chOff x="5010435" y="5561862"/>
            <a:chExt cx="3774014" cy="96322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424808D-3531-4B27-865E-F38C0F78CE75}"/>
                </a:ext>
              </a:extLst>
            </p:cNvPr>
            <p:cNvSpPr/>
            <p:nvPr userDrawn="1"/>
          </p:nvSpPr>
          <p:spPr bwMode="auto">
            <a:xfrm>
              <a:off x="5010435" y="5561862"/>
              <a:ext cx="3774014" cy="963223"/>
            </a:xfrm>
            <a:prstGeom prst="rect">
              <a:avLst/>
            </a:prstGeom>
            <a:solidFill>
              <a:srgbClr val="00589A"/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" panose="020B0502040204020203" pitchFamily="34" charset="0"/>
              </a:endParaRP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CA692108-9D0F-4C36-A031-AB5E1D44F37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30119" y="5673432"/>
              <a:ext cx="764598" cy="727097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D49A39B-C3CE-438F-8F35-FA44D1DE35CD}"/>
                </a:ext>
              </a:extLst>
            </p:cNvPr>
            <p:cNvSpPr txBox="1"/>
            <p:nvPr userDrawn="1"/>
          </p:nvSpPr>
          <p:spPr>
            <a:xfrm>
              <a:off x="5907359" y="5754986"/>
              <a:ext cx="2757486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000" dirty="0">
                  <a:solidFill>
                    <a:schemeClr val="bg1"/>
                  </a:solidFill>
                  <a:latin typeface="Bahnschrift" panose="020B0502040204020203" pitchFamily="34" charset="0"/>
                </a:rPr>
                <a:t>olsen software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61034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1196975"/>
            <a:ext cx="8486775" cy="4935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1639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997575" y="6386513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2"/>
                </a:solidFill>
                <a:latin typeface="Open Sans" panose="020B0606030504020204" pitchFamily="34" charset="0"/>
              </a:defRPr>
            </a:lvl1pPr>
          </a:lstStyle>
          <a:p>
            <a:pPr>
              <a:defRPr/>
            </a:pPr>
            <a:fld id="{B016C11A-B916-4667-8D69-E957939188D1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103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94138" y="151249"/>
            <a:ext cx="8549837" cy="693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11524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Open Sans" panose="020B0606030504020204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4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400">
          <a:solidFill>
            <a:schemeClr val="tx2"/>
          </a:solidFill>
          <a:latin typeface="Open Sans" panose="020B0606030504020204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Char char="•"/>
        <a:defRPr sz="2000">
          <a:solidFill>
            <a:schemeClr val="tx2"/>
          </a:solidFill>
          <a:latin typeface="Open Sans" panose="020B060603050402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600">
          <a:solidFill>
            <a:schemeClr val="tx2"/>
          </a:solidFill>
          <a:latin typeface="Open Sans" panose="020B060603050402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3293" y="1076120"/>
            <a:ext cx="8094095" cy="1360488"/>
          </a:xfrm>
        </p:spPr>
        <p:txBody>
          <a:bodyPr/>
          <a:lstStyle/>
          <a:p>
            <a:r>
              <a:rPr lang="en-GB" dirty="0"/>
              <a:t>Arrays and Collections</a:t>
            </a:r>
          </a:p>
        </p:txBody>
      </p:sp>
    </p:spTree>
    <p:extLst>
      <p:ext uri="{BB962C8B-B14F-4D97-AF65-F5344CB8AC3E}">
        <p14:creationId xmlns:p14="http://schemas.microsoft.com/office/powerpoint/2010/main" val="29739999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06400" y="1196975"/>
            <a:ext cx="8486775" cy="4935538"/>
          </a:xfrm>
        </p:spPr>
        <p:txBody>
          <a:bodyPr/>
          <a:lstStyle/>
          <a:p>
            <a:r>
              <a:rPr lang="en-GB" dirty="0"/>
              <a:t>Kotlin has specialized array classes for primitive types</a:t>
            </a:r>
          </a:p>
          <a:p>
            <a:pPr lvl="1"/>
            <a:r>
              <a:rPr lang="en-GB" dirty="0"/>
              <a:t>Avoid the overhead of boxing/unboxing</a:t>
            </a:r>
          </a:p>
          <a:p>
            <a:pPr lvl="1"/>
            <a:endParaRPr lang="en-GB" dirty="0"/>
          </a:p>
          <a:p>
            <a:r>
              <a:rPr lang="en-GB" dirty="0"/>
              <a:t>Primitive array classes:</a:t>
            </a:r>
          </a:p>
          <a:p>
            <a:pPr lvl="1"/>
            <a:r>
              <a:rPr lang="en-GB" dirty="0" err="1">
                <a:latin typeface="Courier New" panose="02070309020205020404" pitchFamily="49" charset="0"/>
              </a:rPr>
              <a:t>ByteArray</a:t>
            </a:r>
            <a:r>
              <a:rPr lang="en-GB" dirty="0"/>
              <a:t>, </a:t>
            </a:r>
            <a:r>
              <a:rPr lang="en-GB" dirty="0" err="1">
                <a:latin typeface="Courier New" panose="02070309020205020404" pitchFamily="49" charset="0"/>
              </a:rPr>
              <a:t>ShortArray</a:t>
            </a:r>
            <a:r>
              <a:rPr lang="en-GB" dirty="0"/>
              <a:t>, </a:t>
            </a:r>
            <a:r>
              <a:rPr lang="en-GB" dirty="0" err="1">
                <a:latin typeface="Courier New" panose="02070309020205020404" pitchFamily="49" charset="0"/>
              </a:rPr>
              <a:t>IntArray</a:t>
            </a:r>
            <a:r>
              <a:rPr lang="en-GB" dirty="0"/>
              <a:t>, </a:t>
            </a:r>
            <a:r>
              <a:rPr lang="en-GB" dirty="0" err="1">
                <a:latin typeface="Courier New" panose="02070309020205020404" pitchFamily="49" charset="0"/>
              </a:rPr>
              <a:t>LongArray</a:t>
            </a:r>
            <a:endParaRPr lang="en-GB" dirty="0">
              <a:latin typeface="Courier New" panose="02070309020205020404" pitchFamily="49" charset="0"/>
            </a:endParaRPr>
          </a:p>
          <a:p>
            <a:pPr lvl="1"/>
            <a:r>
              <a:rPr lang="en-GB" dirty="0" err="1">
                <a:latin typeface="Courier New" panose="02070309020205020404" pitchFamily="49" charset="0"/>
              </a:rPr>
              <a:t>UByteArray</a:t>
            </a:r>
            <a:r>
              <a:rPr lang="en-GB" dirty="0"/>
              <a:t>, </a:t>
            </a:r>
            <a:r>
              <a:rPr lang="en-GB" dirty="0" err="1">
                <a:latin typeface="Courier New" panose="02070309020205020404" pitchFamily="49" charset="0"/>
              </a:rPr>
              <a:t>UShortArray</a:t>
            </a:r>
            <a:r>
              <a:rPr lang="en-GB" dirty="0"/>
              <a:t>, </a:t>
            </a:r>
            <a:r>
              <a:rPr lang="en-GB" dirty="0" err="1">
                <a:latin typeface="Courier New" panose="02070309020205020404" pitchFamily="49" charset="0"/>
              </a:rPr>
              <a:t>UIntArray</a:t>
            </a:r>
            <a:r>
              <a:rPr lang="en-GB" dirty="0"/>
              <a:t>, </a:t>
            </a:r>
            <a:r>
              <a:rPr lang="en-GB" dirty="0" err="1">
                <a:latin typeface="Courier New" panose="02070309020205020404" pitchFamily="49" charset="0"/>
              </a:rPr>
              <a:t>ULongArray</a:t>
            </a:r>
            <a:endParaRPr lang="en-GB" dirty="0">
              <a:latin typeface="Courier New" panose="02070309020205020404" pitchFamily="49" charset="0"/>
            </a:endParaRPr>
          </a:p>
          <a:p>
            <a:pPr lvl="1"/>
            <a:r>
              <a:rPr lang="en-GB" dirty="0" err="1">
                <a:latin typeface="Courier New" panose="02070309020205020404" pitchFamily="49" charset="0"/>
              </a:rPr>
              <a:t>FloatArray</a:t>
            </a:r>
            <a:r>
              <a:rPr lang="en-GB" dirty="0"/>
              <a:t>, </a:t>
            </a:r>
            <a:r>
              <a:rPr lang="en-GB" dirty="0" err="1">
                <a:latin typeface="Courier New" panose="02070309020205020404" pitchFamily="49" charset="0"/>
              </a:rPr>
              <a:t>DoubleArray</a:t>
            </a:r>
            <a:endParaRPr lang="en-GB" dirty="0">
              <a:latin typeface="Courier New" panose="02070309020205020404" pitchFamily="49" charset="0"/>
            </a:endParaRPr>
          </a:p>
          <a:p>
            <a:pPr lvl="1"/>
            <a:r>
              <a:rPr lang="en-GB" dirty="0" err="1">
                <a:latin typeface="Courier New" panose="02070309020205020404" pitchFamily="49" charset="0"/>
              </a:rPr>
              <a:t>BooleanArray</a:t>
            </a:r>
            <a:endParaRPr lang="en-GB" dirty="0">
              <a:latin typeface="Courier New" panose="02070309020205020404" pitchFamily="49" charset="0"/>
            </a:endParaRPr>
          </a:p>
          <a:p>
            <a:pPr lvl="1"/>
            <a:r>
              <a:rPr lang="en-GB" dirty="0" err="1">
                <a:latin typeface="Courier New" panose="02070309020205020404" pitchFamily="49" charset="0"/>
              </a:rPr>
              <a:t>CharArray</a:t>
            </a:r>
            <a:endParaRPr lang="en-GB" dirty="0">
              <a:latin typeface="Courier New" panose="02070309020205020404" pitchFamily="49" charset="0"/>
            </a:endParaRPr>
          </a:p>
          <a:p>
            <a:pPr lvl="1"/>
            <a:endParaRPr lang="en-GB" dirty="0">
              <a:latin typeface="Courier New" panose="02070309020205020404" pitchFamily="49" charset="0"/>
            </a:endParaRPr>
          </a:p>
          <a:p>
            <a:r>
              <a:rPr lang="en-GB" dirty="0"/>
              <a:t>Example usage: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Primitive Arrays</a:t>
            </a:r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725566" y="6346483"/>
            <a:ext cx="520503" cy="457200"/>
          </a:xfrm>
        </p:spPr>
        <p:txBody>
          <a:bodyPr/>
          <a:lstStyle/>
          <a:p>
            <a:pPr>
              <a:defRPr/>
            </a:pPr>
            <a:fld id="{1FBC76C2-0C74-49C7-97F1-2F2EB457B571}" type="slidenum">
              <a:rPr lang="en-GB"/>
              <a:pPr>
                <a:defRPr/>
              </a:pPr>
              <a:t>10</a:t>
            </a:fld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DAFD29C-BC0E-42EB-B94B-9E373A430C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5667882"/>
            <a:ext cx="7950200" cy="646973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val </a:t>
            </a:r>
            <a:r>
              <a:rPr lang="en-GB" sz="1200" dirty="0" err="1">
                <a:latin typeface="Courier New" panose="02070309020205020404" pitchFamily="49" charset="0"/>
              </a:rPr>
              <a:t>intArray</a:t>
            </a:r>
            <a:r>
              <a:rPr lang="en-GB" sz="1200" dirty="0">
                <a:latin typeface="Courier New" panose="02070309020205020404" pitchFamily="49" charset="0"/>
              </a:rPr>
              <a:t> =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intArrayOf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(0, 42, 247, 180, 2011)</a:t>
            </a:r>
          </a:p>
          <a:p>
            <a:pPr defTabSz="739775">
              <a:defRPr/>
            </a:pPr>
            <a:endParaRPr lang="en-GB" sz="1200" dirty="0">
              <a:latin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val </a:t>
            </a:r>
            <a:r>
              <a:rPr lang="en-GB" sz="1200" dirty="0" err="1">
                <a:latin typeface="Courier New" panose="02070309020205020404" pitchFamily="49" charset="0"/>
              </a:rPr>
              <a:t>doubleArray</a:t>
            </a:r>
            <a:r>
              <a:rPr lang="en-GB" sz="1200" dirty="0">
                <a:latin typeface="Courier New" panose="02070309020205020404" pitchFamily="49" charset="0"/>
              </a:rPr>
              <a:t> =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DoubleArray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(5) {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i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 -&gt;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Math.sqrt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(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i.toDouble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()) }</a:t>
            </a:r>
          </a:p>
        </p:txBody>
      </p:sp>
    </p:spTree>
    <p:extLst>
      <p:ext uri="{BB962C8B-B14F-4D97-AF65-F5344CB8AC3E}">
        <p14:creationId xmlns:p14="http://schemas.microsoft.com/office/powerpoint/2010/main" val="20159037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Overview</a:t>
            </a:r>
          </a:p>
          <a:p>
            <a:pPr eaLnBrk="1" hangingPunct="1"/>
            <a:r>
              <a:rPr lang="en-GB" dirty="0"/>
              <a:t>Kotlin collection hierarchy</a:t>
            </a:r>
          </a:p>
          <a:p>
            <a:pPr eaLnBrk="1" hangingPunct="1"/>
            <a:r>
              <a:rPr lang="en-GB" dirty="0"/>
              <a:t>Creating collections</a:t>
            </a:r>
          </a:p>
          <a:p>
            <a:pPr eaLnBrk="1" hangingPunct="1"/>
            <a:r>
              <a:rPr lang="en-GB" dirty="0"/>
              <a:t>Read-only collections are covariant</a:t>
            </a:r>
          </a:p>
          <a:p>
            <a:pPr eaLnBrk="1" hangingPunct="1"/>
            <a:r>
              <a:rPr lang="en-GB" dirty="0"/>
              <a:t>Mutable collections are not covariant</a:t>
            </a:r>
          </a:p>
          <a:p>
            <a:pPr eaLnBrk="1" hangingPunct="1"/>
            <a:r>
              <a:rPr lang="en-GB" dirty="0"/>
              <a:t>For further information…</a:t>
            </a:r>
          </a:p>
          <a:p>
            <a:pPr eaLnBrk="1" hangingPunct="1"/>
            <a:endParaRPr lang="en-GB" dirty="0"/>
          </a:p>
        </p:txBody>
      </p:sp>
      <p:sp>
        <p:nvSpPr>
          <p:cNvPr id="622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2. Kotlin Collections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FBC76C2-0C74-49C7-97F1-2F2EB457B571}" type="slidenum">
              <a:rPr lang="en-GB"/>
              <a:pPr>
                <a:defRPr/>
              </a:pPr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73218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Kotlin has an extensive collection API</a:t>
            </a:r>
          </a:p>
          <a:p>
            <a:pPr lvl="1"/>
            <a:r>
              <a:rPr lang="en-GB" dirty="0"/>
              <a:t>Lists, maps, sets</a:t>
            </a:r>
          </a:p>
          <a:p>
            <a:pPr lvl="1"/>
            <a:r>
              <a:rPr lang="en-GB" dirty="0"/>
              <a:t>You are advised to use this rather than the Java collection API</a:t>
            </a:r>
          </a:p>
          <a:p>
            <a:pPr lvl="1"/>
            <a:r>
              <a:rPr lang="en-GB" dirty="0"/>
              <a:t>More amenable to Kotlin techniques and FP</a:t>
            </a:r>
          </a:p>
          <a:p>
            <a:pPr lvl="2"/>
            <a:endParaRPr lang="en-GB" dirty="0"/>
          </a:p>
          <a:p>
            <a:r>
              <a:rPr lang="en-GB" dirty="0"/>
              <a:t>The Kotlin collection API is divided into two parts</a:t>
            </a:r>
          </a:p>
          <a:p>
            <a:pPr lvl="1"/>
            <a:r>
              <a:rPr lang="en-GB" dirty="0"/>
              <a:t>Immutable collections (non modifiable) - recommended!</a:t>
            </a:r>
          </a:p>
          <a:p>
            <a:pPr lvl="1"/>
            <a:r>
              <a:rPr lang="en-GB" dirty="0"/>
              <a:t>Mutable collections (modifiable)</a:t>
            </a:r>
          </a:p>
          <a:p>
            <a:pPr lvl="2"/>
            <a:endParaRPr lang="en-GB" dirty="0"/>
          </a:p>
          <a:p>
            <a:r>
              <a:rPr lang="en-GB" dirty="0"/>
              <a:t>All the Kotlin collection classes are generic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Overview of Collections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725566" y="6346483"/>
            <a:ext cx="520503" cy="457200"/>
          </a:xfrm>
        </p:spPr>
        <p:txBody>
          <a:bodyPr/>
          <a:lstStyle/>
          <a:p>
            <a:pPr>
              <a:defRPr/>
            </a:pPr>
            <a:fld id="{1FBC76C2-0C74-49C7-97F1-2F2EB457B571}" type="slidenum">
              <a:rPr lang="en-GB"/>
              <a:pPr>
                <a:defRPr/>
              </a:pPr>
              <a:t>12</a:t>
            </a:fld>
            <a:endParaRPr lang="en-GB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38200" y="5117598"/>
            <a:ext cx="7950200" cy="277641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val people: 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List&lt;String&gt;</a:t>
            </a:r>
            <a:r>
              <a:rPr lang="en-GB" sz="1200" dirty="0">
                <a:latin typeface="Courier New" panose="02070309020205020404" pitchFamily="49" charset="0"/>
              </a:rPr>
              <a:t> = …</a:t>
            </a:r>
            <a:endParaRPr lang="en-GB" sz="1200" b="1" dirty="0">
              <a:solidFill>
                <a:srgbClr val="FF0000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45244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For each type of collection: </a:t>
            </a:r>
          </a:p>
          <a:p>
            <a:pPr lvl="1"/>
            <a:r>
              <a:rPr lang="en-GB" dirty="0"/>
              <a:t>There's a read-only interface</a:t>
            </a:r>
          </a:p>
          <a:p>
            <a:pPr lvl="1"/>
            <a:r>
              <a:rPr lang="en-GB" dirty="0"/>
              <a:t>There's a sub-interface that adds mutable methods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Kotlin Collection Hierarchy</a:t>
            </a:r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1FBC76C2-0C74-49C7-97F1-2F2EB457B571}" type="slidenum">
              <a:rPr lang="en-GB"/>
              <a:pPr/>
              <a:t>13</a:t>
            </a:fld>
            <a:endParaRPr lang="en-GB"/>
          </a:p>
        </p:txBody>
      </p:sp>
      <p:pic>
        <p:nvPicPr>
          <p:cNvPr id="1026" name="Picture 2" descr="Collection interfaces hierarchy">
            <a:extLst>
              <a:ext uri="{FF2B5EF4-FFF2-40B4-BE49-F238E27FC236}">
                <a16:creationId xmlns:a16="http://schemas.microsoft.com/office/drawing/2014/main" id="{6CA312E6-903F-4AF5-A095-58F48FB1CA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0031" y="2687495"/>
            <a:ext cx="5069362" cy="3879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1BE05EF-781E-431A-9526-825D64F7113D}"/>
              </a:ext>
            </a:extLst>
          </p:cNvPr>
          <p:cNvSpPr/>
          <p:nvPr/>
        </p:nvSpPr>
        <p:spPr bwMode="auto">
          <a:xfrm>
            <a:off x="4450630" y="2692138"/>
            <a:ext cx="4404901" cy="914400"/>
          </a:xfrm>
          <a:prstGeom prst="rect">
            <a:avLst/>
          </a:prstGeom>
          <a:noFill/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400" dirty="0">
                <a:solidFill>
                  <a:srgbClr val="FF0000"/>
                </a:solidFill>
                <a:latin typeface="Open Sans" panose="020B0606030504020204" pitchFamily="34" charset="0"/>
              </a:rPr>
              <a:t>This is a screenshot from Kotlin docs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4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Open Sans" panose="020B0606030504020204" pitchFamily="34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Open Sans" panose="020B0606030504020204" pitchFamily="34" charset="0"/>
              </a:rPr>
              <a:t>The inheritance arrows point the wrong way - doh!</a:t>
            </a:r>
          </a:p>
        </p:txBody>
      </p:sp>
    </p:spTree>
    <p:extLst>
      <p:ext uri="{BB962C8B-B14F-4D97-AF65-F5344CB8AC3E}">
        <p14:creationId xmlns:p14="http://schemas.microsoft.com/office/powerpoint/2010/main" val="20258458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Here's a quick example to show how to create and use some simple collections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Creating Collections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725566" y="6346483"/>
            <a:ext cx="520503" cy="457200"/>
          </a:xfrm>
        </p:spPr>
        <p:txBody>
          <a:bodyPr/>
          <a:lstStyle/>
          <a:p>
            <a:pPr>
              <a:defRPr/>
            </a:pPr>
            <a:fld id="{1FBC76C2-0C74-49C7-97F1-2F2EB457B571}" type="slidenum">
              <a:rPr lang="en-GB"/>
              <a:pPr>
                <a:defRPr/>
              </a:pPr>
              <a:t>14</a:t>
            </a:fld>
            <a:endParaRPr lang="en-GB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75366" y="2068678"/>
            <a:ext cx="7950200" cy="3416962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fun </a:t>
            </a:r>
            <a:r>
              <a:rPr lang="en-GB" sz="1200" dirty="0" err="1">
                <a:latin typeface="Courier New" panose="02070309020205020404" pitchFamily="49" charset="0"/>
              </a:rPr>
              <a:t>demoCollections</a:t>
            </a:r>
            <a:r>
              <a:rPr lang="en-GB" sz="1200" dirty="0">
                <a:latin typeface="Courier New" panose="02070309020205020404" pitchFamily="49" charset="0"/>
              </a:rPr>
              <a:t>() {</a:t>
            </a:r>
          </a:p>
          <a:p>
            <a:pPr defTabSz="739775">
              <a:defRPr/>
            </a:pPr>
            <a:endParaRPr lang="en-GB" sz="1200" dirty="0">
              <a:latin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val books =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listOf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("Matthew", "Mark", "Luke", "John")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</a:t>
            </a:r>
            <a:r>
              <a:rPr lang="en-GB" sz="1200" dirty="0" err="1">
                <a:latin typeface="Courier New" panose="02070309020205020404" pitchFamily="49" charset="0"/>
              </a:rPr>
              <a:t>books.forEach</a:t>
            </a:r>
            <a:r>
              <a:rPr lang="en-GB" sz="1200" dirty="0">
                <a:latin typeface="Courier New" panose="02070309020205020404" pitchFamily="49" charset="0"/>
              </a:rPr>
              <a:t>{</a:t>
            </a:r>
            <a:r>
              <a:rPr lang="en-GB" sz="1200" dirty="0" err="1">
                <a:latin typeface="Courier New" panose="02070309020205020404" pitchFamily="49" charset="0"/>
              </a:rPr>
              <a:t>println</a:t>
            </a:r>
            <a:r>
              <a:rPr lang="en-GB" sz="1200" dirty="0">
                <a:latin typeface="Courier New" panose="02070309020205020404" pitchFamily="49" charset="0"/>
              </a:rPr>
              <a:t>(it)}</a:t>
            </a:r>
          </a:p>
          <a:p>
            <a:pPr defTabSz="739775">
              <a:defRPr/>
            </a:pPr>
            <a:endParaRPr lang="en-GB" sz="1200" dirty="0">
              <a:latin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val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ukNations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 =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mutableListOf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("England", "Scotland", "Wales", "N Ireland")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</a:t>
            </a:r>
            <a:r>
              <a:rPr lang="en-GB" sz="1200" dirty="0" err="1">
                <a:latin typeface="Courier New" panose="02070309020205020404" pitchFamily="49" charset="0"/>
              </a:rPr>
              <a:t>ukNations.remove</a:t>
            </a:r>
            <a:r>
              <a:rPr lang="en-GB" sz="1200" dirty="0">
                <a:latin typeface="Courier New" panose="02070309020205020404" pitchFamily="49" charset="0"/>
              </a:rPr>
              <a:t>("Scotland")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</a:t>
            </a:r>
            <a:r>
              <a:rPr lang="en-GB" sz="1200" dirty="0" err="1">
                <a:latin typeface="Courier New" panose="02070309020205020404" pitchFamily="49" charset="0"/>
              </a:rPr>
              <a:t>ukNations.add</a:t>
            </a:r>
            <a:r>
              <a:rPr lang="en-GB" sz="1200" dirty="0">
                <a:latin typeface="Courier New" panose="02070309020205020404" pitchFamily="49" charset="0"/>
              </a:rPr>
              <a:t>("USA")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</a:t>
            </a:r>
            <a:r>
              <a:rPr lang="en-GB" sz="1200" dirty="0" err="1">
                <a:latin typeface="Courier New" panose="02070309020205020404" pitchFamily="49" charset="0"/>
              </a:rPr>
              <a:t>ukNations</a:t>
            </a:r>
            <a:r>
              <a:rPr lang="en-GB" sz="1200" dirty="0">
                <a:latin typeface="Courier New" panose="02070309020205020404" pitchFamily="49" charset="0"/>
              </a:rPr>
              <a:t> -= "N Ireland"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</a:t>
            </a:r>
            <a:r>
              <a:rPr lang="en-GB" sz="1200" dirty="0" err="1">
                <a:latin typeface="Courier New" panose="02070309020205020404" pitchFamily="49" charset="0"/>
              </a:rPr>
              <a:t>ukNations</a:t>
            </a:r>
            <a:r>
              <a:rPr lang="en-GB" sz="1200" dirty="0">
                <a:latin typeface="Courier New" panose="02070309020205020404" pitchFamily="49" charset="0"/>
              </a:rPr>
              <a:t> += "Singapore"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ukNations.forEach{</a:t>
            </a:r>
            <a:r>
              <a:rPr lang="en-GB" sz="1200" dirty="0" err="1">
                <a:latin typeface="Courier New" panose="02070309020205020404" pitchFamily="49" charset="0"/>
              </a:rPr>
              <a:t>println</a:t>
            </a:r>
            <a:r>
              <a:rPr lang="en-GB" sz="1200" dirty="0">
                <a:latin typeface="Courier New" panose="02070309020205020404" pitchFamily="49" charset="0"/>
              </a:rPr>
              <a:t>(it)}</a:t>
            </a:r>
          </a:p>
          <a:p>
            <a:pPr defTabSz="739775">
              <a:defRPr/>
            </a:pPr>
            <a:endParaRPr lang="en-GB" sz="1200" dirty="0">
              <a:latin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val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diallingCodes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 =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mapOf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(Pair("UK", "+44"), Pair("Norway", "+47"), …)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</a:t>
            </a:r>
            <a:r>
              <a:rPr lang="en-GB" sz="1200" dirty="0" err="1">
                <a:latin typeface="Courier New" panose="02070309020205020404" pitchFamily="49" charset="0"/>
              </a:rPr>
              <a:t>println</a:t>
            </a:r>
            <a:r>
              <a:rPr lang="en-GB" sz="1200" dirty="0">
                <a:latin typeface="Courier New" panose="02070309020205020404" pitchFamily="49" charset="0"/>
              </a:rPr>
              <a:t>(</a:t>
            </a:r>
            <a:r>
              <a:rPr lang="en-GB" sz="1200" dirty="0" err="1">
                <a:latin typeface="Courier New" panose="02070309020205020404" pitchFamily="49" charset="0"/>
              </a:rPr>
              <a:t>diallingCodes.size</a:t>
            </a:r>
            <a:r>
              <a:rPr lang="en-GB" sz="1200" dirty="0">
                <a:latin typeface="Courier New" panose="02070309020205020404" pitchFamily="49" charset="0"/>
              </a:rPr>
              <a:t>)</a:t>
            </a:r>
          </a:p>
          <a:p>
            <a:pPr defTabSz="739775">
              <a:defRPr/>
            </a:pPr>
            <a:endParaRPr lang="en-GB" sz="1200" dirty="0">
              <a:latin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val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decentWelshTeams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 =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setOf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("Swansea", "Newport", "Wrexham", "Swansea")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</a:t>
            </a:r>
            <a:r>
              <a:rPr lang="en-GB" sz="1200" dirty="0" err="1">
                <a:latin typeface="Courier New" panose="02070309020205020404" pitchFamily="49" charset="0"/>
              </a:rPr>
              <a:t>println</a:t>
            </a:r>
            <a:r>
              <a:rPr lang="en-GB" sz="1200" dirty="0">
                <a:latin typeface="Courier New" panose="02070309020205020404" pitchFamily="49" charset="0"/>
              </a:rPr>
              <a:t>(</a:t>
            </a:r>
            <a:r>
              <a:rPr lang="en-GB" sz="1200" dirty="0" err="1">
                <a:latin typeface="Courier New" panose="02070309020205020404" pitchFamily="49" charset="0"/>
              </a:rPr>
              <a:t>decentWelshTeams.size</a:t>
            </a:r>
            <a:r>
              <a:rPr lang="en-GB" sz="1200" dirty="0">
                <a:latin typeface="Courier New" panose="02070309020205020404" pitchFamily="49" charset="0"/>
              </a:rPr>
              <a:t>)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BB2E72-F36F-4CCE-AB91-24E750A0DD4E}"/>
              </a:ext>
            </a:extLst>
          </p:cNvPr>
          <p:cNvSpPr txBox="1"/>
          <p:nvPr/>
        </p:nvSpPr>
        <p:spPr>
          <a:xfrm>
            <a:off x="6985789" y="5560668"/>
            <a:ext cx="18582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DemoCollections.kt</a:t>
            </a:r>
            <a:endParaRPr lang="en-GB" sz="1200" b="1" dirty="0">
              <a:solidFill>
                <a:srgbClr val="0070C0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24780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Read-only collections are covariant</a:t>
            </a:r>
          </a:p>
          <a:p>
            <a:pPr lvl="1"/>
            <a:r>
              <a:rPr lang="en-GB" dirty="0"/>
              <a:t>So the </a:t>
            </a:r>
            <a:r>
              <a:rPr lang="en-GB" dirty="0" err="1"/>
              <a:t>Liskov</a:t>
            </a:r>
            <a:r>
              <a:rPr lang="en-GB" dirty="0"/>
              <a:t> Substitution Principle applies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Read-only Collections are Covariant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725566" y="6346483"/>
            <a:ext cx="520503" cy="457200"/>
          </a:xfrm>
        </p:spPr>
        <p:txBody>
          <a:bodyPr/>
          <a:lstStyle/>
          <a:p>
            <a:pPr>
              <a:defRPr/>
            </a:pPr>
            <a:fld id="{1FBC76C2-0C74-49C7-97F1-2F2EB457B571}" type="slidenum">
              <a:rPr lang="en-GB"/>
              <a:pPr>
                <a:defRPr/>
              </a:pPr>
              <a:t>15</a:t>
            </a:fld>
            <a:endParaRPr lang="en-GB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75366" y="2049326"/>
            <a:ext cx="7950200" cy="1385637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fun </a:t>
            </a:r>
            <a:r>
              <a:rPr lang="en-GB" sz="1200" dirty="0" err="1">
                <a:latin typeface="Courier New" panose="02070309020205020404" pitchFamily="49" charset="0"/>
              </a:rPr>
              <a:t>demoReadOnlyCollectionsAreCovariant</a:t>
            </a:r>
            <a:r>
              <a:rPr lang="en-GB" sz="1200" dirty="0">
                <a:latin typeface="Courier New" panose="02070309020205020404" pitchFamily="49" charset="0"/>
              </a:rPr>
              <a:t>() {</a:t>
            </a:r>
          </a:p>
          <a:p>
            <a:pPr defTabSz="739775">
              <a:defRPr/>
            </a:pPr>
            <a:endParaRPr lang="en-GB" sz="1200" dirty="0">
              <a:latin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// Read-only collections are covariant, so </a:t>
            </a:r>
            <a:r>
              <a:rPr lang="en-GB" sz="1200" dirty="0" err="1">
                <a:latin typeface="Courier New" panose="02070309020205020404" pitchFamily="49" charset="0"/>
              </a:rPr>
              <a:t>Liskov</a:t>
            </a:r>
            <a:r>
              <a:rPr lang="en-GB" sz="1200" dirty="0">
                <a:latin typeface="Courier New" panose="02070309020205020404" pitchFamily="49" charset="0"/>
              </a:rPr>
              <a:t> applies.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val alist1 : List&lt;A&gt; =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listOf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&lt;A&gt;(A(100), A(200), A(300))</a:t>
            </a:r>
          </a:p>
          <a:p>
            <a:pPr defTabSz="739775">
              <a:defRPr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    val alist2 : List&lt;A&gt; =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listOf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&lt;B&gt;(B(400), B(500), B(600))</a:t>
            </a:r>
          </a:p>
          <a:p>
            <a:pPr defTabSz="739775">
              <a:defRPr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    val alist3 : List&lt;A&gt; =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listOf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&lt;C&gt;(C(700), C(800), C(900))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1B86C0-AAF6-4050-A4BF-D0DC186657F1}"/>
              </a:ext>
            </a:extLst>
          </p:cNvPr>
          <p:cNvSpPr txBox="1"/>
          <p:nvPr/>
        </p:nvSpPr>
        <p:spPr>
          <a:xfrm>
            <a:off x="6867365" y="3157964"/>
            <a:ext cx="18582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DemoCollections.kt</a:t>
            </a:r>
            <a:endParaRPr lang="en-GB" sz="1200" b="1" dirty="0">
              <a:solidFill>
                <a:srgbClr val="0070C0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31489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Mutable collections are not covariant</a:t>
            </a:r>
          </a:p>
          <a:p>
            <a:pPr lvl="1"/>
            <a:r>
              <a:rPr lang="en-GB" dirty="0"/>
              <a:t>So the </a:t>
            </a:r>
            <a:r>
              <a:rPr lang="en-GB" dirty="0" err="1"/>
              <a:t>Liskov</a:t>
            </a:r>
            <a:r>
              <a:rPr lang="en-GB" dirty="0"/>
              <a:t> Substitution Principle doesn't apply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Mutable Collections are not Covariant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725566" y="6346483"/>
            <a:ext cx="520503" cy="457200"/>
          </a:xfrm>
        </p:spPr>
        <p:txBody>
          <a:bodyPr/>
          <a:lstStyle/>
          <a:p>
            <a:pPr>
              <a:defRPr/>
            </a:pPr>
            <a:fld id="{1FBC76C2-0C74-49C7-97F1-2F2EB457B571}" type="slidenum">
              <a:rPr lang="en-GB"/>
              <a:pPr>
                <a:defRPr/>
              </a:pPr>
              <a:t>16</a:t>
            </a:fld>
            <a:endParaRPr lang="en-GB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75366" y="2044013"/>
            <a:ext cx="7950200" cy="4340292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fun </a:t>
            </a:r>
            <a:r>
              <a:rPr lang="en-GB" sz="1200" dirty="0" err="1">
                <a:latin typeface="Courier New" panose="02070309020205020404" pitchFamily="49" charset="0"/>
              </a:rPr>
              <a:t>demoMutableCollectionsAreNotCovariant</a:t>
            </a:r>
            <a:r>
              <a:rPr lang="en-GB" sz="1200" dirty="0">
                <a:latin typeface="Courier New" panose="02070309020205020404" pitchFamily="49" charset="0"/>
              </a:rPr>
              <a:t>() {</a:t>
            </a:r>
          </a:p>
          <a:p>
            <a:pPr defTabSz="739775">
              <a:defRPr/>
            </a:pPr>
            <a:endParaRPr lang="en-GB" sz="1200" dirty="0">
              <a:latin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// Mutable collections are not covariant, so </a:t>
            </a:r>
            <a:r>
              <a:rPr lang="en-GB" sz="1200" dirty="0" err="1">
                <a:latin typeface="Courier New" panose="02070309020205020404" pitchFamily="49" charset="0"/>
              </a:rPr>
              <a:t>Liskov</a:t>
            </a:r>
            <a:r>
              <a:rPr lang="en-GB" sz="1200" dirty="0">
                <a:latin typeface="Courier New" panose="02070309020205020404" pitchFamily="49" charset="0"/>
              </a:rPr>
              <a:t> doesn't apply.</a:t>
            </a:r>
          </a:p>
          <a:p>
            <a:pPr defTabSz="739775">
              <a:defRPr/>
            </a:pPr>
            <a:endParaRPr lang="en-GB" sz="1200" dirty="0">
              <a:latin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// This is OK...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</a:t>
            </a:r>
            <a:r>
              <a:rPr lang="en-GB" sz="1200" dirty="0" err="1">
                <a:latin typeface="Courier New" panose="02070309020205020404" pitchFamily="49" charset="0"/>
              </a:rPr>
              <a:t>val</a:t>
            </a:r>
            <a:r>
              <a:rPr lang="en-GB" sz="1200" dirty="0">
                <a:latin typeface="Courier New" panose="02070309020205020404" pitchFamily="49" charset="0"/>
              </a:rPr>
              <a:t> alist1 : </a:t>
            </a:r>
            <a:r>
              <a:rPr lang="en-GB" sz="1200" dirty="0" err="1">
                <a:latin typeface="Courier New" panose="02070309020205020404" pitchFamily="49" charset="0"/>
              </a:rPr>
              <a:t>MutableList</a:t>
            </a:r>
            <a:r>
              <a:rPr lang="en-GB" sz="1200" dirty="0">
                <a:latin typeface="Courier New" panose="02070309020205020404" pitchFamily="49" charset="0"/>
              </a:rPr>
              <a:t>&lt;A&gt; = </a:t>
            </a:r>
            <a:r>
              <a:rPr lang="en-GB" sz="1200" dirty="0" err="1">
                <a:latin typeface="Courier New" panose="02070309020205020404" pitchFamily="49" charset="0"/>
              </a:rPr>
              <a:t>mutableListOf</a:t>
            </a:r>
            <a:r>
              <a:rPr lang="en-GB" sz="1200" dirty="0">
                <a:latin typeface="Courier New" panose="02070309020205020404" pitchFamily="49" charset="0"/>
              </a:rPr>
              <a:t>&lt;A&gt;()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alist1.add(A(100))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alist1.add(B(200))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alist1.add(C(300))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display(alist1)</a:t>
            </a:r>
          </a:p>
          <a:p>
            <a:pPr defTabSz="739775">
              <a:defRPr/>
            </a:pPr>
            <a:endParaRPr lang="en-GB" sz="1200" dirty="0">
              <a:latin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// This is not OK...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// </a:t>
            </a:r>
            <a:r>
              <a:rPr lang="en-GB" sz="1200" dirty="0" err="1">
                <a:latin typeface="Courier New" panose="02070309020205020404" pitchFamily="49" charset="0"/>
              </a:rPr>
              <a:t>val</a:t>
            </a:r>
            <a:r>
              <a:rPr lang="en-GB" sz="1200" dirty="0">
                <a:latin typeface="Courier New" panose="02070309020205020404" pitchFamily="49" charset="0"/>
              </a:rPr>
              <a:t> alist2 : </a:t>
            </a:r>
            <a:r>
              <a:rPr lang="en-GB" sz="1200" dirty="0" err="1">
                <a:latin typeface="Courier New" panose="02070309020205020404" pitchFamily="49" charset="0"/>
              </a:rPr>
              <a:t>MutableList</a:t>
            </a:r>
            <a:r>
              <a:rPr lang="en-GB" sz="1200" dirty="0">
                <a:latin typeface="Courier New" panose="02070309020205020404" pitchFamily="49" charset="0"/>
              </a:rPr>
              <a:t>&lt;A&gt; = </a:t>
            </a:r>
            <a:r>
              <a:rPr lang="en-GB" sz="1200" dirty="0" err="1">
                <a:latin typeface="Courier New" panose="02070309020205020404" pitchFamily="49" charset="0"/>
              </a:rPr>
              <a:t>mutableListOf</a:t>
            </a:r>
            <a:r>
              <a:rPr lang="en-GB" sz="1200" dirty="0">
                <a:latin typeface="Courier New" panose="02070309020205020404" pitchFamily="49" charset="0"/>
              </a:rPr>
              <a:t>&lt;B&gt;()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// alist2.add(A(400))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// alist2.add(B(500))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// alist2.add(C(600))</a:t>
            </a:r>
          </a:p>
          <a:p>
            <a:pPr defTabSz="739775">
              <a:defRPr/>
            </a:pPr>
            <a:endParaRPr lang="en-GB" sz="1200" dirty="0">
              <a:latin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// This is not OK either...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// </a:t>
            </a:r>
            <a:r>
              <a:rPr lang="en-GB" sz="1200" dirty="0" err="1">
                <a:latin typeface="Courier New" panose="02070309020205020404" pitchFamily="49" charset="0"/>
              </a:rPr>
              <a:t>val</a:t>
            </a:r>
            <a:r>
              <a:rPr lang="en-GB" sz="1200" dirty="0">
                <a:latin typeface="Courier New" panose="02070309020205020404" pitchFamily="49" charset="0"/>
              </a:rPr>
              <a:t> alist3 : </a:t>
            </a:r>
            <a:r>
              <a:rPr lang="en-GB" sz="1200" dirty="0" err="1">
                <a:latin typeface="Courier New" panose="02070309020205020404" pitchFamily="49" charset="0"/>
              </a:rPr>
              <a:t>MutableList</a:t>
            </a:r>
            <a:r>
              <a:rPr lang="en-GB" sz="1200" dirty="0">
                <a:latin typeface="Courier New" panose="02070309020205020404" pitchFamily="49" charset="0"/>
              </a:rPr>
              <a:t>&lt;A&gt; = </a:t>
            </a:r>
            <a:r>
              <a:rPr lang="en-GB" sz="1200" dirty="0" err="1">
                <a:latin typeface="Courier New" panose="02070309020205020404" pitchFamily="49" charset="0"/>
              </a:rPr>
              <a:t>mutableListOf</a:t>
            </a:r>
            <a:r>
              <a:rPr lang="en-GB" sz="1200" dirty="0">
                <a:latin typeface="Courier New" panose="02070309020205020404" pitchFamily="49" charset="0"/>
              </a:rPr>
              <a:t>&lt;C&gt;()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// alist3.add(A(700))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// alist3.add(B(800))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// alist3.add(C(900))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7BB77F-1B49-428F-A5B8-C01BF1D4CFF5}"/>
              </a:ext>
            </a:extLst>
          </p:cNvPr>
          <p:cNvSpPr txBox="1"/>
          <p:nvPr/>
        </p:nvSpPr>
        <p:spPr>
          <a:xfrm>
            <a:off x="6867365" y="6123860"/>
            <a:ext cx="18582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DemoCollections.kt</a:t>
            </a:r>
            <a:endParaRPr lang="en-GB" sz="1200" b="1" dirty="0">
              <a:solidFill>
                <a:srgbClr val="0070C0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67520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Kotlin collections are extensive and intuitive </a:t>
            </a:r>
          </a:p>
          <a:p>
            <a:pPr lvl="1"/>
            <a:r>
              <a:rPr lang="en-GB" dirty="0"/>
              <a:t>Offer very similar capabilities to their Java counterparts</a:t>
            </a:r>
          </a:p>
          <a:p>
            <a:pPr lvl="1"/>
            <a:r>
              <a:rPr lang="en-GB" dirty="0"/>
              <a:t>So we don't need to drill into the minutiae here</a:t>
            </a:r>
          </a:p>
          <a:p>
            <a:pPr lvl="1"/>
            <a:endParaRPr lang="en-GB" dirty="0"/>
          </a:p>
          <a:p>
            <a:r>
              <a:rPr lang="en-GB" dirty="0"/>
              <a:t>For full details, see Kotlin docs starting here:</a:t>
            </a:r>
          </a:p>
          <a:p>
            <a:pPr lvl="1"/>
            <a:r>
              <a:rPr lang="en-GB" dirty="0"/>
              <a:t>https://kotlinlang.org/api/latest/jvm/stdlib/kotlin.collections/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 Further Information…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725566" y="6346483"/>
            <a:ext cx="520503" cy="457200"/>
          </a:xfrm>
        </p:spPr>
        <p:txBody>
          <a:bodyPr/>
          <a:lstStyle/>
          <a:p>
            <a:pPr>
              <a:defRPr/>
            </a:pPr>
            <a:fld id="{1FBC76C2-0C74-49C7-97F1-2F2EB457B571}" type="slidenum">
              <a:rPr lang="en-GB"/>
              <a:pPr>
                <a:defRPr/>
              </a:pPr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31081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Overview</a:t>
            </a:r>
          </a:p>
          <a:p>
            <a:pPr eaLnBrk="1" hangingPunct="1"/>
            <a:r>
              <a:rPr lang="en-GB" dirty="0"/>
              <a:t>Performing an operation on each element</a:t>
            </a:r>
          </a:p>
          <a:p>
            <a:pPr eaLnBrk="1" hangingPunct="1"/>
            <a:r>
              <a:rPr lang="en-GB" dirty="0"/>
              <a:t>Filtering elements</a:t>
            </a:r>
          </a:p>
          <a:p>
            <a:pPr eaLnBrk="1" hangingPunct="1"/>
            <a:r>
              <a:rPr lang="en-GB" dirty="0"/>
              <a:t>Mapping elements</a:t>
            </a:r>
          </a:p>
          <a:p>
            <a:pPr eaLnBrk="1" hangingPunct="1"/>
            <a:r>
              <a:rPr lang="en-GB" dirty="0"/>
              <a:t>Mapping elements via </a:t>
            </a:r>
            <a:r>
              <a:rPr lang="en-GB" dirty="0" err="1">
                <a:latin typeface="Courier New" panose="02070309020205020404" pitchFamily="49" charset="0"/>
              </a:rPr>
              <a:t>flatMap</a:t>
            </a:r>
            <a:endParaRPr lang="en-GB" dirty="0">
              <a:latin typeface="Courier New" panose="02070309020205020404" pitchFamily="49" charset="0"/>
            </a:endParaRPr>
          </a:p>
          <a:p>
            <a:pPr eaLnBrk="1" hangingPunct="1"/>
            <a:r>
              <a:rPr lang="en-GB" dirty="0"/>
              <a:t>Folding elements</a:t>
            </a:r>
          </a:p>
          <a:p>
            <a:pPr eaLnBrk="1" hangingPunct="1"/>
            <a:r>
              <a:rPr lang="en-GB" dirty="0"/>
              <a:t>Reducing elements</a:t>
            </a:r>
          </a:p>
          <a:p>
            <a:pPr eaLnBrk="1" hangingPunct="1"/>
            <a:r>
              <a:rPr lang="en-GB" dirty="0"/>
              <a:t>Grouping elements</a:t>
            </a:r>
          </a:p>
        </p:txBody>
      </p:sp>
      <p:sp>
        <p:nvSpPr>
          <p:cNvPr id="622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3. Functional Programming Techniques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FBC76C2-0C74-49C7-97F1-2F2EB457B571}" type="slidenum">
              <a:rPr lang="en-GB"/>
              <a:pPr>
                <a:defRPr/>
              </a:pPr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7624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Kotlin collections inherit from the </a:t>
            </a:r>
            <a:r>
              <a:rPr lang="en-GB" dirty="0" err="1">
                <a:latin typeface="Courier New" panose="02070309020205020404" pitchFamily="49" charset="0"/>
              </a:rPr>
              <a:t>Iterable</a:t>
            </a:r>
            <a:r>
              <a:rPr lang="en-GB" dirty="0"/>
              <a:t> interface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endParaRPr lang="en-GB" dirty="0"/>
          </a:p>
          <a:p>
            <a:r>
              <a:rPr lang="en-GB" dirty="0" err="1">
                <a:latin typeface="Courier New" panose="02070309020205020404" pitchFamily="49" charset="0"/>
              </a:rPr>
              <a:t>Iterable</a:t>
            </a:r>
            <a:r>
              <a:rPr lang="en-GB" dirty="0"/>
              <a:t> has many methods that support functional programming techniques on collections</a:t>
            </a:r>
          </a:p>
          <a:p>
            <a:pPr lvl="1"/>
            <a:r>
              <a:rPr lang="en-GB" dirty="0"/>
              <a:t>E.g. </a:t>
            </a:r>
            <a:r>
              <a:rPr lang="en-GB" dirty="0" err="1">
                <a:latin typeface="Courier New" panose="02070309020205020404" pitchFamily="49" charset="0"/>
              </a:rPr>
              <a:t>forEach</a:t>
            </a:r>
            <a:r>
              <a:rPr lang="en-GB" dirty="0"/>
              <a:t>, </a:t>
            </a:r>
            <a:r>
              <a:rPr lang="en-GB" dirty="0">
                <a:latin typeface="Courier New" panose="02070309020205020404" pitchFamily="49" charset="0"/>
              </a:rPr>
              <a:t>filter</a:t>
            </a:r>
            <a:r>
              <a:rPr lang="en-GB" dirty="0"/>
              <a:t>, </a:t>
            </a:r>
            <a:r>
              <a:rPr lang="en-GB" dirty="0">
                <a:latin typeface="Courier New" panose="02070309020205020404" pitchFamily="49" charset="0"/>
              </a:rPr>
              <a:t>map</a:t>
            </a:r>
            <a:r>
              <a:rPr lang="en-GB" dirty="0"/>
              <a:t>, </a:t>
            </a:r>
            <a:r>
              <a:rPr lang="en-GB" dirty="0">
                <a:latin typeface="Courier New" panose="02070309020205020404" pitchFamily="49" charset="0"/>
              </a:rPr>
              <a:t>fold</a:t>
            </a:r>
            <a:r>
              <a:rPr lang="en-GB" dirty="0"/>
              <a:t>, </a:t>
            </a:r>
            <a:r>
              <a:rPr lang="en-GB" dirty="0" err="1">
                <a:latin typeface="Courier New" panose="02070309020205020404" pitchFamily="49" charset="0"/>
              </a:rPr>
              <a:t>groupBy</a:t>
            </a:r>
            <a:r>
              <a:rPr lang="en-GB" dirty="0"/>
              <a:t>, </a:t>
            </a:r>
            <a:r>
              <a:rPr lang="en-GB" dirty="0">
                <a:latin typeface="Courier New" panose="02070309020205020404" pitchFamily="49" charset="0"/>
              </a:rPr>
              <a:t>etc</a:t>
            </a:r>
            <a:r>
              <a:rPr lang="en-GB" dirty="0"/>
              <a:t>.</a:t>
            </a:r>
          </a:p>
          <a:p>
            <a:pPr lvl="1"/>
            <a:r>
              <a:rPr lang="en-GB" dirty="0"/>
              <a:t>We'll explore some of the main features in this section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Overview</a:t>
            </a:r>
            <a:endParaRPr lang="en-GB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725566" y="6346483"/>
            <a:ext cx="520503" cy="457200"/>
          </a:xfrm>
        </p:spPr>
        <p:txBody>
          <a:bodyPr/>
          <a:lstStyle/>
          <a:p>
            <a:pPr>
              <a:defRPr/>
            </a:pPr>
            <a:fld id="{1FBC76C2-0C74-49C7-97F1-2F2EB457B571}" type="slidenum">
              <a:rPr lang="en-GB"/>
              <a:pPr>
                <a:defRPr/>
              </a:pPr>
              <a:t>19</a:t>
            </a:fld>
            <a:endParaRPr lang="en-GB"/>
          </a:p>
        </p:txBody>
      </p:sp>
      <p:pic>
        <p:nvPicPr>
          <p:cNvPr id="6" name="Picture 2" descr="Collection interfaces hierarchy">
            <a:extLst>
              <a:ext uri="{FF2B5EF4-FFF2-40B4-BE49-F238E27FC236}">
                <a16:creationId xmlns:a16="http://schemas.microsoft.com/office/drawing/2014/main" id="{0FC6C616-67C4-4301-B318-FFAEDF7E86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3802" y="1689542"/>
            <a:ext cx="4114813" cy="3148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6925E68-B34B-4C5F-9B7C-CF1EFF820DC2}"/>
              </a:ext>
            </a:extLst>
          </p:cNvPr>
          <p:cNvSpPr/>
          <p:nvPr/>
        </p:nvSpPr>
        <p:spPr bwMode="auto">
          <a:xfrm>
            <a:off x="3657600" y="1731323"/>
            <a:ext cx="1025799" cy="505937"/>
          </a:xfrm>
          <a:prstGeom prst="roundRect">
            <a:avLst/>
          </a:prstGeom>
          <a:noFill/>
          <a:ln w="5715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9659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 eaLnBrk="1" hangingPunct="1">
              <a:buFont typeface="+mj-lt"/>
              <a:buAutoNum type="arabicPeriod"/>
            </a:pPr>
            <a:r>
              <a:rPr lang="en-GB" dirty="0"/>
              <a:t>Arrays</a:t>
            </a:r>
          </a:p>
          <a:p>
            <a:pPr marL="457200" indent="-457200" eaLnBrk="1" hangingPunct="1">
              <a:buFont typeface="+mj-lt"/>
              <a:buAutoNum type="arabicPeriod"/>
            </a:pPr>
            <a:r>
              <a:rPr lang="en-GB" dirty="0"/>
              <a:t>Kotlin collections</a:t>
            </a:r>
          </a:p>
          <a:p>
            <a:pPr marL="457200" indent="-457200" eaLnBrk="1" hangingPunct="1">
              <a:buFont typeface="+mj-lt"/>
              <a:buAutoNum type="arabicPeriod"/>
            </a:pPr>
            <a:r>
              <a:rPr lang="en-GB" dirty="0"/>
              <a:t>Functional programming techniques</a:t>
            </a:r>
          </a:p>
          <a:p>
            <a:pPr marL="457200" indent="-457200" eaLnBrk="1" hangingPunct="1">
              <a:buFont typeface="+mj-lt"/>
              <a:buAutoNum type="arabicPeriod"/>
            </a:pPr>
            <a:endParaRPr lang="en-GB" dirty="0"/>
          </a:p>
        </p:txBody>
      </p:sp>
      <p:sp>
        <p:nvSpPr>
          <p:cNvPr id="622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Contents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FBC76C2-0C74-49C7-97F1-2F2EB457B571}" type="slidenum">
              <a:rPr lang="en-GB"/>
              <a:pPr>
                <a:defRPr/>
              </a:pPr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809851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>
                <a:solidFill>
                  <a:srgbClr val="FF0000"/>
                </a:solidFill>
                <a:latin typeface="Courier New" panose="02070309020205020404" pitchFamily="49" charset="0"/>
              </a:rPr>
              <a:t>forEach</a:t>
            </a:r>
            <a:r>
              <a:rPr lang="en-GB" dirty="0"/>
              <a:t> applies the specified operation to each element in an </a:t>
            </a:r>
            <a:r>
              <a:rPr lang="en-GB" dirty="0" err="1"/>
              <a:t>iterable</a:t>
            </a:r>
            <a:endParaRPr lang="en-GB" dirty="0"/>
          </a:p>
          <a:p>
            <a:pPr lvl="1"/>
            <a:r>
              <a:rPr lang="en-GB" dirty="0"/>
              <a:t>Here's the definition of </a:t>
            </a:r>
            <a:r>
              <a:rPr lang="en-GB" dirty="0" err="1">
                <a:latin typeface="Courier New" panose="02070309020205020404" pitchFamily="49" charset="0"/>
              </a:rPr>
              <a:t>forEach</a:t>
            </a:r>
            <a:r>
              <a:rPr lang="en-GB" dirty="0"/>
              <a:t>: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Example usage: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Performing an Operation on Each Element</a:t>
            </a:r>
            <a:endParaRPr lang="en-GB" dirty="0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725566" y="6346483"/>
            <a:ext cx="520503" cy="457200"/>
          </a:xfrm>
        </p:spPr>
        <p:txBody>
          <a:bodyPr/>
          <a:lstStyle/>
          <a:p>
            <a:pPr>
              <a:defRPr/>
            </a:pPr>
            <a:fld id="{1FBC76C2-0C74-49C7-97F1-2F2EB457B571}" type="slidenum">
              <a:rPr lang="en-GB"/>
              <a:pPr>
                <a:defRPr/>
              </a:pPr>
              <a:t>20</a:t>
            </a:fld>
            <a:endParaRPr lang="en-GB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838200" y="2406306"/>
            <a:ext cx="7950200" cy="277641"/>
          </a:xfrm>
          <a:prstGeom prst="rect">
            <a:avLst/>
          </a:prstGeom>
          <a:solidFill>
            <a:schemeClr val="bg1"/>
          </a:solidFill>
          <a:ln w="9525">
            <a:solidFill>
              <a:srgbClr val="00B0F0"/>
            </a:solidFill>
            <a:miter lim="800000"/>
            <a:headEnd/>
            <a:tailEnd/>
          </a:ln>
          <a:effectLst>
            <a:outerShdw dist="107763" dir="2700000" algn="ctr" rotWithShape="0">
              <a:srgbClr val="00B0F0"/>
            </a:outerShdw>
          </a:effectLst>
        </p:spPr>
        <p:txBody>
          <a:bodyPr lIns="92075" tIns="46038" rIns="92075" bIns="46038" anchor="ctr">
            <a:spAutoFit/>
          </a:bodyPr>
          <a:lstStyle/>
          <a:p>
            <a:r>
              <a:rPr lang="fr-FR" sz="1200" dirty="0" err="1">
                <a:solidFill>
                  <a:srgbClr val="3366CC"/>
                </a:solidFill>
                <a:latin typeface="Courier New" panose="02070309020205020404" pitchFamily="49" charset="0"/>
                <a:cs typeface="Courier New"/>
              </a:rPr>
              <a:t>inline</a:t>
            </a:r>
            <a:r>
              <a:rPr lang="fr-FR" sz="1200" dirty="0">
                <a:solidFill>
                  <a:srgbClr val="3366CC"/>
                </a:solidFill>
                <a:latin typeface="Courier New" panose="02070309020205020404" pitchFamily="49" charset="0"/>
                <a:cs typeface="Courier New"/>
              </a:rPr>
              <a:t> fun &lt;T&gt; </a:t>
            </a:r>
            <a:r>
              <a:rPr lang="fr-FR" sz="1200" dirty="0" err="1">
                <a:solidFill>
                  <a:srgbClr val="3366CC"/>
                </a:solidFill>
                <a:latin typeface="Courier New" panose="02070309020205020404" pitchFamily="49" charset="0"/>
                <a:cs typeface="Courier New"/>
              </a:rPr>
              <a:t>Iterable</a:t>
            </a:r>
            <a:r>
              <a:rPr lang="fr-FR" sz="1200" dirty="0">
                <a:solidFill>
                  <a:srgbClr val="3366CC"/>
                </a:solidFill>
                <a:latin typeface="Courier New" panose="02070309020205020404" pitchFamily="49" charset="0"/>
                <a:cs typeface="Courier New"/>
              </a:rPr>
              <a:t>&lt;T&gt;.</a:t>
            </a:r>
            <a:r>
              <a:rPr lang="fr-FR" sz="1200" dirty="0" err="1">
                <a:solidFill>
                  <a:srgbClr val="3366CC"/>
                </a:solidFill>
                <a:latin typeface="Courier New" panose="02070309020205020404" pitchFamily="49" charset="0"/>
                <a:cs typeface="Courier New"/>
              </a:rPr>
              <a:t>forEach</a:t>
            </a:r>
            <a:r>
              <a:rPr lang="fr-FR" sz="1200" dirty="0">
                <a:solidFill>
                  <a:srgbClr val="3366CC"/>
                </a:solidFill>
                <a:latin typeface="Courier New" panose="02070309020205020404" pitchFamily="49" charset="0"/>
                <a:cs typeface="Courier New"/>
              </a:rPr>
              <a:t>(action: (T) -&gt; Unit)</a:t>
            </a:r>
            <a:endParaRPr lang="it-IT" sz="1200" dirty="0">
              <a:solidFill>
                <a:srgbClr val="3366CC"/>
              </a:solidFill>
              <a:latin typeface="Courier New" panose="02070309020205020404" pitchFamily="49" charset="0"/>
              <a:cs typeface="Courier New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840656" y="3652237"/>
            <a:ext cx="7950200" cy="1570303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>
            <a:spAutoFit/>
          </a:bodyPr>
          <a:lstStyle/>
          <a:p>
            <a:r>
              <a:rPr lang="it-IT" sz="1200" dirty="0">
                <a:latin typeface="Courier New" panose="02070309020205020404" pitchFamily="49" charset="0"/>
                <a:cs typeface="Courier New"/>
              </a:rPr>
              <a:t>fun demoForEach() {</a:t>
            </a:r>
          </a:p>
          <a:p>
            <a:endParaRPr lang="it-IT" sz="1200" dirty="0">
              <a:latin typeface="Courier New" panose="02070309020205020404" pitchFamily="49" charset="0"/>
              <a:cs typeface="Courier New"/>
            </a:endParaRPr>
          </a:p>
          <a:p>
            <a:r>
              <a:rPr lang="it-IT" sz="1200" dirty="0">
                <a:latin typeface="Courier New" panose="02070309020205020404" pitchFamily="49" charset="0"/>
                <a:cs typeface="Courier New"/>
              </a:rPr>
              <a:t>    val cities = listOf("Oslo", "Budapest", "Singapore", "Cape Town")</a:t>
            </a:r>
          </a:p>
          <a:p>
            <a:endParaRPr lang="it-IT" sz="1200" dirty="0">
              <a:latin typeface="Courier New" panose="02070309020205020404" pitchFamily="49" charset="0"/>
              <a:cs typeface="Courier New"/>
            </a:endParaRPr>
          </a:p>
          <a:p>
            <a:r>
              <a:rPr lang="it-IT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/>
              </a:rPr>
              <a:t>    cities.forEach{</a:t>
            </a:r>
          </a:p>
          <a:p>
            <a:r>
              <a:rPr lang="it-IT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/>
              </a:rPr>
              <a:t>        println(it.uppercase())</a:t>
            </a:r>
          </a:p>
          <a:p>
            <a:r>
              <a:rPr lang="it-IT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/>
              </a:rPr>
              <a:t>    }</a:t>
            </a:r>
          </a:p>
          <a:p>
            <a:r>
              <a:rPr lang="it-IT" sz="1200" dirty="0">
                <a:latin typeface="Courier New" panose="02070309020205020404" pitchFamily="49" charset="0"/>
                <a:cs typeface="Courier New"/>
              </a:rPr>
              <a:t>}</a:t>
            </a:r>
            <a:endParaRPr lang="it-IT" sz="1200" b="1" dirty="0">
              <a:solidFill>
                <a:srgbClr val="FF0000"/>
              </a:solidFill>
              <a:latin typeface="Courier New" panose="02070309020205020404" pitchFamily="49" charset="0"/>
              <a:cs typeface="Courier New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28F61B-205B-4733-BAB3-C6DA991B04AD}"/>
              </a:ext>
            </a:extLst>
          </p:cNvPr>
          <p:cNvSpPr txBox="1"/>
          <p:nvPr/>
        </p:nvSpPr>
        <p:spPr>
          <a:xfrm>
            <a:off x="7822556" y="4959468"/>
            <a:ext cx="1021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DemoFP.kt</a:t>
            </a:r>
            <a:endParaRPr lang="en-GB" sz="1200" b="1" dirty="0">
              <a:solidFill>
                <a:srgbClr val="0070C0"/>
              </a:solidFill>
              <a:latin typeface="Courier New" panose="02070309020205020404" pitchFamily="49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4B2E6D8-F5D7-4F5B-91CB-54BFF25649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241" y="5428607"/>
            <a:ext cx="905114" cy="95037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AADF787-E253-497A-B0EF-712E09D59477}"/>
              </a:ext>
            </a:extLst>
          </p:cNvPr>
          <p:cNvSpPr/>
          <p:nvPr/>
        </p:nvSpPr>
        <p:spPr bwMode="auto">
          <a:xfrm>
            <a:off x="840656" y="5428607"/>
            <a:ext cx="955699" cy="950370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01788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</a:rPr>
              <a:t>filter</a:t>
            </a:r>
            <a:r>
              <a:rPr lang="en-GB" dirty="0"/>
              <a:t> applies a predicate to elements in an </a:t>
            </a:r>
            <a:r>
              <a:rPr lang="en-GB" dirty="0" err="1"/>
              <a:t>iterable</a:t>
            </a:r>
            <a:endParaRPr lang="en-GB" dirty="0"/>
          </a:p>
          <a:p>
            <a:pPr lvl="1"/>
            <a:r>
              <a:rPr lang="en-GB" dirty="0"/>
              <a:t>Returns a list of matching elements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Example usage: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Filtering Elements</a:t>
            </a:r>
            <a:endParaRPr lang="en-GB" dirty="0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725566" y="6346483"/>
            <a:ext cx="520503" cy="457200"/>
          </a:xfrm>
        </p:spPr>
        <p:txBody>
          <a:bodyPr/>
          <a:lstStyle/>
          <a:p>
            <a:pPr>
              <a:defRPr/>
            </a:pPr>
            <a:fld id="{1FBC76C2-0C74-49C7-97F1-2F2EB457B571}" type="slidenum">
              <a:rPr lang="en-GB"/>
              <a:pPr>
                <a:defRPr/>
              </a:pPr>
              <a:t>21</a:t>
            </a:fld>
            <a:endParaRPr lang="en-GB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838200" y="2026692"/>
            <a:ext cx="7950200" cy="646973"/>
          </a:xfrm>
          <a:prstGeom prst="rect">
            <a:avLst/>
          </a:prstGeom>
          <a:solidFill>
            <a:schemeClr val="bg1"/>
          </a:solidFill>
          <a:ln w="9525">
            <a:solidFill>
              <a:srgbClr val="00B0F0"/>
            </a:solidFill>
            <a:miter lim="800000"/>
            <a:headEnd/>
            <a:tailEnd/>
          </a:ln>
          <a:effectLst>
            <a:outerShdw dist="107763" dir="2700000" algn="ctr" rotWithShape="0">
              <a:srgbClr val="00B0F0"/>
            </a:outerShdw>
          </a:effectLst>
        </p:spPr>
        <p:txBody>
          <a:bodyPr lIns="92075" tIns="46038" rIns="92075" bIns="46038" anchor="ctr">
            <a:spAutoFit/>
          </a:bodyPr>
          <a:lstStyle/>
          <a:p>
            <a:r>
              <a:rPr lang="fr-FR" sz="1200" dirty="0" err="1">
                <a:solidFill>
                  <a:srgbClr val="3366CC"/>
                </a:solidFill>
                <a:latin typeface="Courier New" panose="02070309020205020404" pitchFamily="49" charset="0"/>
                <a:cs typeface="Courier New"/>
              </a:rPr>
              <a:t>inline</a:t>
            </a:r>
            <a:r>
              <a:rPr lang="fr-FR" sz="1200" dirty="0">
                <a:solidFill>
                  <a:srgbClr val="3366CC"/>
                </a:solidFill>
                <a:latin typeface="Courier New" panose="02070309020205020404" pitchFamily="49" charset="0"/>
                <a:cs typeface="Courier New"/>
              </a:rPr>
              <a:t> fun &lt;T&gt; </a:t>
            </a:r>
            <a:r>
              <a:rPr lang="fr-FR" sz="1200" dirty="0" err="1">
                <a:solidFill>
                  <a:srgbClr val="3366CC"/>
                </a:solidFill>
                <a:latin typeface="Courier New" panose="02070309020205020404" pitchFamily="49" charset="0"/>
                <a:cs typeface="Courier New"/>
              </a:rPr>
              <a:t>Iterable</a:t>
            </a:r>
            <a:r>
              <a:rPr lang="fr-FR" sz="1200" dirty="0">
                <a:solidFill>
                  <a:srgbClr val="3366CC"/>
                </a:solidFill>
                <a:latin typeface="Courier New" panose="02070309020205020404" pitchFamily="49" charset="0"/>
                <a:cs typeface="Courier New"/>
              </a:rPr>
              <a:t>&lt;T&gt;.</a:t>
            </a:r>
            <a:r>
              <a:rPr lang="fr-FR" sz="1200" dirty="0" err="1">
                <a:solidFill>
                  <a:srgbClr val="3366CC"/>
                </a:solidFill>
                <a:latin typeface="Courier New" panose="02070309020205020404" pitchFamily="49" charset="0"/>
                <a:cs typeface="Courier New"/>
              </a:rPr>
              <a:t>filter</a:t>
            </a:r>
            <a:r>
              <a:rPr lang="fr-FR" sz="1200" dirty="0">
                <a:solidFill>
                  <a:srgbClr val="3366CC"/>
                </a:solidFill>
                <a:latin typeface="Courier New" panose="02070309020205020404" pitchFamily="49" charset="0"/>
                <a:cs typeface="Courier New"/>
              </a:rPr>
              <a:t>(</a:t>
            </a:r>
          </a:p>
          <a:p>
            <a:r>
              <a:rPr lang="fr-FR" sz="1200" dirty="0">
                <a:solidFill>
                  <a:srgbClr val="3366CC"/>
                </a:solidFill>
                <a:latin typeface="Courier New" panose="02070309020205020404" pitchFamily="49" charset="0"/>
                <a:cs typeface="Courier New"/>
              </a:rPr>
              <a:t>    </a:t>
            </a:r>
            <a:r>
              <a:rPr lang="fr-FR" sz="1200" dirty="0" err="1">
                <a:solidFill>
                  <a:srgbClr val="3366CC"/>
                </a:solidFill>
                <a:latin typeface="Courier New" panose="02070309020205020404" pitchFamily="49" charset="0"/>
                <a:cs typeface="Courier New"/>
              </a:rPr>
              <a:t>predicate</a:t>
            </a:r>
            <a:r>
              <a:rPr lang="fr-FR" sz="1200" dirty="0">
                <a:solidFill>
                  <a:srgbClr val="3366CC"/>
                </a:solidFill>
                <a:latin typeface="Courier New" panose="02070309020205020404" pitchFamily="49" charset="0"/>
                <a:cs typeface="Courier New"/>
              </a:rPr>
              <a:t>: (T) -&gt; Boolean</a:t>
            </a:r>
          </a:p>
          <a:p>
            <a:r>
              <a:rPr lang="fr-FR" sz="1200" dirty="0">
                <a:solidFill>
                  <a:srgbClr val="3366CC"/>
                </a:solidFill>
                <a:latin typeface="Courier New" panose="02070309020205020404" pitchFamily="49" charset="0"/>
                <a:cs typeface="Courier New"/>
              </a:rPr>
              <a:t>): List&lt;T&gt;</a:t>
            </a:r>
            <a:endParaRPr lang="it-IT" sz="1200" dirty="0">
              <a:solidFill>
                <a:srgbClr val="3366CC"/>
              </a:solidFill>
              <a:latin typeface="Courier New" panose="02070309020205020404" pitchFamily="49" charset="0"/>
              <a:cs typeface="Courier New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840656" y="3651439"/>
            <a:ext cx="7950200" cy="1570303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>
            <a:spAutoFit/>
          </a:bodyPr>
          <a:lstStyle/>
          <a:p>
            <a:r>
              <a:rPr lang="it-IT" sz="1200" dirty="0">
                <a:latin typeface="Courier New" panose="02070309020205020404" pitchFamily="49" charset="0"/>
                <a:cs typeface="Courier New"/>
              </a:rPr>
              <a:t>fun demoFilter() {</a:t>
            </a:r>
          </a:p>
          <a:p>
            <a:endParaRPr lang="it-IT" sz="1200" dirty="0">
              <a:latin typeface="Courier New" panose="02070309020205020404" pitchFamily="49" charset="0"/>
              <a:cs typeface="Courier New"/>
            </a:endParaRPr>
          </a:p>
          <a:p>
            <a:r>
              <a:rPr lang="it-IT" sz="1200" dirty="0">
                <a:latin typeface="Courier New" panose="02070309020205020404" pitchFamily="49" charset="0"/>
                <a:cs typeface="Courier New"/>
              </a:rPr>
              <a:t>    val cities = listOf("Stavanger", "Budapest", "Singapore", "Swansea")</a:t>
            </a:r>
          </a:p>
          <a:p>
            <a:r>
              <a:rPr lang="it-IT" sz="1200" dirty="0">
                <a:latin typeface="Courier New" panose="02070309020205020404" pitchFamily="49" charset="0"/>
                <a:cs typeface="Courier New"/>
              </a:rPr>
              <a:t>    println(cities)</a:t>
            </a:r>
          </a:p>
          <a:p>
            <a:endParaRPr lang="it-IT" sz="1200" dirty="0">
              <a:latin typeface="Courier New" panose="02070309020205020404" pitchFamily="49" charset="0"/>
              <a:cs typeface="Courier New"/>
            </a:endParaRPr>
          </a:p>
          <a:p>
            <a:r>
              <a:rPr lang="it-IT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/>
              </a:rPr>
              <a:t>    val citiesStartingWithS = cities.filter{it.startsWith("S")}</a:t>
            </a:r>
          </a:p>
          <a:p>
            <a:r>
              <a:rPr lang="it-IT" sz="1200" dirty="0">
                <a:latin typeface="Courier New" panose="02070309020205020404" pitchFamily="49" charset="0"/>
                <a:cs typeface="Courier New"/>
              </a:rPr>
              <a:t>    println(citiesStartingWithS)</a:t>
            </a:r>
          </a:p>
          <a:p>
            <a:r>
              <a:rPr lang="it-IT" sz="1200" dirty="0">
                <a:latin typeface="Courier New" panose="02070309020205020404" pitchFamily="49" charset="0"/>
                <a:cs typeface="Courier New"/>
              </a:rPr>
              <a:t>}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E93866E-AD5B-4C1E-A413-2738376859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076" y="5481830"/>
            <a:ext cx="3722061" cy="51763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52A6A95-85ED-4CCE-84C0-781D4DE2BAA6}"/>
              </a:ext>
            </a:extLst>
          </p:cNvPr>
          <p:cNvSpPr/>
          <p:nvPr/>
        </p:nvSpPr>
        <p:spPr bwMode="auto">
          <a:xfrm>
            <a:off x="840656" y="5467035"/>
            <a:ext cx="3861309" cy="546359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4F6F480-35BC-4C79-91C0-44DA7F39DC32}"/>
              </a:ext>
            </a:extLst>
          </p:cNvPr>
          <p:cNvSpPr txBox="1"/>
          <p:nvPr/>
        </p:nvSpPr>
        <p:spPr>
          <a:xfrm>
            <a:off x="7822556" y="4959468"/>
            <a:ext cx="1021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DemoFP.kt</a:t>
            </a:r>
            <a:endParaRPr lang="en-GB" sz="1200" b="1" dirty="0">
              <a:solidFill>
                <a:srgbClr val="0070C0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77574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</a:rPr>
              <a:t>map</a:t>
            </a:r>
            <a:r>
              <a:rPr lang="en-GB" dirty="0"/>
              <a:t> transforms elements in an </a:t>
            </a:r>
            <a:r>
              <a:rPr lang="en-GB" dirty="0" err="1"/>
              <a:t>iterable</a:t>
            </a:r>
            <a:endParaRPr lang="en-GB" dirty="0"/>
          </a:p>
          <a:p>
            <a:pPr lvl="1"/>
            <a:r>
              <a:rPr lang="en-GB" dirty="0"/>
              <a:t>Returns a list (of a potentially different element type)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Example usage: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Mapping Elements</a:t>
            </a:r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725566" y="6346483"/>
            <a:ext cx="520503" cy="457200"/>
          </a:xfrm>
        </p:spPr>
        <p:txBody>
          <a:bodyPr/>
          <a:lstStyle/>
          <a:p>
            <a:pPr>
              <a:defRPr/>
            </a:pPr>
            <a:fld id="{1FBC76C2-0C74-49C7-97F1-2F2EB457B571}" type="slidenum">
              <a:rPr lang="en-GB"/>
              <a:pPr>
                <a:defRPr/>
              </a:pPr>
              <a:t>22</a:t>
            </a:fld>
            <a:endParaRPr lang="en-GB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838200" y="2045258"/>
            <a:ext cx="7950200" cy="646973"/>
          </a:xfrm>
          <a:prstGeom prst="rect">
            <a:avLst/>
          </a:prstGeom>
          <a:solidFill>
            <a:schemeClr val="bg1"/>
          </a:solidFill>
          <a:ln w="9525">
            <a:solidFill>
              <a:srgbClr val="00B0F0"/>
            </a:solidFill>
            <a:miter lim="800000"/>
            <a:headEnd/>
            <a:tailEnd/>
          </a:ln>
          <a:effectLst>
            <a:outerShdw dist="107763" dir="2700000" algn="ctr" rotWithShape="0">
              <a:srgbClr val="00B0F0"/>
            </a:outerShdw>
          </a:effectLst>
        </p:spPr>
        <p:txBody>
          <a:bodyPr lIns="92075" tIns="46038" rIns="92075" bIns="46038" anchor="ctr">
            <a:spAutoFit/>
          </a:bodyPr>
          <a:lstStyle/>
          <a:p>
            <a:r>
              <a:rPr lang="en-GB" sz="1200" dirty="0">
                <a:solidFill>
                  <a:srgbClr val="3366CC"/>
                </a:solidFill>
                <a:latin typeface="Courier New" panose="02070309020205020404" pitchFamily="49" charset="0"/>
                <a:cs typeface="Courier New"/>
              </a:rPr>
              <a:t>inline fun &lt;T, R&gt; </a:t>
            </a:r>
            <a:r>
              <a:rPr lang="en-GB" sz="1200" dirty="0" err="1">
                <a:solidFill>
                  <a:srgbClr val="3366CC"/>
                </a:solidFill>
                <a:latin typeface="Courier New" panose="02070309020205020404" pitchFamily="49" charset="0"/>
                <a:cs typeface="Courier New"/>
              </a:rPr>
              <a:t>Iterable</a:t>
            </a:r>
            <a:r>
              <a:rPr lang="en-GB" sz="1200" dirty="0">
                <a:solidFill>
                  <a:srgbClr val="3366CC"/>
                </a:solidFill>
                <a:latin typeface="Courier New" panose="02070309020205020404" pitchFamily="49" charset="0"/>
                <a:cs typeface="Courier New"/>
              </a:rPr>
              <a:t>&lt;T&gt;.map(</a:t>
            </a:r>
          </a:p>
          <a:p>
            <a:r>
              <a:rPr lang="en-GB" sz="1200" dirty="0">
                <a:solidFill>
                  <a:srgbClr val="3366CC"/>
                </a:solidFill>
                <a:latin typeface="Courier New" panose="02070309020205020404" pitchFamily="49" charset="0"/>
                <a:cs typeface="Courier New"/>
              </a:rPr>
              <a:t>    transform: (T) -&gt; R</a:t>
            </a:r>
          </a:p>
          <a:p>
            <a:r>
              <a:rPr lang="en-GB" sz="1200" dirty="0">
                <a:solidFill>
                  <a:srgbClr val="3366CC"/>
                </a:solidFill>
                <a:latin typeface="Courier New" panose="02070309020205020404" pitchFamily="49" charset="0"/>
                <a:cs typeface="Courier New"/>
              </a:rPr>
              <a:t>): List&lt;R&gt;</a:t>
            </a:r>
            <a:endParaRPr lang="it-IT" sz="1200" dirty="0">
              <a:solidFill>
                <a:srgbClr val="3366CC"/>
              </a:solidFill>
              <a:latin typeface="Courier New" panose="02070309020205020404" pitchFamily="49" charset="0"/>
              <a:cs typeface="Courier New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840656" y="3649783"/>
            <a:ext cx="7950200" cy="2124300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/>
              </a:rPr>
              <a:t>fun </a:t>
            </a:r>
            <a:r>
              <a:rPr lang="en-GB" sz="1200" dirty="0" err="1">
                <a:latin typeface="Courier New" panose="02070309020205020404" pitchFamily="49" charset="0"/>
                <a:cs typeface="Courier New"/>
              </a:rPr>
              <a:t>demoMap</a:t>
            </a:r>
            <a:r>
              <a:rPr lang="en-GB" sz="1200" dirty="0">
                <a:latin typeface="Courier New" panose="02070309020205020404" pitchFamily="49" charset="0"/>
                <a:cs typeface="Courier New"/>
              </a:rPr>
              <a:t>() {</a:t>
            </a:r>
          </a:p>
          <a:p>
            <a:endParaRPr lang="en-GB" sz="1200" dirty="0">
              <a:latin typeface="Courier New" panose="02070309020205020404" pitchFamily="49" charset="0"/>
              <a:cs typeface="Courier New"/>
            </a:endParaRPr>
          </a:p>
          <a:p>
            <a:r>
              <a:rPr lang="en-GB" sz="1200" dirty="0">
                <a:latin typeface="Courier New" panose="02070309020205020404" pitchFamily="49" charset="0"/>
                <a:cs typeface="Courier New"/>
              </a:rPr>
              <a:t>    data class City(val name: String, val population: </a:t>
            </a:r>
            <a:r>
              <a:rPr lang="en-GB" sz="1200" dirty="0" err="1">
                <a:latin typeface="Courier New" panose="02070309020205020404" pitchFamily="49" charset="0"/>
                <a:cs typeface="Courier New"/>
              </a:rPr>
              <a:t>ULong</a:t>
            </a:r>
            <a:r>
              <a:rPr lang="en-GB" sz="1200" dirty="0">
                <a:latin typeface="Courier New" panose="02070309020205020404" pitchFamily="49" charset="0"/>
                <a:cs typeface="Courier New"/>
              </a:rPr>
              <a:t>)</a:t>
            </a:r>
          </a:p>
          <a:p>
            <a:endParaRPr lang="en-GB" sz="1200" dirty="0">
              <a:latin typeface="Courier New" panose="02070309020205020404" pitchFamily="49" charset="0"/>
              <a:cs typeface="Courier New"/>
            </a:endParaRPr>
          </a:p>
          <a:p>
            <a:r>
              <a:rPr lang="en-GB" sz="1200" dirty="0">
                <a:latin typeface="Courier New" panose="02070309020205020404" pitchFamily="49" charset="0"/>
                <a:cs typeface="Courier New"/>
              </a:rPr>
              <a:t>    val cities = </a:t>
            </a:r>
            <a:r>
              <a:rPr lang="en-GB" sz="1200" dirty="0" err="1">
                <a:latin typeface="Courier New" panose="02070309020205020404" pitchFamily="49" charset="0"/>
                <a:cs typeface="Courier New"/>
              </a:rPr>
              <a:t>listOf</a:t>
            </a:r>
            <a:r>
              <a:rPr lang="en-GB" sz="1200" dirty="0">
                <a:latin typeface="Courier New" panose="02070309020205020404" pitchFamily="49" charset="0"/>
                <a:cs typeface="Courier New"/>
              </a:rPr>
              <a:t>( City("Stavanger", 121000UL),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/>
              </a:rPr>
              <a:t>                         City("Budapest",  1800000UL),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/>
              </a:rPr>
              <a:t>                         City("Singapore", 5600000UL) )</a:t>
            </a:r>
          </a:p>
          <a:p>
            <a:endParaRPr lang="en-GB" sz="1200" dirty="0">
              <a:latin typeface="Courier New" panose="02070309020205020404" pitchFamily="49" charset="0"/>
              <a:cs typeface="Courier New"/>
            </a:endParaRPr>
          </a:p>
          <a:p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/>
              </a:rPr>
              <a:t>    val pops =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/>
              </a:rPr>
              <a:t>cities.map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/>
              </a:rPr>
              <a:t>{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/>
              </a:rPr>
              <a:t>it.population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/>
              </a:rPr>
              <a:t>}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/>
              </a:rPr>
              <a:t>    </a:t>
            </a:r>
            <a:r>
              <a:rPr lang="en-GB" sz="1200" dirty="0" err="1">
                <a:latin typeface="Courier New" panose="02070309020205020404" pitchFamily="49" charset="0"/>
                <a:cs typeface="Courier New"/>
              </a:rPr>
              <a:t>println</a:t>
            </a:r>
            <a:r>
              <a:rPr lang="en-GB" sz="1200" dirty="0">
                <a:latin typeface="Courier New" panose="02070309020205020404" pitchFamily="49" charset="0"/>
                <a:cs typeface="Courier New"/>
              </a:rPr>
              <a:t>(pops)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/>
              </a:rPr>
              <a:t>}</a:t>
            </a:r>
            <a:endParaRPr lang="en-GB" sz="1200" b="1" dirty="0">
              <a:solidFill>
                <a:srgbClr val="FF0000"/>
              </a:solidFill>
              <a:latin typeface="Courier New" panose="02070309020205020404" pitchFamily="49" charset="0"/>
              <a:cs typeface="Courier New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EC2C52C-23E7-4BB9-85B3-FFF05CBE47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508" y="6010549"/>
            <a:ext cx="2327064" cy="243927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1162AA7-CC46-423F-B71F-98C8A0501317}"/>
              </a:ext>
            </a:extLst>
          </p:cNvPr>
          <p:cNvSpPr/>
          <p:nvPr/>
        </p:nvSpPr>
        <p:spPr bwMode="auto">
          <a:xfrm>
            <a:off x="840657" y="5970541"/>
            <a:ext cx="2399198" cy="330354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5C34DFD-8DCF-4FE2-96B8-32585A573306}"/>
              </a:ext>
            </a:extLst>
          </p:cNvPr>
          <p:cNvSpPr txBox="1"/>
          <p:nvPr/>
        </p:nvSpPr>
        <p:spPr>
          <a:xfrm>
            <a:off x="7822556" y="5497903"/>
            <a:ext cx="1021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DemoFP.kt</a:t>
            </a:r>
            <a:endParaRPr lang="en-GB" sz="1200" b="1" dirty="0">
              <a:solidFill>
                <a:srgbClr val="0070C0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44243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>
                <a:solidFill>
                  <a:srgbClr val="FF0000"/>
                </a:solidFill>
                <a:latin typeface="Courier New" panose="02070309020205020404" pitchFamily="49" charset="0"/>
              </a:rPr>
              <a:t>flatMap</a:t>
            </a:r>
            <a:r>
              <a:rPr lang="en-GB" dirty="0"/>
              <a:t> is similar to </a:t>
            </a:r>
            <a:r>
              <a:rPr lang="en-GB" dirty="0">
                <a:latin typeface="Courier New" panose="02070309020205020404" pitchFamily="49" charset="0"/>
              </a:rPr>
              <a:t>Map</a:t>
            </a:r>
            <a:r>
              <a:rPr lang="en-GB" dirty="0"/>
              <a:t>, except:</a:t>
            </a:r>
          </a:p>
          <a:p>
            <a:pPr lvl="1"/>
            <a:r>
              <a:rPr lang="en-GB" dirty="0" err="1">
                <a:latin typeface="Courier New" panose="02070309020205020404" pitchFamily="49" charset="0"/>
              </a:rPr>
              <a:t>flatMap</a:t>
            </a:r>
            <a:r>
              <a:rPr lang="en-GB" dirty="0"/>
              <a:t> flattens multi-dim </a:t>
            </a:r>
            <a:r>
              <a:rPr lang="en-GB" dirty="0" err="1"/>
              <a:t>iterable</a:t>
            </a:r>
            <a:r>
              <a:rPr lang="en-GB" dirty="0"/>
              <a:t> into a single-dim list</a:t>
            </a:r>
            <a:endParaRPr lang="en-GB" dirty="0">
              <a:latin typeface="Courier New" panose="02070309020205020404" pitchFamily="49" charset="0"/>
            </a:endParaRP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Example usage: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Mapping Elements via </a:t>
            </a:r>
            <a:r>
              <a:rPr lang="en-GB" dirty="0" err="1"/>
              <a:t>flatMap</a:t>
            </a:r>
            <a:endParaRPr lang="en-GB" dirty="0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725566" y="6346483"/>
            <a:ext cx="520503" cy="457200"/>
          </a:xfrm>
        </p:spPr>
        <p:txBody>
          <a:bodyPr/>
          <a:lstStyle/>
          <a:p>
            <a:pPr>
              <a:defRPr/>
            </a:pPr>
            <a:fld id="{1FBC76C2-0C74-49C7-97F1-2F2EB457B571}" type="slidenum">
              <a:rPr lang="en-GB"/>
              <a:pPr>
                <a:defRPr/>
              </a:pPr>
              <a:t>23</a:t>
            </a:fld>
            <a:endParaRPr lang="en-GB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838200" y="2031329"/>
            <a:ext cx="7950200" cy="646973"/>
          </a:xfrm>
          <a:prstGeom prst="rect">
            <a:avLst/>
          </a:prstGeom>
          <a:solidFill>
            <a:schemeClr val="bg1"/>
          </a:solidFill>
          <a:ln w="9525">
            <a:solidFill>
              <a:srgbClr val="00B0F0"/>
            </a:solidFill>
            <a:miter lim="800000"/>
            <a:headEnd/>
            <a:tailEnd/>
          </a:ln>
          <a:effectLst>
            <a:outerShdw dist="107763" dir="2700000" algn="ctr" rotWithShape="0">
              <a:srgbClr val="00B0F0"/>
            </a:outerShdw>
          </a:effectLst>
        </p:spPr>
        <p:txBody>
          <a:bodyPr lIns="92075" tIns="46038" rIns="92075" bIns="46038" anchor="ctr">
            <a:spAutoFit/>
          </a:bodyPr>
          <a:lstStyle/>
          <a:p>
            <a:r>
              <a:rPr lang="pl-PL" sz="1200" dirty="0">
                <a:solidFill>
                  <a:srgbClr val="3366CC"/>
                </a:solidFill>
                <a:latin typeface="Courier New" panose="02070309020205020404" pitchFamily="49" charset="0"/>
                <a:cs typeface="Courier New"/>
              </a:rPr>
              <a:t>inline fun &lt;T, R&gt; Iterable&lt;T&gt;.flatMap(</a:t>
            </a:r>
          </a:p>
          <a:p>
            <a:r>
              <a:rPr lang="pl-PL" sz="1200" dirty="0">
                <a:solidFill>
                  <a:srgbClr val="3366CC"/>
                </a:solidFill>
                <a:latin typeface="Courier New" panose="02070309020205020404" pitchFamily="49" charset="0"/>
                <a:cs typeface="Courier New"/>
              </a:rPr>
              <a:t>    transform: (T) -&gt; Iterable&lt;R&gt;</a:t>
            </a:r>
          </a:p>
          <a:p>
            <a:r>
              <a:rPr lang="pl-PL" sz="1200" dirty="0">
                <a:solidFill>
                  <a:srgbClr val="3366CC"/>
                </a:solidFill>
                <a:latin typeface="Courier New" panose="02070309020205020404" pitchFamily="49" charset="0"/>
                <a:cs typeface="Courier New"/>
              </a:rPr>
              <a:t>): List&lt;R&gt;</a:t>
            </a:r>
            <a:endParaRPr lang="it-IT" sz="1200" dirty="0">
              <a:solidFill>
                <a:srgbClr val="3366CC"/>
              </a:solidFill>
              <a:latin typeface="Courier New" panose="02070309020205020404" pitchFamily="49" charset="0"/>
              <a:cs typeface="Courier New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40656" y="3656283"/>
            <a:ext cx="7950200" cy="2678298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/>
              </a:rPr>
              <a:t>fun </a:t>
            </a:r>
            <a:r>
              <a:rPr lang="en-GB" sz="1200" dirty="0" err="1">
                <a:latin typeface="Courier New" panose="02070309020205020404" pitchFamily="49" charset="0"/>
                <a:cs typeface="Courier New"/>
              </a:rPr>
              <a:t>demoFlatMap</a:t>
            </a:r>
            <a:r>
              <a:rPr lang="en-GB" sz="1200" dirty="0">
                <a:latin typeface="Courier New" panose="02070309020205020404" pitchFamily="49" charset="0"/>
                <a:cs typeface="Courier New"/>
              </a:rPr>
              <a:t>() {</a:t>
            </a:r>
          </a:p>
          <a:p>
            <a:endParaRPr lang="en-GB" sz="1200" dirty="0">
              <a:latin typeface="Courier New" panose="02070309020205020404" pitchFamily="49" charset="0"/>
              <a:cs typeface="Courier New"/>
            </a:endParaRPr>
          </a:p>
          <a:p>
            <a:r>
              <a:rPr lang="en-GB" sz="1200" dirty="0">
                <a:latin typeface="Courier New" panose="02070309020205020404" pitchFamily="49" charset="0"/>
                <a:cs typeface="Courier New"/>
              </a:rPr>
              <a:t>    data class City(val name: String, val landmarks: List&lt;String&gt;)</a:t>
            </a:r>
          </a:p>
          <a:p>
            <a:endParaRPr lang="en-GB" sz="1200" dirty="0">
              <a:latin typeface="Courier New" panose="02070309020205020404" pitchFamily="49" charset="0"/>
              <a:cs typeface="Courier New"/>
            </a:endParaRPr>
          </a:p>
          <a:p>
            <a:r>
              <a:rPr lang="en-GB" sz="1200" dirty="0">
                <a:latin typeface="Courier New" panose="02070309020205020404" pitchFamily="49" charset="0"/>
                <a:cs typeface="Courier New"/>
              </a:rPr>
              <a:t>    val cities = </a:t>
            </a:r>
            <a:r>
              <a:rPr lang="en-GB" sz="1200" dirty="0" err="1">
                <a:latin typeface="Courier New" panose="02070309020205020404" pitchFamily="49" charset="0"/>
                <a:cs typeface="Courier New"/>
              </a:rPr>
              <a:t>listOf</a:t>
            </a:r>
            <a:r>
              <a:rPr lang="en-GB" sz="1200" dirty="0">
                <a:latin typeface="Courier New" panose="02070309020205020404" pitchFamily="49" charset="0"/>
                <a:cs typeface="Courier New"/>
              </a:rPr>
              <a:t>(City("Singapore", </a:t>
            </a:r>
            <a:r>
              <a:rPr lang="en-GB" sz="1200" dirty="0" err="1">
                <a:latin typeface="Courier New" panose="02070309020205020404" pitchFamily="49" charset="0"/>
                <a:cs typeface="Courier New"/>
              </a:rPr>
              <a:t>listOf</a:t>
            </a:r>
            <a:r>
              <a:rPr lang="en-GB" sz="1200" dirty="0">
                <a:latin typeface="Courier New" panose="02070309020205020404" pitchFamily="49" charset="0"/>
                <a:cs typeface="Courier New"/>
              </a:rPr>
              <a:t>("Merlion", "Sentosa")),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/>
              </a:rPr>
              <a:t>                        City("Budapest",  </a:t>
            </a:r>
            <a:r>
              <a:rPr lang="en-GB" sz="1200" dirty="0" err="1">
                <a:latin typeface="Courier New" panose="02070309020205020404" pitchFamily="49" charset="0"/>
                <a:cs typeface="Courier New"/>
              </a:rPr>
              <a:t>listOf</a:t>
            </a:r>
            <a:r>
              <a:rPr lang="en-GB" sz="1200" dirty="0">
                <a:latin typeface="Courier New" panose="02070309020205020404" pitchFamily="49" charset="0"/>
                <a:cs typeface="Courier New"/>
              </a:rPr>
              <a:t>("Castle", "Chain Bridge")),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/>
              </a:rPr>
              <a:t>                        City("Stavanger", </a:t>
            </a:r>
            <a:r>
              <a:rPr lang="en-GB" sz="1200" dirty="0" err="1">
                <a:latin typeface="Courier New" panose="02070309020205020404" pitchFamily="49" charset="0"/>
                <a:cs typeface="Courier New"/>
              </a:rPr>
              <a:t>listOf</a:t>
            </a:r>
            <a:r>
              <a:rPr lang="en-GB" sz="1200" dirty="0">
                <a:latin typeface="Courier New" panose="02070309020205020404" pitchFamily="49" charset="0"/>
                <a:cs typeface="Courier New"/>
              </a:rPr>
              <a:t>("</a:t>
            </a:r>
            <a:r>
              <a:rPr lang="en-GB" sz="1200" dirty="0" err="1">
                <a:latin typeface="Courier New" panose="02070309020205020404" pitchFamily="49" charset="0"/>
                <a:cs typeface="Courier New"/>
              </a:rPr>
              <a:t>Priekestolen</a:t>
            </a:r>
            <a:r>
              <a:rPr lang="en-GB" sz="1200" dirty="0">
                <a:latin typeface="Courier New" panose="02070309020205020404" pitchFamily="49" charset="0"/>
                <a:cs typeface="Courier New"/>
              </a:rPr>
              <a:t>", "</a:t>
            </a:r>
            <a:r>
              <a:rPr lang="en-GB" sz="1200" dirty="0" err="1">
                <a:latin typeface="Courier New" panose="02070309020205020404" pitchFamily="49" charset="0"/>
                <a:cs typeface="Courier New"/>
              </a:rPr>
              <a:t>Møllebukta</a:t>
            </a:r>
            <a:r>
              <a:rPr lang="en-GB" sz="1200" dirty="0">
                <a:latin typeface="Courier New" panose="02070309020205020404" pitchFamily="49" charset="0"/>
                <a:cs typeface="Courier New"/>
              </a:rPr>
              <a:t>")))</a:t>
            </a:r>
          </a:p>
          <a:p>
            <a:endParaRPr lang="en-GB" sz="1200" dirty="0">
              <a:latin typeface="Courier New" panose="02070309020205020404" pitchFamily="49" charset="0"/>
              <a:cs typeface="Courier New"/>
            </a:endParaRPr>
          </a:p>
          <a:p>
            <a:r>
              <a:rPr lang="en-GB" sz="1200" dirty="0">
                <a:latin typeface="Courier New" panose="02070309020205020404" pitchFamily="49" charset="0"/>
                <a:cs typeface="Courier New"/>
              </a:rPr>
              <a:t>    val landmarks = </a:t>
            </a:r>
            <a:r>
              <a:rPr lang="en-GB" sz="1200" dirty="0" err="1">
                <a:latin typeface="Courier New" panose="02070309020205020404" pitchFamily="49" charset="0"/>
                <a:cs typeface="Courier New"/>
              </a:rPr>
              <a:t>cities.map</a:t>
            </a:r>
            <a:r>
              <a:rPr lang="en-GB" sz="1200" dirty="0">
                <a:latin typeface="Courier New" panose="02070309020205020404" pitchFamily="49" charset="0"/>
                <a:cs typeface="Courier New"/>
              </a:rPr>
              <a:t>{</a:t>
            </a:r>
            <a:r>
              <a:rPr lang="en-GB" sz="1200" dirty="0" err="1">
                <a:latin typeface="Courier New" panose="02070309020205020404" pitchFamily="49" charset="0"/>
                <a:cs typeface="Courier New"/>
              </a:rPr>
              <a:t>it.landmarks</a:t>
            </a:r>
            <a:r>
              <a:rPr lang="en-GB" sz="1200" dirty="0">
                <a:latin typeface="Courier New" panose="02070309020205020404" pitchFamily="49" charset="0"/>
                <a:cs typeface="Courier New"/>
              </a:rPr>
              <a:t>}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/>
              </a:rPr>
              <a:t>    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/>
              </a:rPr>
              <a:t>val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/>
              </a:rPr>
              <a:t>landmarksFlatMap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/>
              </a:rPr>
              <a:t> =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/>
              </a:rPr>
              <a:t>cities.flatMap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/>
              </a:rPr>
              <a:t>{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/>
              </a:rPr>
              <a:t>it.landmarks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/>
              </a:rPr>
              <a:t>}</a:t>
            </a:r>
          </a:p>
          <a:p>
            <a:endParaRPr lang="en-GB" sz="1200" dirty="0">
              <a:latin typeface="Courier New" panose="02070309020205020404" pitchFamily="49" charset="0"/>
              <a:cs typeface="Courier New"/>
            </a:endParaRPr>
          </a:p>
          <a:p>
            <a:r>
              <a:rPr lang="en-GB" sz="1200" dirty="0">
                <a:latin typeface="Courier New" panose="02070309020205020404" pitchFamily="49" charset="0"/>
                <a:cs typeface="Courier New"/>
              </a:rPr>
              <a:t>    </a:t>
            </a:r>
            <a:r>
              <a:rPr lang="en-GB" sz="1200" dirty="0" err="1">
                <a:latin typeface="Courier New" panose="02070309020205020404" pitchFamily="49" charset="0"/>
                <a:cs typeface="Courier New"/>
              </a:rPr>
              <a:t>println</a:t>
            </a:r>
            <a:r>
              <a:rPr lang="en-GB" sz="1200" dirty="0">
                <a:latin typeface="Courier New" panose="02070309020205020404" pitchFamily="49" charset="0"/>
                <a:cs typeface="Courier New"/>
              </a:rPr>
              <a:t>(landmarks)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/>
              </a:rPr>
              <a:t>    </a:t>
            </a:r>
            <a:r>
              <a:rPr lang="en-GB" sz="1200" dirty="0" err="1">
                <a:latin typeface="Courier New" panose="02070309020205020404" pitchFamily="49" charset="0"/>
                <a:cs typeface="Courier New"/>
              </a:rPr>
              <a:t>println</a:t>
            </a:r>
            <a:r>
              <a:rPr lang="en-GB" sz="1200" dirty="0">
                <a:latin typeface="Courier New" panose="02070309020205020404" pitchFamily="49" charset="0"/>
                <a:cs typeface="Courier New"/>
              </a:rPr>
              <a:t>(</a:t>
            </a:r>
            <a:r>
              <a:rPr lang="en-GB" sz="1200" dirty="0" err="1">
                <a:latin typeface="Courier New" panose="02070309020205020404" pitchFamily="49" charset="0"/>
                <a:cs typeface="Courier New"/>
              </a:rPr>
              <a:t>landmarksFlatMap</a:t>
            </a:r>
            <a:r>
              <a:rPr lang="en-GB" sz="1200" dirty="0">
                <a:latin typeface="Courier New" panose="02070309020205020404" pitchFamily="49" charset="0"/>
                <a:cs typeface="Courier New"/>
              </a:rPr>
              <a:t>)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/>
              </a:rPr>
              <a:t>}</a:t>
            </a:r>
            <a:endParaRPr lang="en-GB" sz="1200" b="1" dirty="0">
              <a:solidFill>
                <a:srgbClr val="FF0000"/>
              </a:solidFill>
              <a:latin typeface="Courier New" panose="02070309020205020404" pitchFamily="49" charset="0"/>
              <a:cs typeface="Courier New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AD7481F-2EA5-49F1-B97C-51302D5F2B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909" y="6451473"/>
            <a:ext cx="5087220" cy="38028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0A856E5-30CF-414A-882A-4A7E2FC8E0F6}"/>
              </a:ext>
            </a:extLst>
          </p:cNvPr>
          <p:cNvSpPr/>
          <p:nvPr/>
        </p:nvSpPr>
        <p:spPr bwMode="auto">
          <a:xfrm>
            <a:off x="881909" y="6451473"/>
            <a:ext cx="5138278" cy="380280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E1BCC63-F842-40E1-A4C3-DE802358E24D}"/>
              </a:ext>
            </a:extLst>
          </p:cNvPr>
          <p:cNvSpPr txBox="1"/>
          <p:nvPr/>
        </p:nvSpPr>
        <p:spPr>
          <a:xfrm>
            <a:off x="7822556" y="6054898"/>
            <a:ext cx="1021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DemoFP.kt</a:t>
            </a:r>
            <a:endParaRPr lang="en-GB" sz="1200" b="1" dirty="0">
              <a:solidFill>
                <a:srgbClr val="0070C0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24177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</a:rPr>
              <a:t>fold</a:t>
            </a:r>
            <a:r>
              <a:rPr lang="en-GB" dirty="0"/>
              <a:t> combines all the elements in an </a:t>
            </a:r>
            <a:r>
              <a:rPr lang="en-GB" dirty="0" err="1"/>
              <a:t>iterable</a:t>
            </a:r>
            <a:r>
              <a:rPr lang="en-GB" dirty="0"/>
              <a:t> into a single result, going from left to right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Example usage:</a:t>
            </a:r>
          </a:p>
          <a:p>
            <a:pPr lvl="1"/>
            <a:r>
              <a:rPr lang="en-GB" dirty="0">
                <a:latin typeface="Courier New" panose="02070309020205020404" pitchFamily="49" charset="0"/>
              </a:rPr>
              <a:t>a</a:t>
            </a:r>
            <a:r>
              <a:rPr lang="en-GB" dirty="0"/>
              <a:t> is accumulated value from previous step (initially </a:t>
            </a:r>
            <a:r>
              <a:rPr lang="en-GB" sz="1800" dirty="0">
                <a:latin typeface="Courier New" panose="02070309020205020404" pitchFamily="49" charset="0"/>
              </a:rPr>
              <a:t>"RESULT:"</a:t>
            </a:r>
            <a:r>
              <a:rPr lang="en-GB" dirty="0"/>
              <a:t>)</a:t>
            </a:r>
          </a:p>
          <a:p>
            <a:pPr lvl="1"/>
            <a:r>
              <a:rPr lang="en-GB" dirty="0">
                <a:latin typeface="Courier New" panose="02070309020205020404" pitchFamily="49" charset="0"/>
              </a:rPr>
              <a:t>c</a:t>
            </a:r>
            <a:r>
              <a:rPr lang="en-GB" dirty="0"/>
              <a:t> is current element in </a:t>
            </a:r>
            <a:r>
              <a:rPr lang="en-GB" dirty="0">
                <a:latin typeface="Courier New" panose="02070309020205020404" pitchFamily="49" charset="0"/>
              </a:rPr>
              <a:t>cities</a:t>
            </a:r>
            <a:r>
              <a:rPr lang="en-GB" dirty="0"/>
              <a:t> list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Folding Elements</a:t>
            </a:r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725566" y="6346483"/>
            <a:ext cx="520503" cy="457200"/>
          </a:xfrm>
        </p:spPr>
        <p:txBody>
          <a:bodyPr/>
          <a:lstStyle/>
          <a:p>
            <a:pPr>
              <a:defRPr/>
            </a:pPr>
            <a:fld id="{1FBC76C2-0C74-49C7-97F1-2F2EB457B571}" type="slidenum">
              <a:rPr lang="en-GB"/>
              <a:pPr>
                <a:defRPr/>
              </a:pPr>
              <a:t>24</a:t>
            </a:fld>
            <a:endParaRPr lang="en-GB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8200" y="2055039"/>
            <a:ext cx="7950200" cy="831639"/>
          </a:xfrm>
          <a:prstGeom prst="rect">
            <a:avLst/>
          </a:prstGeom>
          <a:solidFill>
            <a:schemeClr val="bg1"/>
          </a:solidFill>
          <a:ln w="9525">
            <a:solidFill>
              <a:srgbClr val="00B0F0"/>
            </a:solidFill>
            <a:miter lim="800000"/>
            <a:headEnd/>
            <a:tailEnd/>
          </a:ln>
          <a:effectLst>
            <a:outerShdw dist="107763" dir="2700000" algn="ctr" rotWithShape="0">
              <a:srgbClr val="00B0F0"/>
            </a:outerShdw>
          </a:effectLst>
        </p:spPr>
        <p:txBody>
          <a:bodyPr lIns="92075" tIns="46038" rIns="92075" bIns="46038" anchor="ctr">
            <a:spAutoFit/>
          </a:bodyPr>
          <a:lstStyle/>
          <a:p>
            <a:r>
              <a:rPr lang="pl-PL" sz="1200" dirty="0">
                <a:solidFill>
                  <a:srgbClr val="3366CC"/>
                </a:solidFill>
                <a:latin typeface="Courier New" panose="02070309020205020404" pitchFamily="49" charset="0"/>
                <a:cs typeface="Courier New"/>
              </a:rPr>
              <a:t>inline fun &lt;T, R&gt; Iterable&lt;T&gt;.fold(</a:t>
            </a:r>
          </a:p>
          <a:p>
            <a:r>
              <a:rPr lang="pl-PL" sz="1200" dirty="0">
                <a:solidFill>
                  <a:srgbClr val="3366CC"/>
                </a:solidFill>
                <a:latin typeface="Courier New" panose="02070309020205020404" pitchFamily="49" charset="0"/>
                <a:cs typeface="Courier New"/>
              </a:rPr>
              <a:t>    initial: R,</a:t>
            </a:r>
          </a:p>
          <a:p>
            <a:r>
              <a:rPr lang="pl-PL" sz="1200" dirty="0">
                <a:solidFill>
                  <a:srgbClr val="3366CC"/>
                </a:solidFill>
                <a:latin typeface="Courier New" panose="02070309020205020404" pitchFamily="49" charset="0"/>
                <a:cs typeface="Courier New"/>
              </a:rPr>
              <a:t>    operation: (acc: R, T) -&gt; R</a:t>
            </a:r>
          </a:p>
          <a:p>
            <a:r>
              <a:rPr lang="pl-PL" sz="1200" dirty="0">
                <a:solidFill>
                  <a:srgbClr val="3366CC"/>
                </a:solidFill>
                <a:latin typeface="Courier New" panose="02070309020205020404" pitchFamily="49" charset="0"/>
                <a:cs typeface="Courier New"/>
              </a:rPr>
              <a:t>): R</a:t>
            </a:r>
            <a:endParaRPr lang="it-IT" sz="1200" dirty="0">
              <a:solidFill>
                <a:srgbClr val="3366CC"/>
              </a:solidFill>
              <a:latin typeface="Courier New" panose="02070309020205020404" pitchFamily="49" charset="0"/>
              <a:cs typeface="Courier New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40656" y="4378987"/>
            <a:ext cx="7950200" cy="1385637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/>
              </a:rPr>
              <a:t>fun </a:t>
            </a:r>
            <a:r>
              <a:rPr lang="en-GB" sz="1200" dirty="0" err="1">
                <a:latin typeface="Courier New" panose="02070309020205020404" pitchFamily="49" charset="0"/>
                <a:cs typeface="Courier New"/>
              </a:rPr>
              <a:t>demoFold</a:t>
            </a:r>
            <a:r>
              <a:rPr lang="en-GB" sz="1200" dirty="0">
                <a:latin typeface="Courier New" panose="02070309020205020404" pitchFamily="49" charset="0"/>
                <a:cs typeface="Courier New"/>
              </a:rPr>
              <a:t>() {</a:t>
            </a:r>
          </a:p>
          <a:p>
            <a:endParaRPr lang="en-GB" sz="1200" dirty="0">
              <a:latin typeface="Courier New" panose="02070309020205020404" pitchFamily="49" charset="0"/>
              <a:cs typeface="Courier New"/>
            </a:endParaRPr>
          </a:p>
          <a:p>
            <a:r>
              <a:rPr lang="en-GB" sz="1200" dirty="0">
                <a:latin typeface="Courier New" panose="02070309020205020404" pitchFamily="49" charset="0"/>
                <a:cs typeface="Courier New"/>
              </a:rPr>
              <a:t>    val cities = </a:t>
            </a:r>
            <a:r>
              <a:rPr lang="en-GB" sz="1200" dirty="0" err="1">
                <a:latin typeface="Courier New" panose="02070309020205020404" pitchFamily="49" charset="0"/>
                <a:cs typeface="Courier New"/>
              </a:rPr>
              <a:t>listOf</a:t>
            </a:r>
            <a:r>
              <a:rPr lang="en-GB" sz="1200" dirty="0">
                <a:latin typeface="Courier New" panose="02070309020205020404" pitchFamily="49" charset="0"/>
                <a:cs typeface="Courier New"/>
              </a:rPr>
              <a:t>("Stavanger", "Budapest", "Singapore")</a:t>
            </a:r>
          </a:p>
          <a:p>
            <a:endParaRPr lang="en-GB" sz="1200" dirty="0">
              <a:latin typeface="Courier New" panose="02070309020205020404" pitchFamily="49" charset="0"/>
              <a:cs typeface="Courier New"/>
            </a:endParaRPr>
          </a:p>
          <a:p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/>
              </a:rPr>
              <a:t>    val str =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/>
              </a:rPr>
              <a:t>cities.fold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/>
              </a:rPr>
              <a:t>("RESULT:") { a, c -&gt; "$a $c" }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/>
              </a:rPr>
              <a:t>    </a:t>
            </a:r>
            <a:r>
              <a:rPr lang="en-GB" sz="1200" dirty="0" err="1">
                <a:latin typeface="Courier New" panose="02070309020205020404" pitchFamily="49" charset="0"/>
                <a:cs typeface="Courier New"/>
              </a:rPr>
              <a:t>println</a:t>
            </a:r>
            <a:r>
              <a:rPr lang="en-GB" sz="1200" dirty="0">
                <a:latin typeface="Courier New" panose="02070309020205020404" pitchFamily="49" charset="0"/>
                <a:cs typeface="Courier New"/>
              </a:rPr>
              <a:t>(str)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/>
              </a:rPr>
              <a:t>}</a:t>
            </a:r>
            <a:endParaRPr lang="en-GB" sz="1200" b="1" dirty="0">
              <a:solidFill>
                <a:srgbClr val="FF0000"/>
              </a:solidFill>
              <a:latin typeface="Courier New" panose="02070309020205020404" pitchFamily="49" charset="0"/>
              <a:cs typeface="Courier New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AB09213-D131-4E37-95B9-927773980B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978" y="6032153"/>
            <a:ext cx="3538852" cy="240193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589F00E-40C5-40FB-B2EE-DD8947A0459F}"/>
              </a:ext>
            </a:extLst>
          </p:cNvPr>
          <p:cNvSpPr/>
          <p:nvPr/>
        </p:nvSpPr>
        <p:spPr bwMode="auto">
          <a:xfrm>
            <a:off x="840656" y="5969741"/>
            <a:ext cx="3578173" cy="330354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605CB7B-78EA-43D6-A728-AE0358B23AD9}"/>
              </a:ext>
            </a:extLst>
          </p:cNvPr>
          <p:cNvSpPr txBox="1"/>
          <p:nvPr/>
        </p:nvSpPr>
        <p:spPr>
          <a:xfrm>
            <a:off x="7822556" y="5483987"/>
            <a:ext cx="1021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DemoFP.kt</a:t>
            </a:r>
            <a:endParaRPr lang="en-GB" sz="1200" b="1" dirty="0">
              <a:solidFill>
                <a:srgbClr val="0070C0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91796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</a:rPr>
              <a:t>reduce</a:t>
            </a:r>
            <a:r>
              <a:rPr lang="en-GB" dirty="0"/>
              <a:t> is similar to </a:t>
            </a:r>
            <a:r>
              <a:rPr lang="en-GB" dirty="0">
                <a:latin typeface="Courier New" panose="02070309020205020404" pitchFamily="49" charset="0"/>
              </a:rPr>
              <a:t>fold</a:t>
            </a:r>
            <a:r>
              <a:rPr lang="en-GB" dirty="0"/>
              <a:t>, except it doesn't provide an initial value for the accumulator</a:t>
            </a:r>
          </a:p>
          <a:p>
            <a:pPr lvl="1"/>
            <a:r>
              <a:rPr lang="en-GB" dirty="0"/>
              <a:t>Instead it passes elements 0 and 1 into the operator initially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Example usage: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Reducing Elements</a:t>
            </a:r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725566" y="6346483"/>
            <a:ext cx="520503" cy="457200"/>
          </a:xfrm>
        </p:spPr>
        <p:txBody>
          <a:bodyPr/>
          <a:lstStyle/>
          <a:p>
            <a:pPr>
              <a:defRPr/>
            </a:pPr>
            <a:fld id="{1FBC76C2-0C74-49C7-97F1-2F2EB457B571}" type="slidenum">
              <a:rPr lang="en-GB"/>
              <a:pPr>
                <a:defRPr/>
              </a:pPr>
              <a:t>25</a:t>
            </a:fld>
            <a:endParaRPr lang="en-GB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8200" y="2411947"/>
            <a:ext cx="7950200" cy="646973"/>
          </a:xfrm>
          <a:prstGeom prst="rect">
            <a:avLst/>
          </a:prstGeom>
          <a:solidFill>
            <a:schemeClr val="bg1"/>
          </a:solidFill>
          <a:ln w="9525">
            <a:solidFill>
              <a:srgbClr val="00B0F0"/>
            </a:solidFill>
            <a:miter lim="800000"/>
            <a:headEnd/>
            <a:tailEnd/>
          </a:ln>
          <a:effectLst>
            <a:outerShdw dist="107763" dir="2700000" algn="ctr" rotWithShape="0">
              <a:srgbClr val="00B0F0"/>
            </a:outerShdw>
          </a:effectLst>
        </p:spPr>
        <p:txBody>
          <a:bodyPr lIns="92075" tIns="46038" rIns="92075" bIns="46038" anchor="ctr">
            <a:spAutoFit/>
          </a:bodyPr>
          <a:lstStyle/>
          <a:p>
            <a:r>
              <a:rPr lang="en-GB" sz="1200" dirty="0">
                <a:solidFill>
                  <a:srgbClr val="3366CC"/>
                </a:solidFill>
                <a:latin typeface="Courier New" panose="02070309020205020404" pitchFamily="49" charset="0"/>
                <a:cs typeface="Courier New"/>
              </a:rPr>
              <a:t>inline fun &lt;S, T : S&gt; </a:t>
            </a:r>
            <a:r>
              <a:rPr lang="en-GB" sz="1200" dirty="0" err="1">
                <a:solidFill>
                  <a:srgbClr val="3366CC"/>
                </a:solidFill>
                <a:latin typeface="Courier New" panose="02070309020205020404" pitchFamily="49" charset="0"/>
                <a:cs typeface="Courier New"/>
              </a:rPr>
              <a:t>Iterable</a:t>
            </a:r>
            <a:r>
              <a:rPr lang="en-GB" sz="1200" dirty="0">
                <a:solidFill>
                  <a:srgbClr val="3366CC"/>
                </a:solidFill>
                <a:latin typeface="Courier New" panose="02070309020205020404" pitchFamily="49" charset="0"/>
                <a:cs typeface="Courier New"/>
              </a:rPr>
              <a:t>&lt;T&gt;.reduce(</a:t>
            </a:r>
          </a:p>
          <a:p>
            <a:r>
              <a:rPr lang="en-GB" sz="1200" dirty="0">
                <a:solidFill>
                  <a:srgbClr val="3366CC"/>
                </a:solidFill>
                <a:latin typeface="Courier New" panose="02070309020205020404" pitchFamily="49" charset="0"/>
                <a:cs typeface="Courier New"/>
              </a:rPr>
              <a:t>    operation: (</a:t>
            </a:r>
            <a:r>
              <a:rPr lang="en-GB" sz="1200" dirty="0" err="1">
                <a:solidFill>
                  <a:srgbClr val="3366CC"/>
                </a:solidFill>
                <a:latin typeface="Courier New" panose="02070309020205020404" pitchFamily="49" charset="0"/>
                <a:cs typeface="Courier New"/>
              </a:rPr>
              <a:t>acc</a:t>
            </a:r>
            <a:r>
              <a:rPr lang="en-GB" sz="1200" dirty="0">
                <a:solidFill>
                  <a:srgbClr val="3366CC"/>
                </a:solidFill>
                <a:latin typeface="Courier New" panose="02070309020205020404" pitchFamily="49" charset="0"/>
                <a:cs typeface="Courier New"/>
              </a:rPr>
              <a:t>: S, T) -&gt; S</a:t>
            </a:r>
          </a:p>
          <a:p>
            <a:r>
              <a:rPr lang="en-GB" sz="1200" dirty="0">
                <a:solidFill>
                  <a:srgbClr val="3366CC"/>
                </a:solidFill>
                <a:latin typeface="Courier New" panose="02070309020205020404" pitchFamily="49" charset="0"/>
                <a:cs typeface="Courier New"/>
              </a:rPr>
              <a:t>): S</a:t>
            </a:r>
            <a:endParaRPr lang="it-IT" sz="1200" dirty="0">
              <a:solidFill>
                <a:srgbClr val="3366CC"/>
              </a:solidFill>
              <a:latin typeface="Courier New" panose="02070309020205020404" pitchFamily="49" charset="0"/>
              <a:cs typeface="Courier New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840656" y="4028710"/>
            <a:ext cx="7950200" cy="1385637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/>
              </a:rPr>
              <a:t>fun </a:t>
            </a:r>
            <a:r>
              <a:rPr lang="en-GB" sz="1200" dirty="0" err="1">
                <a:latin typeface="Courier New" panose="02070309020205020404" pitchFamily="49" charset="0"/>
                <a:cs typeface="Courier New"/>
              </a:rPr>
              <a:t>demoReduce</a:t>
            </a:r>
            <a:r>
              <a:rPr lang="en-GB" sz="1200" dirty="0">
                <a:latin typeface="Courier New" panose="02070309020205020404" pitchFamily="49" charset="0"/>
                <a:cs typeface="Courier New"/>
              </a:rPr>
              <a:t>() {</a:t>
            </a:r>
          </a:p>
          <a:p>
            <a:endParaRPr lang="en-GB" sz="1200" dirty="0">
              <a:latin typeface="Courier New" panose="02070309020205020404" pitchFamily="49" charset="0"/>
              <a:cs typeface="Courier New"/>
            </a:endParaRPr>
          </a:p>
          <a:p>
            <a:r>
              <a:rPr lang="en-GB" sz="1200" dirty="0">
                <a:latin typeface="Courier New" panose="02070309020205020404" pitchFamily="49" charset="0"/>
                <a:cs typeface="Courier New"/>
              </a:rPr>
              <a:t>    val cities = </a:t>
            </a:r>
            <a:r>
              <a:rPr lang="en-GB" sz="1200" dirty="0" err="1">
                <a:latin typeface="Courier New" panose="02070309020205020404" pitchFamily="49" charset="0"/>
                <a:cs typeface="Courier New"/>
              </a:rPr>
              <a:t>listOf</a:t>
            </a:r>
            <a:r>
              <a:rPr lang="en-GB" sz="1200" dirty="0">
                <a:latin typeface="Courier New" panose="02070309020205020404" pitchFamily="49" charset="0"/>
                <a:cs typeface="Courier New"/>
              </a:rPr>
              <a:t>("Stavanger", "Budapest", "Singapore")</a:t>
            </a:r>
          </a:p>
          <a:p>
            <a:endParaRPr lang="en-GB" sz="1200" dirty="0">
              <a:latin typeface="Courier New" panose="02070309020205020404" pitchFamily="49" charset="0"/>
              <a:cs typeface="Courier New"/>
            </a:endParaRPr>
          </a:p>
          <a:p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/>
              </a:rPr>
              <a:t>    val str =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/>
              </a:rPr>
              <a:t>cities.reduce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/>
              </a:rPr>
              <a:t>{ a, c -&gt; "$a $c" }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/>
              </a:rPr>
              <a:t>    </a:t>
            </a:r>
            <a:r>
              <a:rPr lang="en-GB" sz="1200" dirty="0" err="1">
                <a:latin typeface="Courier New" panose="02070309020205020404" pitchFamily="49" charset="0"/>
                <a:cs typeface="Courier New"/>
              </a:rPr>
              <a:t>println</a:t>
            </a:r>
            <a:r>
              <a:rPr lang="en-GB" sz="1200" dirty="0">
                <a:latin typeface="Courier New" panose="02070309020205020404" pitchFamily="49" charset="0"/>
                <a:cs typeface="Courier New"/>
              </a:rPr>
              <a:t>(str)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/>
              </a:rPr>
              <a:t>}</a:t>
            </a:r>
            <a:endParaRPr lang="en-GB" sz="1200" b="1" dirty="0">
              <a:solidFill>
                <a:srgbClr val="FF0000"/>
              </a:solidFill>
              <a:latin typeface="Courier New" panose="02070309020205020404" pitchFamily="49" charset="0"/>
              <a:cs typeface="Courier New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F37835-642F-4508-BC73-C8BFA9752264}"/>
              </a:ext>
            </a:extLst>
          </p:cNvPr>
          <p:cNvSpPr txBox="1"/>
          <p:nvPr/>
        </p:nvSpPr>
        <p:spPr>
          <a:xfrm>
            <a:off x="7729582" y="5126569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DemoFP.ktc</a:t>
            </a:r>
            <a:endParaRPr lang="en-GB" sz="1200" b="1" dirty="0">
              <a:solidFill>
                <a:srgbClr val="0070C0"/>
              </a:solidFill>
              <a:latin typeface="Courier New" panose="020703090202050204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7090AB-7E16-47F5-A43B-1771EBE86284}"/>
              </a:ext>
            </a:extLst>
          </p:cNvPr>
          <p:cNvSpPr/>
          <p:nvPr/>
        </p:nvSpPr>
        <p:spPr bwMode="auto">
          <a:xfrm>
            <a:off x="840656" y="5616976"/>
            <a:ext cx="2881927" cy="330354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AE0307A-1894-49BF-99A4-48CB53D93B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978" y="5684029"/>
            <a:ext cx="2801414" cy="226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6028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>
                <a:solidFill>
                  <a:srgbClr val="FF0000"/>
                </a:solidFill>
                <a:latin typeface="Courier New" panose="02070309020205020404" pitchFamily="49" charset="0"/>
              </a:rPr>
              <a:t>groupBy</a:t>
            </a:r>
            <a:r>
              <a:rPr lang="en-GB" dirty="0"/>
              <a:t> groups elements with same group-by value</a:t>
            </a:r>
          </a:p>
          <a:p>
            <a:pPr lvl="1"/>
            <a:r>
              <a:rPr lang="en-GB" dirty="0"/>
              <a:t>The result is a </a:t>
            </a:r>
            <a:r>
              <a:rPr lang="en-GB" dirty="0">
                <a:latin typeface="Courier New" panose="02070309020205020404" pitchFamily="49" charset="0"/>
              </a:rPr>
              <a:t>Map</a:t>
            </a:r>
            <a:endParaRPr lang="en-GB" dirty="0"/>
          </a:p>
          <a:p>
            <a:pPr lvl="1"/>
            <a:r>
              <a:rPr lang="en-GB" dirty="0"/>
              <a:t>Associates each unique group to the list of items in that group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Example usage: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Grouping Elements</a:t>
            </a:r>
            <a:endParaRPr lang="en-GB" dirty="0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725566" y="6346483"/>
            <a:ext cx="520503" cy="457200"/>
          </a:xfrm>
        </p:spPr>
        <p:txBody>
          <a:bodyPr/>
          <a:lstStyle/>
          <a:p>
            <a:pPr>
              <a:defRPr/>
            </a:pPr>
            <a:fld id="{1FBC76C2-0C74-49C7-97F1-2F2EB457B571}" type="slidenum">
              <a:rPr lang="en-GB"/>
              <a:pPr>
                <a:defRPr/>
              </a:pPr>
              <a:t>26</a:t>
            </a:fld>
            <a:endParaRPr lang="en-GB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8200" y="2413641"/>
            <a:ext cx="7950200" cy="646973"/>
          </a:xfrm>
          <a:prstGeom prst="rect">
            <a:avLst/>
          </a:prstGeom>
          <a:solidFill>
            <a:schemeClr val="bg1"/>
          </a:solidFill>
          <a:ln w="9525">
            <a:solidFill>
              <a:srgbClr val="00B0F0"/>
            </a:solidFill>
            <a:miter lim="800000"/>
            <a:headEnd/>
            <a:tailEnd/>
          </a:ln>
          <a:effectLst>
            <a:outerShdw dist="107763" dir="2700000" algn="ctr" rotWithShape="0">
              <a:srgbClr val="00B0F0"/>
            </a:outerShdw>
          </a:effectLst>
        </p:spPr>
        <p:txBody>
          <a:bodyPr lIns="92075" tIns="46038" rIns="92075" bIns="46038" anchor="ctr">
            <a:spAutoFit/>
          </a:bodyPr>
          <a:lstStyle/>
          <a:p>
            <a:r>
              <a:rPr lang="fr-FR" sz="1200" dirty="0" err="1">
                <a:solidFill>
                  <a:srgbClr val="3366CC"/>
                </a:solidFill>
                <a:latin typeface="Courier New" panose="02070309020205020404" pitchFamily="49" charset="0"/>
                <a:cs typeface="Courier New"/>
              </a:rPr>
              <a:t>inline</a:t>
            </a:r>
            <a:r>
              <a:rPr lang="fr-FR" sz="1200" dirty="0">
                <a:solidFill>
                  <a:srgbClr val="3366CC"/>
                </a:solidFill>
                <a:latin typeface="Courier New" panose="02070309020205020404" pitchFamily="49" charset="0"/>
                <a:cs typeface="Courier New"/>
              </a:rPr>
              <a:t> fun &lt;T, K&gt; </a:t>
            </a:r>
            <a:r>
              <a:rPr lang="fr-FR" sz="1200" dirty="0" err="1">
                <a:solidFill>
                  <a:srgbClr val="3366CC"/>
                </a:solidFill>
                <a:latin typeface="Courier New" panose="02070309020205020404" pitchFamily="49" charset="0"/>
                <a:cs typeface="Courier New"/>
              </a:rPr>
              <a:t>Iterable</a:t>
            </a:r>
            <a:r>
              <a:rPr lang="fr-FR" sz="1200" dirty="0">
                <a:solidFill>
                  <a:srgbClr val="3366CC"/>
                </a:solidFill>
                <a:latin typeface="Courier New" panose="02070309020205020404" pitchFamily="49" charset="0"/>
                <a:cs typeface="Courier New"/>
              </a:rPr>
              <a:t>&lt;T&gt;.</a:t>
            </a:r>
            <a:r>
              <a:rPr lang="fr-FR" sz="1200" dirty="0" err="1">
                <a:solidFill>
                  <a:srgbClr val="3366CC"/>
                </a:solidFill>
                <a:latin typeface="Courier New" panose="02070309020205020404" pitchFamily="49" charset="0"/>
                <a:cs typeface="Courier New"/>
              </a:rPr>
              <a:t>groupBy</a:t>
            </a:r>
            <a:r>
              <a:rPr lang="fr-FR" sz="1200" dirty="0">
                <a:solidFill>
                  <a:srgbClr val="3366CC"/>
                </a:solidFill>
                <a:latin typeface="Courier New" panose="02070309020205020404" pitchFamily="49" charset="0"/>
                <a:cs typeface="Courier New"/>
              </a:rPr>
              <a:t>(</a:t>
            </a:r>
          </a:p>
          <a:p>
            <a:r>
              <a:rPr lang="fr-FR" sz="1200" dirty="0">
                <a:solidFill>
                  <a:srgbClr val="3366CC"/>
                </a:solidFill>
                <a:latin typeface="Courier New" panose="02070309020205020404" pitchFamily="49" charset="0"/>
                <a:cs typeface="Courier New"/>
              </a:rPr>
              <a:t>    </a:t>
            </a:r>
            <a:r>
              <a:rPr lang="fr-FR" sz="1200" dirty="0" err="1">
                <a:solidFill>
                  <a:srgbClr val="3366CC"/>
                </a:solidFill>
                <a:latin typeface="Courier New" panose="02070309020205020404" pitchFamily="49" charset="0"/>
                <a:cs typeface="Courier New"/>
              </a:rPr>
              <a:t>keySelector</a:t>
            </a:r>
            <a:r>
              <a:rPr lang="fr-FR" sz="1200" dirty="0">
                <a:solidFill>
                  <a:srgbClr val="3366CC"/>
                </a:solidFill>
                <a:latin typeface="Courier New" panose="02070309020205020404" pitchFamily="49" charset="0"/>
                <a:cs typeface="Courier New"/>
              </a:rPr>
              <a:t>: (T) -&gt; K</a:t>
            </a:r>
          </a:p>
          <a:p>
            <a:r>
              <a:rPr lang="fr-FR" sz="1200" dirty="0">
                <a:solidFill>
                  <a:srgbClr val="3366CC"/>
                </a:solidFill>
                <a:latin typeface="Courier New" panose="02070309020205020404" pitchFamily="49" charset="0"/>
                <a:cs typeface="Courier New"/>
              </a:rPr>
              <a:t>): </a:t>
            </a:r>
            <a:r>
              <a:rPr lang="fr-FR" sz="1200" dirty="0" err="1">
                <a:solidFill>
                  <a:srgbClr val="3366CC"/>
                </a:solidFill>
                <a:latin typeface="Courier New" panose="02070309020205020404" pitchFamily="49" charset="0"/>
                <a:cs typeface="Courier New"/>
              </a:rPr>
              <a:t>Map</a:t>
            </a:r>
            <a:r>
              <a:rPr lang="fr-FR" sz="1200" dirty="0">
                <a:solidFill>
                  <a:srgbClr val="3366CC"/>
                </a:solidFill>
                <a:latin typeface="Courier New" panose="02070309020205020404" pitchFamily="49" charset="0"/>
                <a:cs typeface="Courier New"/>
              </a:rPr>
              <a:t>&lt;K, List&lt;T&gt;&gt;</a:t>
            </a:r>
            <a:endParaRPr lang="it-IT" sz="1200" dirty="0">
              <a:solidFill>
                <a:srgbClr val="3366CC"/>
              </a:solidFill>
              <a:latin typeface="Courier New" panose="02070309020205020404" pitchFamily="49" charset="0"/>
              <a:cs typeface="Courier New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40656" y="4021495"/>
            <a:ext cx="7950200" cy="2678298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/>
              </a:rPr>
              <a:t>fun </a:t>
            </a:r>
            <a:r>
              <a:rPr lang="en-GB" sz="1200" dirty="0" err="1">
                <a:latin typeface="Courier New" panose="02070309020205020404" pitchFamily="49" charset="0"/>
                <a:cs typeface="Courier New"/>
              </a:rPr>
              <a:t>demoGroupBy</a:t>
            </a:r>
            <a:r>
              <a:rPr lang="en-GB" sz="1200" dirty="0">
                <a:latin typeface="Courier New" panose="02070309020205020404" pitchFamily="49" charset="0"/>
                <a:cs typeface="Courier New"/>
              </a:rPr>
              <a:t>() {</a:t>
            </a:r>
          </a:p>
          <a:p>
            <a:endParaRPr lang="en-GB" sz="1200" dirty="0">
              <a:latin typeface="Courier New" panose="02070309020205020404" pitchFamily="49" charset="0"/>
              <a:cs typeface="Courier New"/>
            </a:endParaRPr>
          </a:p>
          <a:p>
            <a:r>
              <a:rPr lang="en-GB" sz="1200" dirty="0">
                <a:latin typeface="Courier New" panose="02070309020205020404" pitchFamily="49" charset="0"/>
                <a:cs typeface="Courier New"/>
              </a:rPr>
              <a:t>    data class City(val name: String, val pop: Long, val country: String)</a:t>
            </a:r>
          </a:p>
          <a:p>
            <a:endParaRPr lang="en-GB" sz="1200" dirty="0">
              <a:latin typeface="Courier New" panose="02070309020205020404" pitchFamily="49" charset="0"/>
              <a:cs typeface="Courier New"/>
            </a:endParaRPr>
          </a:p>
          <a:p>
            <a:r>
              <a:rPr lang="en-GB" sz="1200" dirty="0">
                <a:latin typeface="Courier New" panose="02070309020205020404" pitchFamily="49" charset="0"/>
                <a:cs typeface="Courier New"/>
              </a:rPr>
              <a:t>    val cities = </a:t>
            </a:r>
            <a:r>
              <a:rPr lang="en-GB" sz="1200" dirty="0" err="1">
                <a:latin typeface="Courier New" panose="02070309020205020404" pitchFamily="49" charset="0"/>
                <a:cs typeface="Courier New"/>
              </a:rPr>
              <a:t>listOf</a:t>
            </a:r>
            <a:r>
              <a:rPr lang="en-GB" sz="1200" dirty="0">
                <a:latin typeface="Courier New" panose="02070309020205020404" pitchFamily="49" charset="0"/>
                <a:cs typeface="Courier New"/>
              </a:rPr>
              <a:t>(City("Oslo", 580000, "Norway"),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/>
              </a:rPr>
              <a:t>                        City("Cape Town", 3433441, "SA"),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/>
              </a:rPr>
              <a:t>                        City("Durban", 3120282, "SA"),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/>
              </a:rPr>
              <a:t>                        City("Bergen", 213585, "Norway"),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/>
              </a:rPr>
              <a:t>                        City("Trondheim", 147139, "Norway"),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/>
              </a:rPr>
              <a:t>                        City("Joburg", 2026469, "SA"))</a:t>
            </a:r>
          </a:p>
          <a:p>
            <a:endParaRPr lang="en-GB" sz="1200" dirty="0">
              <a:latin typeface="Courier New" panose="02070309020205020404" pitchFamily="49" charset="0"/>
              <a:cs typeface="Courier New"/>
            </a:endParaRPr>
          </a:p>
          <a:p>
            <a:r>
              <a:rPr lang="en-GB" sz="1200" dirty="0">
                <a:latin typeface="Courier New" panose="02070309020205020404" pitchFamily="49" charset="0"/>
                <a:cs typeface="Courier New"/>
              </a:rPr>
              <a:t>    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/>
              </a:rPr>
              <a:t>val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/>
              </a:rPr>
              <a:t>groupedCities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/>
              </a:rPr>
              <a:t> =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/>
              </a:rPr>
              <a:t>cities.groupBy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/>
              </a:rPr>
              <a:t>{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/>
              </a:rPr>
              <a:t>it.country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/>
              </a:rPr>
              <a:t>}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/>
              </a:rPr>
              <a:t>    </a:t>
            </a:r>
            <a:r>
              <a:rPr lang="en-GB" sz="1200" dirty="0" err="1">
                <a:latin typeface="Courier New" panose="02070309020205020404" pitchFamily="49" charset="0"/>
                <a:cs typeface="Courier New"/>
              </a:rPr>
              <a:t>println</a:t>
            </a:r>
            <a:r>
              <a:rPr lang="en-GB" sz="1200" dirty="0">
                <a:latin typeface="Courier New" panose="02070309020205020404" pitchFamily="49" charset="0"/>
                <a:cs typeface="Courier New"/>
              </a:rPr>
              <a:t>(</a:t>
            </a:r>
            <a:r>
              <a:rPr lang="en-GB" sz="1200" dirty="0" err="1">
                <a:latin typeface="Courier New" panose="02070309020205020404" pitchFamily="49" charset="0"/>
                <a:cs typeface="Courier New"/>
              </a:rPr>
              <a:t>groupedCities</a:t>
            </a:r>
            <a:r>
              <a:rPr lang="en-GB" sz="1200" dirty="0">
                <a:latin typeface="Courier New" panose="02070309020205020404" pitchFamily="49" charset="0"/>
                <a:cs typeface="Courier New"/>
              </a:rPr>
              <a:t>)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/>
              </a:rPr>
              <a:t>}</a:t>
            </a:r>
            <a:endParaRPr lang="en-GB" sz="1200" b="1" dirty="0">
              <a:solidFill>
                <a:srgbClr val="FF0000"/>
              </a:solidFill>
              <a:latin typeface="Courier New" panose="02070309020205020404" pitchFamily="49" charset="0"/>
              <a:cs typeface="Courier New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050C60A-18C3-4921-A3C9-33AE9900D884}"/>
              </a:ext>
            </a:extLst>
          </p:cNvPr>
          <p:cNvSpPr txBox="1"/>
          <p:nvPr/>
        </p:nvSpPr>
        <p:spPr>
          <a:xfrm>
            <a:off x="7729582" y="6422794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DemoFP.ktc</a:t>
            </a:r>
            <a:endParaRPr lang="en-GB" sz="1200" b="1" dirty="0">
              <a:solidFill>
                <a:srgbClr val="0070C0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40574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639A3677-20BC-4CEC-8026-522984BE808E}" type="slidenum">
              <a:rPr lang="en-GB"/>
              <a:pPr>
                <a:defRPr/>
              </a:pPr>
              <a:t>27</a:t>
            </a:fld>
            <a:endParaRPr lang="en-GB"/>
          </a:p>
        </p:txBody>
      </p:sp>
      <p:sp>
        <p:nvSpPr>
          <p:cNvPr id="316430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Any Questions?</a:t>
            </a:r>
            <a:endParaRPr lang="en-GB" dirty="0"/>
          </a:p>
        </p:txBody>
      </p:sp>
      <p:grpSp>
        <p:nvGrpSpPr>
          <p:cNvPr id="3" name="Group 5"/>
          <p:cNvGrpSpPr>
            <a:grpSpLocks noChangeAspect="1"/>
          </p:cNvGrpSpPr>
          <p:nvPr/>
        </p:nvGrpSpPr>
        <p:grpSpPr bwMode="auto">
          <a:xfrm>
            <a:off x="2358846" y="1860319"/>
            <a:ext cx="4120772" cy="4040965"/>
            <a:chOff x="1332" y="995"/>
            <a:chExt cx="2685" cy="2633"/>
          </a:xfrm>
        </p:grpSpPr>
        <p:sp>
          <p:nvSpPr>
            <p:cNvPr id="5" name="AutoShape 4"/>
            <p:cNvSpPr>
              <a:spLocks noChangeAspect="1" noChangeArrowheads="1" noTextEdit="1"/>
            </p:cNvSpPr>
            <p:nvPr/>
          </p:nvSpPr>
          <p:spPr bwMode="auto">
            <a:xfrm>
              <a:off x="1332" y="995"/>
              <a:ext cx="2685" cy="26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atin typeface="Open Sans" panose="020B0606030504020204" pitchFamily="34" charset="0"/>
              </a:endParaRPr>
            </a:p>
          </p:txBody>
        </p:sp>
        <p:sp>
          <p:nvSpPr>
            <p:cNvPr id="6" name="Freeform 6"/>
            <p:cNvSpPr>
              <a:spLocks/>
            </p:cNvSpPr>
            <p:nvPr/>
          </p:nvSpPr>
          <p:spPr bwMode="auto">
            <a:xfrm>
              <a:off x="2136" y="1471"/>
              <a:ext cx="1086" cy="1690"/>
            </a:xfrm>
            <a:custGeom>
              <a:avLst/>
              <a:gdLst>
                <a:gd name="T0" fmla="*/ 370 w 1086"/>
                <a:gd name="T1" fmla="*/ 456 h 1690"/>
                <a:gd name="T2" fmla="*/ 479 w 1086"/>
                <a:gd name="T3" fmla="*/ 342 h 1690"/>
                <a:gd name="T4" fmla="*/ 672 w 1086"/>
                <a:gd name="T5" fmla="*/ 413 h 1690"/>
                <a:gd name="T6" fmla="*/ 655 w 1086"/>
                <a:gd name="T7" fmla="*/ 604 h 1690"/>
                <a:gd name="T8" fmla="*/ 422 w 1086"/>
                <a:gd name="T9" fmla="*/ 752 h 1690"/>
                <a:gd name="T10" fmla="*/ 379 w 1086"/>
                <a:gd name="T11" fmla="*/ 1171 h 1690"/>
                <a:gd name="T12" fmla="*/ 422 w 1086"/>
                <a:gd name="T13" fmla="*/ 1302 h 1690"/>
                <a:gd name="T14" fmla="*/ 345 w 1086"/>
                <a:gd name="T15" fmla="*/ 1447 h 1690"/>
                <a:gd name="T16" fmla="*/ 362 w 1086"/>
                <a:gd name="T17" fmla="*/ 1596 h 1690"/>
                <a:gd name="T18" fmla="*/ 527 w 1086"/>
                <a:gd name="T19" fmla="*/ 1690 h 1690"/>
                <a:gd name="T20" fmla="*/ 741 w 1086"/>
                <a:gd name="T21" fmla="*/ 1621 h 1690"/>
                <a:gd name="T22" fmla="*/ 809 w 1086"/>
                <a:gd name="T23" fmla="*/ 1447 h 1690"/>
                <a:gd name="T24" fmla="*/ 724 w 1086"/>
                <a:gd name="T25" fmla="*/ 1282 h 1690"/>
                <a:gd name="T26" fmla="*/ 818 w 1086"/>
                <a:gd name="T27" fmla="*/ 1188 h 1690"/>
                <a:gd name="T28" fmla="*/ 818 w 1086"/>
                <a:gd name="T29" fmla="*/ 957 h 1690"/>
                <a:gd name="T30" fmla="*/ 1060 w 1086"/>
                <a:gd name="T31" fmla="*/ 761 h 1690"/>
                <a:gd name="T32" fmla="*/ 1086 w 1086"/>
                <a:gd name="T33" fmla="*/ 464 h 1690"/>
                <a:gd name="T34" fmla="*/ 929 w 1086"/>
                <a:gd name="T35" fmla="*/ 145 h 1690"/>
                <a:gd name="T36" fmla="*/ 621 w 1086"/>
                <a:gd name="T37" fmla="*/ 0 h 1690"/>
                <a:gd name="T38" fmla="*/ 276 w 1086"/>
                <a:gd name="T39" fmla="*/ 94 h 1690"/>
                <a:gd name="T40" fmla="*/ 77 w 1086"/>
                <a:gd name="T41" fmla="*/ 285 h 1690"/>
                <a:gd name="T42" fmla="*/ 0 w 1086"/>
                <a:gd name="T43" fmla="*/ 578 h 1690"/>
                <a:gd name="T44" fmla="*/ 8 w 1086"/>
                <a:gd name="T45" fmla="*/ 752 h 1690"/>
                <a:gd name="T46" fmla="*/ 362 w 1086"/>
                <a:gd name="T47" fmla="*/ 732 h 1690"/>
                <a:gd name="T48" fmla="*/ 370 w 1086"/>
                <a:gd name="T49" fmla="*/ 456 h 16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86" h="1690">
                  <a:moveTo>
                    <a:pt x="370" y="456"/>
                  </a:moveTo>
                  <a:lnTo>
                    <a:pt x="479" y="342"/>
                  </a:lnTo>
                  <a:lnTo>
                    <a:pt x="672" y="413"/>
                  </a:lnTo>
                  <a:lnTo>
                    <a:pt x="655" y="604"/>
                  </a:lnTo>
                  <a:lnTo>
                    <a:pt x="422" y="752"/>
                  </a:lnTo>
                  <a:lnTo>
                    <a:pt x="379" y="1171"/>
                  </a:lnTo>
                  <a:lnTo>
                    <a:pt x="422" y="1302"/>
                  </a:lnTo>
                  <a:lnTo>
                    <a:pt x="345" y="1447"/>
                  </a:lnTo>
                  <a:lnTo>
                    <a:pt x="362" y="1596"/>
                  </a:lnTo>
                  <a:lnTo>
                    <a:pt x="527" y="1690"/>
                  </a:lnTo>
                  <a:lnTo>
                    <a:pt x="741" y="1621"/>
                  </a:lnTo>
                  <a:lnTo>
                    <a:pt x="809" y="1447"/>
                  </a:lnTo>
                  <a:lnTo>
                    <a:pt x="724" y="1282"/>
                  </a:lnTo>
                  <a:lnTo>
                    <a:pt x="818" y="1188"/>
                  </a:lnTo>
                  <a:lnTo>
                    <a:pt x="818" y="957"/>
                  </a:lnTo>
                  <a:lnTo>
                    <a:pt x="1060" y="761"/>
                  </a:lnTo>
                  <a:lnTo>
                    <a:pt x="1086" y="464"/>
                  </a:lnTo>
                  <a:lnTo>
                    <a:pt x="929" y="145"/>
                  </a:lnTo>
                  <a:lnTo>
                    <a:pt x="621" y="0"/>
                  </a:lnTo>
                  <a:lnTo>
                    <a:pt x="276" y="94"/>
                  </a:lnTo>
                  <a:lnTo>
                    <a:pt x="77" y="285"/>
                  </a:lnTo>
                  <a:lnTo>
                    <a:pt x="0" y="578"/>
                  </a:lnTo>
                  <a:lnTo>
                    <a:pt x="8" y="752"/>
                  </a:lnTo>
                  <a:lnTo>
                    <a:pt x="362" y="732"/>
                  </a:lnTo>
                  <a:lnTo>
                    <a:pt x="370" y="456"/>
                  </a:lnTo>
                  <a:close/>
                </a:path>
              </a:pathLst>
            </a:custGeom>
            <a:solidFill>
              <a:srgbClr val="33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atin typeface="Open Sans" panose="020B0606030504020204" pitchFamily="34" charset="0"/>
              </a:endParaRPr>
            </a:p>
          </p:txBody>
        </p:sp>
        <p:sp>
          <p:nvSpPr>
            <p:cNvPr id="7" name="Freeform 7"/>
            <p:cNvSpPr>
              <a:spLocks/>
            </p:cNvSpPr>
            <p:nvPr/>
          </p:nvSpPr>
          <p:spPr bwMode="auto">
            <a:xfrm>
              <a:off x="2198" y="1539"/>
              <a:ext cx="964" cy="1180"/>
            </a:xfrm>
            <a:custGeom>
              <a:avLst/>
              <a:gdLst>
                <a:gd name="T0" fmla="*/ 0 w 964"/>
                <a:gd name="T1" fmla="*/ 596 h 1180"/>
                <a:gd name="T2" fmla="*/ 140 w 964"/>
                <a:gd name="T3" fmla="*/ 570 h 1180"/>
                <a:gd name="T4" fmla="*/ 220 w 964"/>
                <a:gd name="T5" fmla="*/ 596 h 1180"/>
                <a:gd name="T6" fmla="*/ 214 w 964"/>
                <a:gd name="T7" fmla="*/ 433 h 1180"/>
                <a:gd name="T8" fmla="*/ 274 w 964"/>
                <a:gd name="T9" fmla="*/ 251 h 1180"/>
                <a:gd name="T10" fmla="*/ 508 w 964"/>
                <a:gd name="T11" fmla="*/ 183 h 1180"/>
                <a:gd name="T12" fmla="*/ 619 w 964"/>
                <a:gd name="T13" fmla="*/ 260 h 1180"/>
                <a:gd name="T14" fmla="*/ 739 w 964"/>
                <a:gd name="T15" fmla="*/ 379 h 1180"/>
                <a:gd name="T16" fmla="*/ 705 w 964"/>
                <a:gd name="T17" fmla="*/ 587 h 1180"/>
                <a:gd name="T18" fmla="*/ 482 w 964"/>
                <a:gd name="T19" fmla="*/ 684 h 1180"/>
                <a:gd name="T20" fmla="*/ 422 w 964"/>
                <a:gd name="T21" fmla="*/ 829 h 1180"/>
                <a:gd name="T22" fmla="*/ 439 w 964"/>
                <a:gd name="T23" fmla="*/ 978 h 1180"/>
                <a:gd name="T24" fmla="*/ 411 w 964"/>
                <a:gd name="T25" fmla="*/ 1180 h 1180"/>
                <a:gd name="T26" fmla="*/ 633 w 964"/>
                <a:gd name="T27" fmla="*/ 1180 h 1180"/>
                <a:gd name="T28" fmla="*/ 662 w 964"/>
                <a:gd name="T29" fmla="*/ 1029 h 1180"/>
                <a:gd name="T30" fmla="*/ 645 w 964"/>
                <a:gd name="T31" fmla="*/ 855 h 1180"/>
                <a:gd name="T32" fmla="*/ 781 w 964"/>
                <a:gd name="T33" fmla="*/ 761 h 1180"/>
                <a:gd name="T34" fmla="*/ 884 w 964"/>
                <a:gd name="T35" fmla="*/ 710 h 1180"/>
                <a:gd name="T36" fmla="*/ 964 w 964"/>
                <a:gd name="T37" fmla="*/ 485 h 1180"/>
                <a:gd name="T38" fmla="*/ 893 w 964"/>
                <a:gd name="T39" fmla="*/ 242 h 1180"/>
                <a:gd name="T40" fmla="*/ 653 w 964"/>
                <a:gd name="T41" fmla="*/ 0 h 1180"/>
                <a:gd name="T42" fmla="*/ 360 w 964"/>
                <a:gd name="T43" fmla="*/ 20 h 1180"/>
                <a:gd name="T44" fmla="*/ 126 w 964"/>
                <a:gd name="T45" fmla="*/ 166 h 1180"/>
                <a:gd name="T46" fmla="*/ 23 w 964"/>
                <a:gd name="T47" fmla="*/ 348 h 1180"/>
                <a:gd name="T48" fmla="*/ 0 w 964"/>
                <a:gd name="T49" fmla="*/ 596 h 1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964" h="1180">
                  <a:moveTo>
                    <a:pt x="0" y="596"/>
                  </a:moveTo>
                  <a:lnTo>
                    <a:pt x="140" y="570"/>
                  </a:lnTo>
                  <a:lnTo>
                    <a:pt x="220" y="596"/>
                  </a:lnTo>
                  <a:lnTo>
                    <a:pt x="214" y="433"/>
                  </a:lnTo>
                  <a:lnTo>
                    <a:pt x="274" y="251"/>
                  </a:lnTo>
                  <a:lnTo>
                    <a:pt x="508" y="183"/>
                  </a:lnTo>
                  <a:lnTo>
                    <a:pt x="619" y="260"/>
                  </a:lnTo>
                  <a:lnTo>
                    <a:pt x="739" y="379"/>
                  </a:lnTo>
                  <a:lnTo>
                    <a:pt x="705" y="587"/>
                  </a:lnTo>
                  <a:lnTo>
                    <a:pt x="482" y="684"/>
                  </a:lnTo>
                  <a:lnTo>
                    <a:pt x="422" y="829"/>
                  </a:lnTo>
                  <a:lnTo>
                    <a:pt x="439" y="978"/>
                  </a:lnTo>
                  <a:lnTo>
                    <a:pt x="411" y="1180"/>
                  </a:lnTo>
                  <a:lnTo>
                    <a:pt x="633" y="1180"/>
                  </a:lnTo>
                  <a:lnTo>
                    <a:pt x="662" y="1029"/>
                  </a:lnTo>
                  <a:lnTo>
                    <a:pt x="645" y="855"/>
                  </a:lnTo>
                  <a:lnTo>
                    <a:pt x="781" y="761"/>
                  </a:lnTo>
                  <a:lnTo>
                    <a:pt x="884" y="710"/>
                  </a:lnTo>
                  <a:lnTo>
                    <a:pt x="964" y="485"/>
                  </a:lnTo>
                  <a:lnTo>
                    <a:pt x="893" y="242"/>
                  </a:lnTo>
                  <a:lnTo>
                    <a:pt x="653" y="0"/>
                  </a:lnTo>
                  <a:lnTo>
                    <a:pt x="360" y="20"/>
                  </a:lnTo>
                  <a:lnTo>
                    <a:pt x="126" y="166"/>
                  </a:lnTo>
                  <a:lnTo>
                    <a:pt x="23" y="348"/>
                  </a:lnTo>
                  <a:lnTo>
                    <a:pt x="0" y="596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atin typeface="Open Sans" panose="020B0606030504020204" pitchFamily="34" charset="0"/>
              </a:endParaRPr>
            </a:p>
          </p:txBody>
        </p:sp>
        <p:sp>
          <p:nvSpPr>
            <p:cNvPr id="8" name="Freeform 8"/>
            <p:cNvSpPr>
              <a:spLocks/>
            </p:cNvSpPr>
            <p:nvPr/>
          </p:nvSpPr>
          <p:spPr bwMode="auto">
            <a:xfrm>
              <a:off x="2549" y="2807"/>
              <a:ext cx="311" cy="268"/>
            </a:xfrm>
            <a:custGeom>
              <a:avLst/>
              <a:gdLst>
                <a:gd name="T0" fmla="*/ 111 w 311"/>
                <a:gd name="T1" fmla="*/ 0 h 268"/>
                <a:gd name="T2" fmla="*/ 23 w 311"/>
                <a:gd name="T3" fmla="*/ 49 h 268"/>
                <a:gd name="T4" fmla="*/ 0 w 311"/>
                <a:gd name="T5" fmla="*/ 180 h 268"/>
                <a:gd name="T6" fmla="*/ 68 w 311"/>
                <a:gd name="T7" fmla="*/ 268 h 268"/>
                <a:gd name="T8" fmla="*/ 242 w 311"/>
                <a:gd name="T9" fmla="*/ 268 h 268"/>
                <a:gd name="T10" fmla="*/ 311 w 311"/>
                <a:gd name="T11" fmla="*/ 163 h 268"/>
                <a:gd name="T12" fmla="*/ 251 w 311"/>
                <a:gd name="T13" fmla="*/ 35 h 268"/>
                <a:gd name="T14" fmla="*/ 111 w 311"/>
                <a:gd name="T15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1" h="268">
                  <a:moveTo>
                    <a:pt x="111" y="0"/>
                  </a:moveTo>
                  <a:lnTo>
                    <a:pt x="23" y="49"/>
                  </a:lnTo>
                  <a:lnTo>
                    <a:pt x="0" y="180"/>
                  </a:lnTo>
                  <a:lnTo>
                    <a:pt x="68" y="268"/>
                  </a:lnTo>
                  <a:lnTo>
                    <a:pt x="242" y="268"/>
                  </a:lnTo>
                  <a:lnTo>
                    <a:pt x="311" y="163"/>
                  </a:lnTo>
                  <a:lnTo>
                    <a:pt x="251" y="35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66F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atin typeface="Open Sans" panose="020B0606030504020204" pitchFamily="34" charset="0"/>
              </a:endParaRPr>
            </a:p>
          </p:txBody>
        </p:sp>
        <p:sp>
          <p:nvSpPr>
            <p:cNvPr id="9" name="Freeform 9"/>
            <p:cNvSpPr>
              <a:spLocks/>
            </p:cNvSpPr>
            <p:nvPr/>
          </p:nvSpPr>
          <p:spPr bwMode="auto">
            <a:xfrm>
              <a:off x="1332" y="995"/>
              <a:ext cx="2685" cy="2633"/>
            </a:xfrm>
            <a:custGeom>
              <a:avLst/>
              <a:gdLst>
                <a:gd name="T0" fmla="*/ 1673 w 2685"/>
                <a:gd name="T1" fmla="*/ 0 h 2633"/>
                <a:gd name="T2" fmla="*/ 1140 w 2685"/>
                <a:gd name="T3" fmla="*/ 9 h 2633"/>
                <a:gd name="T4" fmla="*/ 735 w 2685"/>
                <a:gd name="T5" fmla="*/ 140 h 2633"/>
                <a:gd name="T6" fmla="*/ 319 w 2685"/>
                <a:gd name="T7" fmla="*/ 407 h 2633"/>
                <a:gd name="T8" fmla="*/ 128 w 2685"/>
                <a:gd name="T9" fmla="*/ 795 h 2633"/>
                <a:gd name="T10" fmla="*/ 43 w 2685"/>
                <a:gd name="T11" fmla="*/ 1191 h 2633"/>
                <a:gd name="T12" fmla="*/ 0 w 2685"/>
                <a:gd name="T13" fmla="*/ 1590 h 2633"/>
                <a:gd name="T14" fmla="*/ 191 w 2685"/>
                <a:gd name="T15" fmla="*/ 1881 h 2633"/>
                <a:gd name="T16" fmla="*/ 425 w 2685"/>
                <a:gd name="T17" fmla="*/ 2268 h 2633"/>
                <a:gd name="T18" fmla="*/ 969 w 2685"/>
                <a:gd name="T19" fmla="*/ 2579 h 2633"/>
                <a:gd name="T20" fmla="*/ 1491 w 2685"/>
                <a:gd name="T21" fmla="*/ 2633 h 2633"/>
                <a:gd name="T22" fmla="*/ 1856 w 2685"/>
                <a:gd name="T23" fmla="*/ 2528 h 2633"/>
                <a:gd name="T24" fmla="*/ 2081 w 2685"/>
                <a:gd name="T25" fmla="*/ 2399 h 2633"/>
                <a:gd name="T26" fmla="*/ 2320 w 2685"/>
                <a:gd name="T27" fmla="*/ 2311 h 2633"/>
                <a:gd name="T28" fmla="*/ 2409 w 2685"/>
                <a:gd name="T29" fmla="*/ 2097 h 2633"/>
                <a:gd name="T30" fmla="*/ 2617 w 2685"/>
                <a:gd name="T31" fmla="*/ 1758 h 2633"/>
                <a:gd name="T32" fmla="*/ 2685 w 2685"/>
                <a:gd name="T33" fmla="*/ 1356 h 2633"/>
                <a:gd name="T34" fmla="*/ 2625 w 2685"/>
                <a:gd name="T35" fmla="*/ 898 h 2633"/>
                <a:gd name="T36" fmla="*/ 2460 w 2685"/>
                <a:gd name="T37" fmla="*/ 442 h 2633"/>
                <a:gd name="T38" fmla="*/ 2235 w 2685"/>
                <a:gd name="T39" fmla="*/ 268 h 2633"/>
                <a:gd name="T40" fmla="*/ 1958 w 2685"/>
                <a:gd name="T41" fmla="*/ 43 h 2633"/>
                <a:gd name="T42" fmla="*/ 1813 w 2685"/>
                <a:gd name="T43" fmla="*/ 407 h 2633"/>
                <a:gd name="T44" fmla="*/ 2163 w 2685"/>
                <a:gd name="T45" fmla="*/ 664 h 2633"/>
                <a:gd name="T46" fmla="*/ 2300 w 2685"/>
                <a:gd name="T47" fmla="*/ 881 h 2633"/>
                <a:gd name="T48" fmla="*/ 2383 w 2685"/>
                <a:gd name="T49" fmla="*/ 1180 h 2633"/>
                <a:gd name="T50" fmla="*/ 2286 w 2685"/>
                <a:gd name="T51" fmla="*/ 1664 h 2633"/>
                <a:gd name="T52" fmla="*/ 2081 w 2685"/>
                <a:gd name="T53" fmla="*/ 2017 h 2633"/>
                <a:gd name="T54" fmla="*/ 1873 w 2685"/>
                <a:gd name="T55" fmla="*/ 2131 h 2633"/>
                <a:gd name="T56" fmla="*/ 1639 w 2685"/>
                <a:gd name="T57" fmla="*/ 2243 h 2633"/>
                <a:gd name="T58" fmla="*/ 1263 w 2685"/>
                <a:gd name="T59" fmla="*/ 2285 h 2633"/>
                <a:gd name="T60" fmla="*/ 847 w 2685"/>
                <a:gd name="T61" fmla="*/ 2200 h 2633"/>
                <a:gd name="T62" fmla="*/ 519 w 2685"/>
                <a:gd name="T63" fmla="*/ 1838 h 2633"/>
                <a:gd name="T64" fmla="*/ 371 w 2685"/>
                <a:gd name="T65" fmla="*/ 1596 h 2633"/>
                <a:gd name="T66" fmla="*/ 362 w 2685"/>
                <a:gd name="T67" fmla="*/ 1217 h 2633"/>
                <a:gd name="T68" fmla="*/ 442 w 2685"/>
                <a:gd name="T69" fmla="*/ 898 h 2633"/>
                <a:gd name="T70" fmla="*/ 656 w 2685"/>
                <a:gd name="T71" fmla="*/ 630 h 2633"/>
                <a:gd name="T72" fmla="*/ 775 w 2685"/>
                <a:gd name="T73" fmla="*/ 459 h 2633"/>
                <a:gd name="T74" fmla="*/ 1063 w 2685"/>
                <a:gd name="T75" fmla="*/ 388 h 2633"/>
                <a:gd name="T76" fmla="*/ 1371 w 2685"/>
                <a:gd name="T77" fmla="*/ 276 h 2633"/>
                <a:gd name="T78" fmla="*/ 1813 w 2685"/>
                <a:gd name="T79" fmla="*/ 407 h 2633"/>
                <a:gd name="T80" fmla="*/ 1958 w 2685"/>
                <a:gd name="T81" fmla="*/ 43 h 2633"/>
                <a:gd name="T82" fmla="*/ 1673 w 2685"/>
                <a:gd name="T83" fmla="*/ 0 h 26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685" h="2633">
                  <a:moveTo>
                    <a:pt x="1673" y="0"/>
                  </a:moveTo>
                  <a:lnTo>
                    <a:pt x="1140" y="9"/>
                  </a:lnTo>
                  <a:lnTo>
                    <a:pt x="735" y="140"/>
                  </a:lnTo>
                  <a:lnTo>
                    <a:pt x="319" y="407"/>
                  </a:lnTo>
                  <a:lnTo>
                    <a:pt x="128" y="795"/>
                  </a:lnTo>
                  <a:lnTo>
                    <a:pt x="43" y="1191"/>
                  </a:lnTo>
                  <a:lnTo>
                    <a:pt x="0" y="1590"/>
                  </a:lnTo>
                  <a:lnTo>
                    <a:pt x="191" y="1881"/>
                  </a:lnTo>
                  <a:lnTo>
                    <a:pt x="425" y="2268"/>
                  </a:lnTo>
                  <a:lnTo>
                    <a:pt x="969" y="2579"/>
                  </a:lnTo>
                  <a:lnTo>
                    <a:pt x="1491" y="2633"/>
                  </a:lnTo>
                  <a:lnTo>
                    <a:pt x="1856" y="2528"/>
                  </a:lnTo>
                  <a:lnTo>
                    <a:pt x="2081" y="2399"/>
                  </a:lnTo>
                  <a:lnTo>
                    <a:pt x="2320" y="2311"/>
                  </a:lnTo>
                  <a:lnTo>
                    <a:pt x="2409" y="2097"/>
                  </a:lnTo>
                  <a:lnTo>
                    <a:pt x="2617" y="1758"/>
                  </a:lnTo>
                  <a:lnTo>
                    <a:pt x="2685" y="1356"/>
                  </a:lnTo>
                  <a:lnTo>
                    <a:pt x="2625" y="898"/>
                  </a:lnTo>
                  <a:lnTo>
                    <a:pt x="2460" y="442"/>
                  </a:lnTo>
                  <a:lnTo>
                    <a:pt x="2235" y="268"/>
                  </a:lnTo>
                  <a:lnTo>
                    <a:pt x="1958" y="43"/>
                  </a:lnTo>
                  <a:lnTo>
                    <a:pt x="1813" y="407"/>
                  </a:lnTo>
                  <a:lnTo>
                    <a:pt x="2163" y="664"/>
                  </a:lnTo>
                  <a:lnTo>
                    <a:pt x="2300" y="881"/>
                  </a:lnTo>
                  <a:lnTo>
                    <a:pt x="2383" y="1180"/>
                  </a:lnTo>
                  <a:lnTo>
                    <a:pt x="2286" y="1664"/>
                  </a:lnTo>
                  <a:lnTo>
                    <a:pt x="2081" y="2017"/>
                  </a:lnTo>
                  <a:lnTo>
                    <a:pt x="1873" y="2131"/>
                  </a:lnTo>
                  <a:lnTo>
                    <a:pt x="1639" y="2243"/>
                  </a:lnTo>
                  <a:lnTo>
                    <a:pt x="1263" y="2285"/>
                  </a:lnTo>
                  <a:lnTo>
                    <a:pt x="847" y="2200"/>
                  </a:lnTo>
                  <a:lnTo>
                    <a:pt x="519" y="1838"/>
                  </a:lnTo>
                  <a:lnTo>
                    <a:pt x="371" y="1596"/>
                  </a:lnTo>
                  <a:lnTo>
                    <a:pt x="362" y="1217"/>
                  </a:lnTo>
                  <a:lnTo>
                    <a:pt x="442" y="898"/>
                  </a:lnTo>
                  <a:lnTo>
                    <a:pt x="656" y="630"/>
                  </a:lnTo>
                  <a:lnTo>
                    <a:pt x="775" y="459"/>
                  </a:lnTo>
                  <a:lnTo>
                    <a:pt x="1063" y="388"/>
                  </a:lnTo>
                  <a:lnTo>
                    <a:pt x="1371" y="276"/>
                  </a:lnTo>
                  <a:lnTo>
                    <a:pt x="1813" y="407"/>
                  </a:lnTo>
                  <a:lnTo>
                    <a:pt x="1958" y="43"/>
                  </a:lnTo>
                  <a:lnTo>
                    <a:pt x="1673" y="0"/>
                  </a:lnTo>
                  <a:close/>
                </a:path>
              </a:pathLst>
            </a:custGeom>
            <a:solidFill>
              <a:srgbClr val="33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atin typeface="Open Sans" panose="020B0606030504020204" pitchFamily="34" charset="0"/>
              </a:endParaRPr>
            </a:p>
          </p:txBody>
        </p:sp>
        <p:sp>
          <p:nvSpPr>
            <p:cNvPr id="10" name="Freeform 10"/>
            <p:cNvSpPr>
              <a:spLocks/>
            </p:cNvSpPr>
            <p:nvPr/>
          </p:nvSpPr>
          <p:spPr bwMode="auto">
            <a:xfrm>
              <a:off x="1409" y="1038"/>
              <a:ext cx="2542" cy="2527"/>
            </a:xfrm>
            <a:custGeom>
              <a:avLst/>
              <a:gdLst>
                <a:gd name="T0" fmla="*/ 1374 w 2542"/>
                <a:gd name="T1" fmla="*/ 182 h 2527"/>
                <a:gd name="T2" fmla="*/ 1080 w 2542"/>
                <a:gd name="T3" fmla="*/ 182 h 2527"/>
                <a:gd name="T4" fmla="*/ 650 w 2542"/>
                <a:gd name="T5" fmla="*/ 353 h 2527"/>
                <a:gd name="T6" fmla="*/ 382 w 2542"/>
                <a:gd name="T7" fmla="*/ 649 h 2527"/>
                <a:gd name="T8" fmla="*/ 251 w 2542"/>
                <a:gd name="T9" fmla="*/ 1028 h 2527"/>
                <a:gd name="T10" fmla="*/ 174 w 2542"/>
                <a:gd name="T11" fmla="*/ 1339 h 2527"/>
                <a:gd name="T12" fmla="*/ 348 w 2542"/>
                <a:gd name="T13" fmla="*/ 1821 h 2527"/>
                <a:gd name="T14" fmla="*/ 553 w 2542"/>
                <a:gd name="T15" fmla="*/ 1992 h 2527"/>
                <a:gd name="T16" fmla="*/ 693 w 2542"/>
                <a:gd name="T17" fmla="*/ 2174 h 2527"/>
                <a:gd name="T18" fmla="*/ 1012 w 2542"/>
                <a:gd name="T19" fmla="*/ 2279 h 2527"/>
                <a:gd name="T20" fmla="*/ 1314 w 2542"/>
                <a:gd name="T21" fmla="*/ 2348 h 2527"/>
                <a:gd name="T22" fmla="*/ 1898 w 2542"/>
                <a:gd name="T23" fmla="*/ 2148 h 2527"/>
                <a:gd name="T24" fmla="*/ 2243 w 2542"/>
                <a:gd name="T25" fmla="*/ 1804 h 2527"/>
                <a:gd name="T26" fmla="*/ 2374 w 2542"/>
                <a:gd name="T27" fmla="*/ 1330 h 2527"/>
                <a:gd name="T28" fmla="*/ 2374 w 2542"/>
                <a:gd name="T29" fmla="*/ 934 h 2527"/>
                <a:gd name="T30" fmla="*/ 2209 w 2542"/>
                <a:gd name="T31" fmla="*/ 667 h 2527"/>
                <a:gd name="T32" fmla="*/ 1978 w 2542"/>
                <a:gd name="T33" fmla="*/ 373 h 2527"/>
                <a:gd name="T34" fmla="*/ 1374 w 2542"/>
                <a:gd name="T35" fmla="*/ 182 h 2527"/>
                <a:gd name="T36" fmla="*/ 1345 w 2542"/>
                <a:gd name="T37" fmla="*/ 0 h 2527"/>
                <a:gd name="T38" fmla="*/ 1619 w 2542"/>
                <a:gd name="T39" fmla="*/ 42 h 2527"/>
                <a:gd name="T40" fmla="*/ 1987 w 2542"/>
                <a:gd name="T41" fmla="*/ 148 h 2527"/>
                <a:gd name="T42" fmla="*/ 2175 w 2542"/>
                <a:gd name="T43" fmla="*/ 367 h 2527"/>
                <a:gd name="T44" fmla="*/ 2417 w 2542"/>
                <a:gd name="T45" fmla="*/ 612 h 2527"/>
                <a:gd name="T46" fmla="*/ 2542 w 2542"/>
                <a:gd name="T47" fmla="*/ 1148 h 2527"/>
                <a:gd name="T48" fmla="*/ 2520 w 2542"/>
                <a:gd name="T49" fmla="*/ 1536 h 2527"/>
                <a:gd name="T50" fmla="*/ 2357 w 2542"/>
                <a:gd name="T51" fmla="*/ 1880 h 2527"/>
                <a:gd name="T52" fmla="*/ 2123 w 2542"/>
                <a:gd name="T53" fmla="*/ 2183 h 2527"/>
                <a:gd name="T54" fmla="*/ 1613 w 2542"/>
                <a:gd name="T55" fmla="*/ 2450 h 2527"/>
                <a:gd name="T56" fmla="*/ 1208 w 2542"/>
                <a:gd name="T57" fmla="*/ 2527 h 2527"/>
                <a:gd name="T58" fmla="*/ 770 w 2542"/>
                <a:gd name="T59" fmla="*/ 2422 h 2527"/>
                <a:gd name="T60" fmla="*/ 294 w 2542"/>
                <a:gd name="T61" fmla="*/ 2020 h 2527"/>
                <a:gd name="T62" fmla="*/ 0 w 2542"/>
                <a:gd name="T63" fmla="*/ 1348 h 2527"/>
                <a:gd name="T64" fmla="*/ 114 w 2542"/>
                <a:gd name="T65" fmla="*/ 926 h 2527"/>
                <a:gd name="T66" fmla="*/ 191 w 2542"/>
                <a:gd name="T67" fmla="*/ 544 h 2527"/>
                <a:gd name="T68" fmla="*/ 490 w 2542"/>
                <a:gd name="T69" fmla="*/ 276 h 2527"/>
                <a:gd name="T70" fmla="*/ 824 w 2542"/>
                <a:gd name="T71" fmla="*/ 85 h 2527"/>
                <a:gd name="T72" fmla="*/ 1345 w 2542"/>
                <a:gd name="T73" fmla="*/ 0 h 2527"/>
                <a:gd name="T74" fmla="*/ 1374 w 2542"/>
                <a:gd name="T75" fmla="*/ 182 h 2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542" h="2527">
                  <a:moveTo>
                    <a:pt x="1374" y="182"/>
                  </a:moveTo>
                  <a:lnTo>
                    <a:pt x="1080" y="182"/>
                  </a:lnTo>
                  <a:lnTo>
                    <a:pt x="650" y="353"/>
                  </a:lnTo>
                  <a:lnTo>
                    <a:pt x="382" y="649"/>
                  </a:lnTo>
                  <a:lnTo>
                    <a:pt x="251" y="1028"/>
                  </a:lnTo>
                  <a:lnTo>
                    <a:pt x="174" y="1339"/>
                  </a:lnTo>
                  <a:lnTo>
                    <a:pt x="348" y="1821"/>
                  </a:lnTo>
                  <a:lnTo>
                    <a:pt x="553" y="1992"/>
                  </a:lnTo>
                  <a:lnTo>
                    <a:pt x="693" y="2174"/>
                  </a:lnTo>
                  <a:lnTo>
                    <a:pt x="1012" y="2279"/>
                  </a:lnTo>
                  <a:lnTo>
                    <a:pt x="1314" y="2348"/>
                  </a:lnTo>
                  <a:lnTo>
                    <a:pt x="1898" y="2148"/>
                  </a:lnTo>
                  <a:lnTo>
                    <a:pt x="2243" y="1804"/>
                  </a:lnTo>
                  <a:lnTo>
                    <a:pt x="2374" y="1330"/>
                  </a:lnTo>
                  <a:lnTo>
                    <a:pt x="2374" y="934"/>
                  </a:lnTo>
                  <a:lnTo>
                    <a:pt x="2209" y="667"/>
                  </a:lnTo>
                  <a:lnTo>
                    <a:pt x="1978" y="373"/>
                  </a:lnTo>
                  <a:lnTo>
                    <a:pt x="1374" y="182"/>
                  </a:lnTo>
                  <a:lnTo>
                    <a:pt x="1345" y="0"/>
                  </a:lnTo>
                  <a:lnTo>
                    <a:pt x="1619" y="42"/>
                  </a:lnTo>
                  <a:lnTo>
                    <a:pt x="1987" y="148"/>
                  </a:lnTo>
                  <a:lnTo>
                    <a:pt x="2175" y="367"/>
                  </a:lnTo>
                  <a:lnTo>
                    <a:pt x="2417" y="612"/>
                  </a:lnTo>
                  <a:lnTo>
                    <a:pt x="2542" y="1148"/>
                  </a:lnTo>
                  <a:lnTo>
                    <a:pt x="2520" y="1536"/>
                  </a:lnTo>
                  <a:lnTo>
                    <a:pt x="2357" y="1880"/>
                  </a:lnTo>
                  <a:lnTo>
                    <a:pt x="2123" y="2183"/>
                  </a:lnTo>
                  <a:lnTo>
                    <a:pt x="1613" y="2450"/>
                  </a:lnTo>
                  <a:lnTo>
                    <a:pt x="1208" y="2527"/>
                  </a:lnTo>
                  <a:lnTo>
                    <a:pt x="770" y="2422"/>
                  </a:lnTo>
                  <a:lnTo>
                    <a:pt x="294" y="2020"/>
                  </a:lnTo>
                  <a:lnTo>
                    <a:pt x="0" y="1348"/>
                  </a:lnTo>
                  <a:lnTo>
                    <a:pt x="114" y="926"/>
                  </a:lnTo>
                  <a:lnTo>
                    <a:pt x="191" y="544"/>
                  </a:lnTo>
                  <a:lnTo>
                    <a:pt x="490" y="276"/>
                  </a:lnTo>
                  <a:lnTo>
                    <a:pt x="824" y="85"/>
                  </a:lnTo>
                  <a:lnTo>
                    <a:pt x="1345" y="0"/>
                  </a:lnTo>
                  <a:lnTo>
                    <a:pt x="1374" y="182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atin typeface="Open Sans" panose="020B06060305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55194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Overview of arrays</a:t>
            </a:r>
          </a:p>
          <a:p>
            <a:pPr eaLnBrk="1" hangingPunct="1"/>
            <a:r>
              <a:rPr lang="en-GB" dirty="0"/>
              <a:t>Creating an array</a:t>
            </a:r>
          </a:p>
          <a:p>
            <a:pPr eaLnBrk="1" hangingPunct="1"/>
            <a:r>
              <a:rPr lang="en-GB" dirty="0"/>
              <a:t>Creating an array via an initializer function</a:t>
            </a:r>
          </a:p>
          <a:p>
            <a:pPr eaLnBrk="1" hangingPunct="1"/>
            <a:r>
              <a:rPr lang="en-GB" dirty="0"/>
              <a:t>Indexing into an array</a:t>
            </a:r>
          </a:p>
          <a:p>
            <a:pPr eaLnBrk="1" hangingPunct="1"/>
            <a:r>
              <a:rPr lang="en-GB" dirty="0"/>
              <a:t>Iterating over an array</a:t>
            </a:r>
          </a:p>
          <a:p>
            <a:pPr eaLnBrk="1" hangingPunct="1"/>
            <a:r>
              <a:rPr lang="en-GB" dirty="0"/>
              <a:t>Array capabilities</a:t>
            </a:r>
          </a:p>
          <a:p>
            <a:pPr eaLnBrk="1" hangingPunct="1"/>
            <a:r>
              <a:rPr lang="en-GB" dirty="0"/>
              <a:t>Primitive arrays</a:t>
            </a:r>
          </a:p>
          <a:p>
            <a:pPr eaLnBrk="1" hangingPunct="1"/>
            <a:endParaRPr lang="en-GB" dirty="0"/>
          </a:p>
        </p:txBody>
      </p:sp>
      <p:sp>
        <p:nvSpPr>
          <p:cNvPr id="622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1. Arrays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FBC76C2-0C74-49C7-97F1-2F2EB457B571}" type="slidenum">
              <a:rPr lang="en-GB"/>
              <a:pPr>
                <a:defRPr/>
              </a:pPr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5441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06400" y="1196975"/>
            <a:ext cx="8486775" cy="4935538"/>
          </a:xfrm>
        </p:spPr>
        <p:txBody>
          <a:bodyPr/>
          <a:lstStyle/>
          <a:p>
            <a:r>
              <a:rPr lang="en-GB" dirty="0"/>
              <a:t>Kotlin defines the </a:t>
            </a:r>
            <a:r>
              <a:rPr lang="en-GB" dirty="0">
                <a:latin typeface="Courier New" panose="02070309020205020404" pitchFamily="49" charset="0"/>
              </a:rPr>
              <a:t>Array&lt;T&gt;</a:t>
            </a:r>
            <a:r>
              <a:rPr lang="en-GB" dirty="0"/>
              <a:t> class</a:t>
            </a:r>
          </a:p>
          <a:p>
            <a:pPr lvl="1"/>
            <a:r>
              <a:rPr lang="en-GB" dirty="0"/>
              <a:t>Homogenous fixed-size sequence, analogous to Java arrays</a:t>
            </a:r>
          </a:p>
          <a:p>
            <a:pPr lvl="1"/>
            <a:endParaRPr lang="en-GB" dirty="0"/>
          </a:p>
          <a:p>
            <a:r>
              <a:rPr lang="en-GB" dirty="0"/>
              <a:t>Characteristics of </a:t>
            </a:r>
            <a:r>
              <a:rPr lang="en-GB" dirty="0">
                <a:latin typeface="Courier New" panose="02070309020205020404" pitchFamily="49" charset="0"/>
              </a:rPr>
              <a:t>Array&lt;T&gt;</a:t>
            </a:r>
            <a:endParaRPr lang="en-GB" dirty="0"/>
          </a:p>
          <a:p>
            <a:pPr lvl="1"/>
            <a:r>
              <a:rPr lang="en-GB" dirty="0"/>
              <a:t>Has a </a:t>
            </a:r>
            <a:r>
              <a:rPr lang="en-GB" dirty="0">
                <a:latin typeface="Courier New" panose="02070309020205020404" pitchFamily="49" charset="0"/>
              </a:rPr>
              <a:t>size</a:t>
            </a:r>
            <a:r>
              <a:rPr lang="en-GB" dirty="0"/>
              <a:t> property, to get the size</a:t>
            </a:r>
            <a:endParaRPr lang="en-GB" dirty="0">
              <a:latin typeface="Courier New" panose="02070309020205020404" pitchFamily="49" charset="0"/>
            </a:endParaRPr>
          </a:p>
          <a:p>
            <a:pPr lvl="1"/>
            <a:r>
              <a:rPr lang="en-GB" dirty="0"/>
              <a:t>Has </a:t>
            </a:r>
            <a:r>
              <a:rPr lang="en-GB" dirty="0">
                <a:latin typeface="Courier New" panose="02070309020205020404" pitchFamily="49" charset="0"/>
              </a:rPr>
              <a:t>get()</a:t>
            </a:r>
            <a:r>
              <a:rPr lang="en-GB" dirty="0"/>
              <a:t> and </a:t>
            </a:r>
            <a:r>
              <a:rPr lang="en-GB" dirty="0">
                <a:latin typeface="Courier New" panose="02070309020205020404" pitchFamily="49" charset="0"/>
              </a:rPr>
              <a:t>set()</a:t>
            </a:r>
            <a:r>
              <a:rPr lang="en-GB" dirty="0"/>
              <a:t> functions, to support indexing </a:t>
            </a:r>
            <a:r>
              <a:rPr lang="en-GB" dirty="0">
                <a:latin typeface="Courier New" panose="02070309020205020404" pitchFamily="49" charset="0"/>
              </a:rPr>
              <a:t>[</a:t>
            </a:r>
            <a:r>
              <a:rPr lang="en-GB" dirty="0" err="1">
                <a:latin typeface="Courier New" panose="02070309020205020404" pitchFamily="49" charset="0"/>
              </a:rPr>
              <a:t>i</a:t>
            </a:r>
            <a:r>
              <a:rPr lang="en-GB" dirty="0">
                <a:latin typeface="Courier New" panose="02070309020205020404" pitchFamily="49" charset="0"/>
              </a:rPr>
              <a:t>]</a:t>
            </a:r>
          </a:p>
          <a:p>
            <a:pPr lvl="1"/>
            <a:r>
              <a:rPr lang="en-GB" dirty="0"/>
              <a:t>Has </a:t>
            </a:r>
            <a:r>
              <a:rPr lang="en-GB" dirty="0">
                <a:latin typeface="Courier New" panose="02070309020205020404" pitchFamily="49" charset="0"/>
              </a:rPr>
              <a:t>iterator()</a:t>
            </a:r>
            <a:r>
              <a:rPr lang="en-GB" dirty="0"/>
              <a:t> functions, to support iteration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We discuss the </a:t>
            </a:r>
            <a:r>
              <a:rPr lang="en-GB" dirty="0">
                <a:latin typeface="Courier New" panose="02070309020205020404" pitchFamily="49" charset="0"/>
              </a:rPr>
              <a:t>Array&lt;T&gt;</a:t>
            </a:r>
            <a:r>
              <a:rPr lang="en-GB" dirty="0"/>
              <a:t> class on the coming slides</a:t>
            </a:r>
          </a:p>
          <a:p>
            <a:pPr lvl="1"/>
            <a:r>
              <a:rPr lang="en-GB" dirty="0"/>
              <a:t>See </a:t>
            </a:r>
            <a:r>
              <a:rPr lang="en-GB" dirty="0" err="1">
                <a:latin typeface="Courier New" panose="02070309020205020404" pitchFamily="49" charset="0"/>
              </a:rPr>
              <a:t>DemoArrays.kt</a:t>
            </a:r>
            <a:r>
              <a:rPr lang="en-GB" dirty="0"/>
              <a:t> for code demos</a:t>
            </a:r>
          </a:p>
          <a:p>
            <a:pPr lvl="1"/>
            <a:endParaRPr lang="en-GB" dirty="0">
              <a:latin typeface="Courier New" panose="02070309020205020404" pitchFamily="49" charset="0"/>
            </a:endParaRPr>
          </a:p>
          <a:p>
            <a:pPr lvl="1"/>
            <a:endParaRPr lang="en-GB" dirty="0">
              <a:latin typeface="Courier New" panose="02070309020205020404" pitchFamily="49" charset="0"/>
            </a:endParaRPr>
          </a:p>
          <a:p>
            <a:pPr lvl="1"/>
            <a:endParaRPr lang="en-GB" dirty="0">
              <a:latin typeface="Courier New" panose="02070309020205020404" pitchFamily="49" charset="0"/>
            </a:endParaRPr>
          </a:p>
          <a:p>
            <a:pPr lvl="1"/>
            <a:endParaRPr lang="en-GB" dirty="0">
              <a:latin typeface="Courier New" panose="02070309020205020404" pitchFamily="49" charset="0"/>
            </a:endParaRPr>
          </a:p>
          <a:p>
            <a:pPr lvl="1"/>
            <a:endParaRPr lang="en-GB" dirty="0">
              <a:latin typeface="Courier New" panose="02070309020205020404" pitchFamily="49" charset="0"/>
            </a:endParaRPr>
          </a:p>
          <a:p>
            <a:pPr lvl="1"/>
            <a:endParaRPr lang="en-GB" dirty="0">
              <a:latin typeface="Courier New" panose="02070309020205020404" pitchFamily="49" charset="0"/>
            </a:endParaRPr>
          </a:p>
          <a:p>
            <a:endParaRPr lang="en-GB" dirty="0"/>
          </a:p>
          <a:p>
            <a:pPr lvl="1"/>
            <a:endParaRPr lang="en-GB" dirty="0">
              <a:latin typeface="Courier New" panose="02070309020205020404" pitchFamily="49" charset="0"/>
            </a:endParaRPr>
          </a:p>
          <a:p>
            <a:pPr lvl="1"/>
            <a:endParaRPr lang="en-GB" dirty="0">
              <a:latin typeface="Courier New" panose="02070309020205020404" pitchFamily="49" charset="0"/>
            </a:endParaRPr>
          </a:p>
          <a:p>
            <a:pPr lvl="1"/>
            <a:endParaRPr lang="en-GB" dirty="0">
              <a:latin typeface="Courier New" panose="020703090202050204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Overview of Arrays</a:t>
            </a:r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725566" y="6346483"/>
            <a:ext cx="520503" cy="457200"/>
          </a:xfrm>
        </p:spPr>
        <p:txBody>
          <a:bodyPr/>
          <a:lstStyle/>
          <a:p>
            <a:pPr>
              <a:defRPr/>
            </a:pPr>
            <a:fld id="{1FBC76C2-0C74-49C7-97F1-2F2EB457B571}" type="slidenum">
              <a:rPr lang="en-GB"/>
              <a:pPr>
                <a:defRPr/>
              </a:pPr>
              <a:t>4</a:t>
            </a:fld>
            <a:endParaRPr lang="en-GB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838200" y="4029585"/>
            <a:ext cx="7950200" cy="1385637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class Array&lt;T&gt; private constructor() {   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val size: Int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operator fun get(index: Int): T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operator fun set(index: Int, value: T): Unit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operator fun iterator(): Iterator&lt;T&gt;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…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41154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06400" y="1196975"/>
            <a:ext cx="8486775" cy="4935538"/>
          </a:xfrm>
        </p:spPr>
        <p:txBody>
          <a:bodyPr/>
          <a:lstStyle/>
          <a:p>
            <a:r>
              <a:rPr lang="en-GB" dirty="0"/>
              <a:t>Kotlin has some standard functions you can use to create an array…</a:t>
            </a:r>
          </a:p>
          <a:p>
            <a:pPr lvl="1"/>
            <a:endParaRPr lang="en-GB" dirty="0"/>
          </a:p>
          <a:p>
            <a:r>
              <a:rPr lang="en-GB" dirty="0"/>
              <a:t>To create an empty array: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To create an array from a series of values: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To create an array of a specific size, with nulls initially:</a:t>
            </a:r>
          </a:p>
          <a:p>
            <a:endParaRPr lang="en-GB" dirty="0"/>
          </a:p>
          <a:p>
            <a:pPr lvl="1"/>
            <a:endParaRPr lang="en-GB" dirty="0"/>
          </a:p>
          <a:p>
            <a:pPr lvl="1"/>
            <a:endParaRPr lang="en-GB" dirty="0">
              <a:latin typeface="Courier New" panose="02070309020205020404" pitchFamily="49" charset="0"/>
            </a:endParaRPr>
          </a:p>
          <a:p>
            <a:pPr lvl="1"/>
            <a:endParaRPr lang="en-GB" dirty="0">
              <a:latin typeface="Courier New" panose="02070309020205020404" pitchFamily="49" charset="0"/>
            </a:endParaRPr>
          </a:p>
          <a:p>
            <a:pPr lvl="1"/>
            <a:endParaRPr lang="en-GB" dirty="0">
              <a:latin typeface="Courier New" panose="020703090202050204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Creating an Array</a:t>
            </a:r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725566" y="6346483"/>
            <a:ext cx="520503" cy="457200"/>
          </a:xfrm>
        </p:spPr>
        <p:txBody>
          <a:bodyPr/>
          <a:lstStyle/>
          <a:p>
            <a:pPr>
              <a:defRPr/>
            </a:pPr>
            <a:fld id="{1FBC76C2-0C74-49C7-97F1-2F2EB457B571}" type="slidenum">
              <a:rPr lang="en-GB"/>
              <a:pPr>
                <a:defRPr/>
              </a:pPr>
              <a:t>5</a:t>
            </a:fld>
            <a:endParaRPr lang="en-GB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838200" y="2920432"/>
            <a:ext cx="7950200" cy="277641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val </a:t>
            </a:r>
            <a:r>
              <a:rPr lang="en-GB" sz="1200" dirty="0" err="1">
                <a:latin typeface="Courier New" panose="02070309020205020404" pitchFamily="49" charset="0"/>
              </a:rPr>
              <a:t>strArray</a:t>
            </a:r>
            <a:r>
              <a:rPr lang="en-GB" sz="1200" dirty="0">
                <a:latin typeface="Courier New" panose="02070309020205020404" pitchFamily="49" charset="0"/>
              </a:rPr>
              <a:t> =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emptyArray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&lt;String&gt;</a:t>
            </a:r>
            <a:r>
              <a:rPr lang="en-GB" sz="1200" dirty="0">
                <a:latin typeface="Courier New" panose="02070309020205020404" pitchFamily="49" charset="0"/>
              </a:rPr>
              <a:t>()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B2E67E-25B4-4EF4-B367-88C60B3D39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4146262"/>
            <a:ext cx="7950200" cy="277641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val </a:t>
            </a:r>
            <a:r>
              <a:rPr lang="en-GB" sz="1200" dirty="0" err="1">
                <a:latin typeface="Courier New" panose="02070309020205020404" pitchFamily="49" charset="0"/>
              </a:rPr>
              <a:t>strArray</a:t>
            </a:r>
            <a:r>
              <a:rPr lang="en-GB" sz="1200" dirty="0">
                <a:latin typeface="Courier New" panose="02070309020205020404" pitchFamily="49" charset="0"/>
              </a:rPr>
              <a:t> =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arrayOf</a:t>
            </a:r>
            <a:r>
              <a:rPr lang="en-GB" sz="1200" dirty="0">
                <a:latin typeface="Courier New" panose="02070309020205020404" pitchFamily="49" charset="0"/>
              </a:rPr>
              <a:t>("Norway", "Sweden", "Denmark", "Finland")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D2EFFBE-CAC8-40C8-82C6-98004652C1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5408598"/>
            <a:ext cx="7950200" cy="277641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val </a:t>
            </a:r>
            <a:r>
              <a:rPr lang="en-GB" sz="1200" dirty="0" err="1">
                <a:latin typeface="Courier New" panose="02070309020205020404" pitchFamily="49" charset="0"/>
              </a:rPr>
              <a:t>strArray</a:t>
            </a:r>
            <a:r>
              <a:rPr lang="en-GB" sz="1200" dirty="0">
                <a:latin typeface="Courier New" panose="02070309020205020404" pitchFamily="49" charset="0"/>
              </a:rPr>
              <a:t> =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arrayOfNulls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&lt;String&gt;</a:t>
            </a:r>
            <a:r>
              <a:rPr lang="en-GB" sz="1200" dirty="0">
                <a:latin typeface="Courier New" panose="02070309020205020404" pitchFamily="49" charset="0"/>
              </a:rPr>
              <a:t>(4)</a:t>
            </a:r>
          </a:p>
        </p:txBody>
      </p:sp>
    </p:spTree>
    <p:extLst>
      <p:ext uri="{BB962C8B-B14F-4D97-AF65-F5344CB8AC3E}">
        <p14:creationId xmlns:p14="http://schemas.microsoft.com/office/powerpoint/2010/main" val="2750288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06400" y="1196975"/>
            <a:ext cx="8486775" cy="4935538"/>
          </a:xfrm>
        </p:spPr>
        <p:txBody>
          <a:bodyPr/>
          <a:lstStyle/>
          <a:p>
            <a:r>
              <a:rPr lang="en-GB" dirty="0"/>
              <a:t>The </a:t>
            </a:r>
            <a:r>
              <a:rPr lang="en-GB" dirty="0">
                <a:latin typeface="Courier New" panose="02070309020205020404" pitchFamily="49" charset="0"/>
              </a:rPr>
              <a:t>Array&lt;T&gt;</a:t>
            </a:r>
            <a:r>
              <a:rPr lang="en-GB" dirty="0"/>
              <a:t> class has a constructor that allows you to initialize items to specific values</a:t>
            </a:r>
          </a:p>
          <a:p>
            <a:pPr lvl="1"/>
            <a:r>
              <a:rPr lang="en-GB" dirty="0"/>
              <a:t>param 1	- Size of array</a:t>
            </a:r>
          </a:p>
          <a:p>
            <a:pPr lvl="1"/>
            <a:r>
              <a:rPr lang="en-GB" dirty="0"/>
              <a:t>param 2	- Initializer function, to initialize an item	</a:t>
            </a:r>
          </a:p>
          <a:p>
            <a:pPr lvl="1"/>
            <a:endParaRPr lang="en-GB" dirty="0"/>
          </a:p>
          <a:p>
            <a:r>
              <a:rPr lang="en-GB" dirty="0"/>
              <a:t>Example:</a:t>
            </a:r>
            <a:endParaRPr lang="en-GB" dirty="0">
              <a:latin typeface="Courier New" panose="020703090202050204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Creating an Array via an Initializer Function</a:t>
            </a:r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725566" y="6346483"/>
            <a:ext cx="520503" cy="457200"/>
          </a:xfrm>
        </p:spPr>
        <p:txBody>
          <a:bodyPr/>
          <a:lstStyle/>
          <a:p>
            <a:pPr>
              <a:defRPr/>
            </a:pPr>
            <a:fld id="{1FBC76C2-0C74-49C7-97F1-2F2EB457B571}" type="slidenum">
              <a:rPr lang="en-GB"/>
              <a:pPr>
                <a:defRPr/>
              </a:pPr>
              <a:t>6</a:t>
            </a:fld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B2E67E-25B4-4EF4-B367-88C60B3D39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662561"/>
            <a:ext cx="7950200" cy="277641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nn-NO" sz="1200" dirty="0">
                <a:latin typeface="Courier New" panose="02070309020205020404" pitchFamily="49" charset="0"/>
              </a:rPr>
              <a:t>val strArray = </a:t>
            </a:r>
            <a:r>
              <a:rPr lang="nn-NO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Array(5) { i -&gt; "Hello from string $i" }</a:t>
            </a:r>
            <a:endParaRPr lang="en-GB" sz="1200" b="1" dirty="0">
              <a:solidFill>
                <a:srgbClr val="FF0000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3073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06400" y="1196975"/>
            <a:ext cx="8486775" cy="4935538"/>
          </a:xfrm>
        </p:spPr>
        <p:txBody>
          <a:bodyPr/>
          <a:lstStyle/>
          <a:p>
            <a:r>
              <a:rPr lang="en-GB" dirty="0"/>
              <a:t>To index into an array, use</a:t>
            </a:r>
            <a:r>
              <a:rPr lang="en-GB" dirty="0">
                <a:latin typeface="Courier New" panose="02070309020205020404" pitchFamily="49" charset="0"/>
              </a:rPr>
              <a:t>[</a:t>
            </a:r>
            <a:r>
              <a:rPr lang="en-GB" dirty="0" err="1">
                <a:latin typeface="Courier New" panose="02070309020205020404" pitchFamily="49" charset="0"/>
              </a:rPr>
              <a:t>i</a:t>
            </a:r>
            <a:r>
              <a:rPr lang="en-GB" dirty="0">
                <a:latin typeface="Courier New" panose="02070309020205020404" pitchFamily="49" charset="0"/>
              </a:rPr>
              <a:t>]</a:t>
            </a:r>
          </a:p>
          <a:p>
            <a:pPr lvl="1"/>
            <a:r>
              <a:rPr lang="en-GB" dirty="0"/>
              <a:t>Under the covers, Kotlin calls </a:t>
            </a:r>
            <a:r>
              <a:rPr lang="en-GB" dirty="0">
                <a:latin typeface="Courier New" panose="02070309020205020404" pitchFamily="49" charset="0"/>
              </a:rPr>
              <a:t>get()</a:t>
            </a:r>
            <a:r>
              <a:rPr lang="en-GB" dirty="0"/>
              <a:t> and </a:t>
            </a:r>
            <a:r>
              <a:rPr lang="en-GB" dirty="0">
                <a:latin typeface="Courier New" panose="02070309020205020404" pitchFamily="49" charset="0"/>
              </a:rPr>
              <a:t>set()</a:t>
            </a:r>
          </a:p>
          <a:p>
            <a:pPr lvl="1"/>
            <a:r>
              <a:rPr lang="en-GB" dirty="0"/>
              <a:t>An out-of-bounds index causes </a:t>
            </a:r>
            <a:r>
              <a:rPr lang="en-GB" dirty="0" err="1">
                <a:latin typeface="Courier New" panose="02070309020205020404" pitchFamily="49" charset="0"/>
              </a:rPr>
              <a:t>IndexOutOfBoundsException</a:t>
            </a:r>
            <a:endParaRPr lang="en-GB" dirty="0">
              <a:latin typeface="Courier New" panose="02070309020205020404" pitchFamily="49" charset="0"/>
            </a:endParaRPr>
          </a:p>
          <a:p>
            <a:pPr lvl="1"/>
            <a:endParaRPr lang="en-GB" dirty="0">
              <a:latin typeface="Courier New" panose="02070309020205020404" pitchFamily="49" charset="0"/>
            </a:endParaRPr>
          </a:p>
          <a:p>
            <a:pPr lvl="1"/>
            <a:endParaRPr lang="en-GB" dirty="0">
              <a:latin typeface="Courier New" panose="02070309020205020404" pitchFamily="49" charset="0"/>
            </a:endParaRPr>
          </a:p>
          <a:p>
            <a:pPr lvl="1"/>
            <a:endParaRPr lang="en-GB" dirty="0">
              <a:latin typeface="Courier New" panose="020703090202050204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Indexing into an Array</a:t>
            </a:r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725566" y="6346483"/>
            <a:ext cx="520503" cy="457200"/>
          </a:xfrm>
        </p:spPr>
        <p:txBody>
          <a:bodyPr/>
          <a:lstStyle/>
          <a:p>
            <a:pPr>
              <a:defRPr/>
            </a:pPr>
            <a:fld id="{1FBC76C2-0C74-49C7-97F1-2F2EB457B571}" type="slidenum">
              <a:rPr lang="en-GB"/>
              <a:pPr>
                <a:defRPr/>
              </a:pPr>
              <a:t>7</a:t>
            </a:fld>
            <a:endParaRPr lang="en-GB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838200" y="2410223"/>
            <a:ext cx="7950200" cy="277641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val item = anArray[</a:t>
            </a:r>
            <a:r>
              <a:rPr lang="en-GB" sz="1200" dirty="0" err="1">
                <a:latin typeface="Courier New" panose="02070309020205020404" pitchFamily="49" charset="0"/>
              </a:rPr>
              <a:t>anIndex</a:t>
            </a:r>
            <a:r>
              <a:rPr lang="en-GB" sz="1200" dirty="0">
                <a:latin typeface="Courier New" panose="02070309020205020404" pitchFamily="49" charset="0"/>
              </a:rPr>
              <a:t>]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B2E67E-25B4-4EF4-B367-88C60B3D39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893935"/>
            <a:ext cx="7950200" cy="277641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anArray[</a:t>
            </a:r>
            <a:r>
              <a:rPr lang="en-GB" sz="1200" dirty="0" err="1">
                <a:latin typeface="Courier New" panose="02070309020205020404" pitchFamily="49" charset="0"/>
              </a:rPr>
              <a:t>anIndex</a:t>
            </a:r>
            <a:r>
              <a:rPr lang="en-GB" sz="1200" dirty="0">
                <a:latin typeface="Courier New" panose="02070309020205020404" pitchFamily="49" charset="0"/>
              </a:rPr>
              <a:t>] = </a:t>
            </a:r>
            <a:r>
              <a:rPr lang="en-GB" sz="1200" dirty="0" err="1">
                <a:latin typeface="Courier New" panose="02070309020205020404" pitchFamily="49" charset="0"/>
              </a:rPr>
              <a:t>newValue</a:t>
            </a:r>
            <a:endParaRPr lang="en-GB" sz="1200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7793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06400" y="1196975"/>
            <a:ext cx="8486775" cy="4935538"/>
          </a:xfrm>
        </p:spPr>
        <p:txBody>
          <a:bodyPr/>
          <a:lstStyle/>
          <a:p>
            <a:r>
              <a:rPr lang="en-GB" dirty="0"/>
              <a:t>You can iterate over an array via a regular </a:t>
            </a:r>
            <a:r>
              <a:rPr lang="en-GB" dirty="0">
                <a:latin typeface="Courier New" panose="02070309020205020404" pitchFamily="49" charset="0"/>
              </a:rPr>
              <a:t>for</a:t>
            </a:r>
            <a:r>
              <a:rPr lang="en-GB" dirty="0"/>
              <a:t> loop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Alternatively, call </a:t>
            </a:r>
            <a:r>
              <a:rPr lang="en-GB" dirty="0" err="1">
                <a:latin typeface="Courier New" panose="02070309020205020404" pitchFamily="49" charset="0"/>
              </a:rPr>
              <a:t>forEach</a:t>
            </a:r>
            <a:r>
              <a:rPr lang="en-GB" dirty="0">
                <a:latin typeface="Courier New" panose="02070309020205020404" pitchFamily="49" charset="0"/>
              </a:rPr>
              <a:t>()</a:t>
            </a:r>
            <a:r>
              <a:rPr lang="en-GB" dirty="0"/>
              <a:t> on the array</a:t>
            </a:r>
          </a:p>
          <a:p>
            <a:pPr lvl="1"/>
            <a:r>
              <a:rPr lang="en-GB" dirty="0"/>
              <a:t>Pass in a function to apply to each element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Iterating over an Array</a:t>
            </a:r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725566" y="6346483"/>
            <a:ext cx="520503" cy="457200"/>
          </a:xfrm>
        </p:spPr>
        <p:txBody>
          <a:bodyPr/>
          <a:lstStyle/>
          <a:p>
            <a:pPr>
              <a:defRPr/>
            </a:pPr>
            <a:fld id="{1FBC76C2-0C74-49C7-97F1-2F2EB457B571}" type="slidenum">
              <a:rPr lang="en-GB"/>
              <a:pPr>
                <a:defRPr/>
              </a:pPr>
              <a:t>8</a:t>
            </a:fld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A70A65A-4206-4F06-90A0-6AE01284AE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682224"/>
            <a:ext cx="7950200" cy="646973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for (item in anArray) {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</a:t>
            </a:r>
            <a:r>
              <a:rPr lang="en-GB" sz="1200" dirty="0" err="1">
                <a:latin typeface="Courier New" panose="02070309020205020404" pitchFamily="49" charset="0"/>
              </a:rPr>
              <a:t>println</a:t>
            </a:r>
            <a:r>
              <a:rPr lang="en-GB" sz="1200" dirty="0">
                <a:latin typeface="Courier New" panose="02070309020205020404" pitchFamily="49" charset="0"/>
              </a:rPr>
              <a:t>(item)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824277B-81FA-4BD7-A895-6D6DCD4FA1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670050"/>
            <a:ext cx="7950200" cy="646973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200" dirty="0" err="1">
                <a:latin typeface="Courier New" panose="02070309020205020404" pitchFamily="49" charset="0"/>
              </a:rPr>
              <a:t>anArray.forEach</a:t>
            </a:r>
            <a:r>
              <a:rPr lang="en-GB" sz="1200" dirty="0">
                <a:latin typeface="Courier New" panose="02070309020205020404" pitchFamily="49" charset="0"/>
              </a:rPr>
              <a:t> {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</a:t>
            </a:r>
            <a:r>
              <a:rPr lang="en-GB" sz="1200" dirty="0" err="1">
                <a:latin typeface="Courier New" panose="02070309020205020404" pitchFamily="49" charset="0"/>
              </a:rPr>
              <a:t>println</a:t>
            </a:r>
            <a:r>
              <a:rPr lang="en-GB" sz="1200" dirty="0">
                <a:latin typeface="Courier New" panose="02070309020205020404" pitchFamily="49" charset="0"/>
              </a:rPr>
              <a:t>(it)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128950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06400" y="1196975"/>
            <a:ext cx="8737600" cy="4935538"/>
          </a:xfrm>
        </p:spPr>
        <p:txBody>
          <a:bodyPr/>
          <a:lstStyle/>
          <a:p>
            <a:r>
              <a:rPr lang="en-GB" dirty="0">
                <a:latin typeface="Courier New" panose="02070309020205020404" pitchFamily="49" charset="0"/>
              </a:rPr>
              <a:t>Array&lt;T&gt;</a:t>
            </a:r>
            <a:r>
              <a:rPr lang="en-GB" dirty="0"/>
              <a:t> has many functions (members and extensions) to manipulate array items</a:t>
            </a:r>
          </a:p>
          <a:p>
            <a:pPr lvl="1"/>
            <a:endParaRPr lang="en-GB" dirty="0"/>
          </a:p>
          <a:p>
            <a:r>
              <a:rPr lang="en-GB" dirty="0"/>
              <a:t>Example of some of these functions: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Array Capabilities</a:t>
            </a:r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725566" y="6346483"/>
            <a:ext cx="520503" cy="457200"/>
          </a:xfrm>
        </p:spPr>
        <p:txBody>
          <a:bodyPr/>
          <a:lstStyle/>
          <a:p>
            <a:pPr>
              <a:defRPr/>
            </a:pPr>
            <a:fld id="{1FBC76C2-0C74-49C7-97F1-2F2EB457B571}" type="slidenum">
              <a:rPr lang="en-GB"/>
              <a:pPr>
                <a:defRPr/>
              </a:pPr>
              <a:t>9</a:t>
            </a:fld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824277B-81FA-4BD7-A895-6D6DCD4FA1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971143"/>
            <a:ext cx="7950200" cy="2124300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val res =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anArray.contains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(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anItem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)</a:t>
            </a:r>
          </a:p>
          <a:p>
            <a:pPr defTabSz="739775">
              <a:defRPr/>
            </a:pPr>
            <a:endParaRPr lang="en-GB" sz="1200" dirty="0">
              <a:latin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val </a:t>
            </a:r>
            <a:r>
              <a:rPr lang="en-GB" sz="1200" dirty="0" err="1">
                <a:latin typeface="Courier New" panose="02070309020205020404" pitchFamily="49" charset="0"/>
              </a:rPr>
              <a:t>distinctArray</a:t>
            </a:r>
            <a:r>
              <a:rPr lang="en-GB" sz="1200" dirty="0">
                <a:latin typeface="Courier New" panose="02070309020205020404" pitchFamily="49" charset="0"/>
              </a:rPr>
              <a:t> =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anArray.distinct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()</a:t>
            </a:r>
          </a:p>
          <a:p>
            <a:pPr defTabSz="739775">
              <a:defRPr/>
            </a:pPr>
            <a:endParaRPr lang="en-GB" sz="1200" dirty="0">
              <a:latin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val </a:t>
            </a:r>
            <a:r>
              <a:rPr lang="en-GB" sz="1200" dirty="0" err="1">
                <a:latin typeface="Courier New" panose="02070309020205020404" pitchFamily="49" charset="0"/>
              </a:rPr>
              <a:t>arrayExceptFirstTwo</a:t>
            </a:r>
            <a:r>
              <a:rPr lang="en-GB" sz="1200" dirty="0">
                <a:latin typeface="Courier New" panose="02070309020205020404" pitchFamily="49" charset="0"/>
              </a:rPr>
              <a:t> =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anArray.drop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(2)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val </a:t>
            </a:r>
            <a:r>
              <a:rPr lang="en-GB" sz="1200" dirty="0" err="1">
                <a:latin typeface="Courier New" panose="02070309020205020404" pitchFamily="49" charset="0"/>
              </a:rPr>
              <a:t>arrayExceptLastTwo</a:t>
            </a:r>
            <a:r>
              <a:rPr lang="en-GB" sz="1200" dirty="0">
                <a:latin typeface="Courier New" panose="02070309020205020404" pitchFamily="49" charset="0"/>
              </a:rPr>
              <a:t>  =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anArray.dropLast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(2)</a:t>
            </a:r>
          </a:p>
          <a:p>
            <a:pPr defTabSz="739775">
              <a:defRPr/>
            </a:pPr>
            <a:endParaRPr lang="en-GB" sz="1200" dirty="0">
              <a:latin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val </a:t>
            </a:r>
            <a:r>
              <a:rPr lang="en-GB" sz="1200" dirty="0" err="1">
                <a:latin typeface="Courier New" panose="02070309020205020404" pitchFamily="49" charset="0"/>
              </a:rPr>
              <a:t>safeGetResult</a:t>
            </a:r>
            <a:r>
              <a:rPr lang="en-GB" sz="1200" dirty="0">
                <a:latin typeface="Courier New" panose="02070309020205020404" pitchFamily="49" charset="0"/>
              </a:rPr>
              <a:t> =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anArray.getOrElse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(42, {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i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 -&gt; "Surrogate for element at $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i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" })</a:t>
            </a:r>
          </a:p>
          <a:p>
            <a:pPr defTabSz="739775">
              <a:defRPr/>
            </a:pPr>
            <a:endParaRPr lang="en-GB" sz="1200" dirty="0">
              <a:latin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anArray.sort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()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val </a:t>
            </a:r>
            <a:r>
              <a:rPr lang="en-GB" sz="1200" dirty="0" err="1">
                <a:latin typeface="Courier New" panose="02070309020205020404" pitchFamily="49" charset="0"/>
              </a:rPr>
              <a:t>indexOfXXX</a:t>
            </a:r>
            <a:r>
              <a:rPr lang="en-GB" sz="1200" dirty="0">
                <a:latin typeface="Courier New" panose="02070309020205020404" pitchFamily="49" charset="0"/>
              </a:rPr>
              <a:t> =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anArray.binarySearch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("XXX")</a:t>
            </a:r>
          </a:p>
        </p:txBody>
      </p:sp>
    </p:spTree>
    <p:extLst>
      <p:ext uri="{BB962C8B-B14F-4D97-AF65-F5344CB8AC3E}">
        <p14:creationId xmlns:p14="http://schemas.microsoft.com/office/powerpoint/2010/main" val="1631785208"/>
      </p:ext>
    </p:extLst>
  </p:cSld>
  <p:clrMapOvr>
    <a:masterClrMapping/>
  </p:clrMapOvr>
</p:sld>
</file>

<file path=ppt/theme/theme1.xml><?xml version="1.0" encoding="utf-8"?>
<a:theme xmlns:a="http://schemas.openxmlformats.org/drawingml/2006/main" name="1_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2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Console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2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Console" pitchFamily="49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5905</TotalTime>
  <Words>2161</Words>
  <Application>Microsoft Office PowerPoint</Application>
  <PresentationFormat>On-screen Show (4:3)</PresentationFormat>
  <Paragraphs>404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Bahnschrift</vt:lpstr>
      <vt:lpstr>Calibri</vt:lpstr>
      <vt:lpstr>Courier New</vt:lpstr>
      <vt:lpstr>Open Sans</vt:lpstr>
      <vt:lpstr>Tahoma</vt:lpstr>
      <vt:lpstr>Wingdings</vt:lpstr>
      <vt:lpstr>1_Blends</vt:lpstr>
      <vt:lpstr>Arrays and Collections</vt:lpstr>
      <vt:lpstr>Contents</vt:lpstr>
      <vt:lpstr>1. Arrays</vt:lpstr>
      <vt:lpstr>Overview of Arrays</vt:lpstr>
      <vt:lpstr>Creating an Array</vt:lpstr>
      <vt:lpstr>Creating an Array via an Initializer Function</vt:lpstr>
      <vt:lpstr>Indexing into an Array</vt:lpstr>
      <vt:lpstr>Iterating over an Array</vt:lpstr>
      <vt:lpstr>Array Capabilities</vt:lpstr>
      <vt:lpstr>Primitive Arrays</vt:lpstr>
      <vt:lpstr>2. Kotlin Collections</vt:lpstr>
      <vt:lpstr>Overview of Collections</vt:lpstr>
      <vt:lpstr>Kotlin Collection Hierarchy</vt:lpstr>
      <vt:lpstr>Creating Collections</vt:lpstr>
      <vt:lpstr>Read-only Collections are Covariant</vt:lpstr>
      <vt:lpstr>Mutable Collections are not Covariant</vt:lpstr>
      <vt:lpstr>For Further Information…</vt:lpstr>
      <vt:lpstr>3. Functional Programming Techniques</vt:lpstr>
      <vt:lpstr>Overview</vt:lpstr>
      <vt:lpstr>Performing an Operation on Each Element</vt:lpstr>
      <vt:lpstr>Filtering Elements</vt:lpstr>
      <vt:lpstr>Mapping Elements</vt:lpstr>
      <vt:lpstr>Mapping Elements via flatMap</vt:lpstr>
      <vt:lpstr>Folding Elements</vt:lpstr>
      <vt:lpstr>Reducing Elements</vt:lpstr>
      <vt:lpstr>Grouping Elements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C++11 New Features</dc:title>
  <dc:creator>Julian Templeman</dc:creator>
  <cp:lastModifiedBy>Andy Olsen</cp:lastModifiedBy>
  <cp:revision>218</cp:revision>
  <dcterms:created xsi:type="dcterms:W3CDTF">2013-11-10T11:46:39Z</dcterms:created>
  <dcterms:modified xsi:type="dcterms:W3CDTF">2023-11-19T15:12:55Z</dcterms:modified>
</cp:coreProperties>
</file>