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22" r:id="rId2"/>
    <p:sldId id="423" r:id="rId3"/>
    <p:sldId id="429" r:id="rId4"/>
    <p:sldId id="396" r:id="rId5"/>
    <p:sldId id="465" r:id="rId6"/>
    <p:sldId id="474" r:id="rId7"/>
    <p:sldId id="473" r:id="rId8"/>
    <p:sldId id="468" r:id="rId9"/>
    <p:sldId id="466" r:id="rId10"/>
    <p:sldId id="467" r:id="rId11"/>
    <p:sldId id="476" r:id="rId12"/>
    <p:sldId id="477" r:id="rId13"/>
    <p:sldId id="478" r:id="rId14"/>
    <p:sldId id="480" r:id="rId15"/>
    <p:sldId id="426" r:id="rId16"/>
    <p:sldId id="392" r:id="rId17"/>
    <p:sldId id="393" r:id="rId18"/>
    <p:sldId id="441" r:id="rId19"/>
    <p:sldId id="481" r:id="rId20"/>
    <p:sldId id="482" r:id="rId21"/>
    <p:sldId id="450" r:id="rId22"/>
    <p:sldId id="452" r:id="rId23"/>
    <p:sldId id="483" r:id="rId24"/>
    <p:sldId id="42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1" autoAdjust="0"/>
    <p:restoredTop sz="86425" autoAdjust="0"/>
  </p:normalViewPr>
  <p:slideViewPr>
    <p:cSldViewPr snapToGrid="0" snapToObjects="1">
      <p:cViewPr varScale="1">
        <p:scale>
          <a:sx n="90" d="100"/>
          <a:sy n="90" d="100"/>
        </p:scale>
        <p:origin x="1099" y="40"/>
      </p:cViewPr>
      <p:guideLst>
        <p:guide orient="horz" pos="994"/>
        <p:guide pos="3024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2379" y="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Coroutines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Coroutines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8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45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5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5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6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8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6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2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1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0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0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0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1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3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55CC6ED-29D0-4E15-BD60-A842FF278E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4808D-3531-4B27-865E-F38C0F78CE7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692108-9D0F-4C36-A031-AB5E1D44F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9A39B-C3CE-438F-8F35-FA44D1DE35C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297399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</a:rPr>
              <a:t>GlobalScope</a:t>
            </a:r>
            <a:r>
              <a:rPr lang="en-GB" dirty="0"/>
              <a:t> is a standard Kotlin object</a:t>
            </a:r>
          </a:p>
          <a:p>
            <a:pPr lvl="1"/>
            <a:r>
              <a:rPr lang="en-GB" dirty="0"/>
              <a:t>Inherits from </a:t>
            </a:r>
            <a:r>
              <a:rPr lang="en-GB" dirty="0" err="1">
                <a:latin typeface="Courier New" panose="02070309020205020404" pitchFamily="49" charset="0"/>
              </a:rPr>
              <a:t>CoroutineScope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</a:rPr>
              <a:t>GlobalScope</a:t>
            </a:r>
            <a:r>
              <a:rPr lang="en-GB" dirty="0"/>
              <a:t> is useful for launching top-level coroutines that run for the duration of the application</a:t>
            </a:r>
          </a:p>
          <a:p>
            <a:pPr lvl="1"/>
            <a:r>
              <a:rPr lang="en-GB" dirty="0"/>
              <a:t>i.e. won't be cancelled prematurely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Example (1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EC376-BBB3-4093-A51B-16149C53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5" y="1341734"/>
            <a:ext cx="788736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GlobalScope</a:t>
            </a:r>
            <a:r>
              <a:rPr lang="en-GB" sz="1200" dirty="0" err="1">
                <a:latin typeface="Courier New" panose="02070309020205020404" pitchFamily="49" charset="0"/>
              </a:rPr>
              <a:t>.launch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89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</a:rPr>
              <a:t>launch()</a:t>
            </a:r>
            <a:r>
              <a:rPr lang="en-GB" dirty="0"/>
              <a:t> is an extension function on </a:t>
            </a:r>
            <a:r>
              <a:rPr lang="en-GB" dirty="0" err="1">
                <a:latin typeface="Courier New" panose="02070309020205020404" pitchFamily="49" charset="0"/>
              </a:rPr>
              <a:t>GlobalScope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It's a "coroutine builder" function</a:t>
            </a:r>
          </a:p>
          <a:p>
            <a:pPr lvl="1"/>
            <a:r>
              <a:rPr lang="en-GB" dirty="0"/>
              <a:t>It creates coroutine and launches it on a separate thread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</a:rPr>
              <a:t>launch()</a:t>
            </a:r>
            <a:r>
              <a:rPr lang="en-GB" dirty="0"/>
              <a:t> returns immediately</a:t>
            </a:r>
          </a:p>
          <a:p>
            <a:pPr lvl="1"/>
            <a:r>
              <a:rPr lang="en-GB" dirty="0"/>
              <a:t>It doesn't block the main thread</a:t>
            </a:r>
          </a:p>
          <a:p>
            <a:pPr lvl="1"/>
            <a:r>
              <a:rPr lang="en-GB" dirty="0"/>
              <a:t>The main thread continues to execute the remainder of </a:t>
            </a:r>
            <a:r>
              <a:rPr lang="en-GB" dirty="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Example (2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EC376-BBB3-4093-A51B-16149C53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5" y="1341734"/>
            <a:ext cx="788736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GlobalScope.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launch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68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</a:rPr>
              <a:t>delay()</a:t>
            </a:r>
            <a:r>
              <a:rPr lang="en-GB" dirty="0"/>
              <a:t> does a non-blocking delay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It's a </a:t>
            </a:r>
            <a:r>
              <a:rPr lang="en-GB" i="1" dirty="0"/>
              <a:t>suspending function</a:t>
            </a:r>
            <a:r>
              <a:rPr lang="en-GB" dirty="0"/>
              <a:t>, i.e. it doesn't block the current thread</a:t>
            </a:r>
          </a:p>
          <a:p>
            <a:pPr lvl="1"/>
            <a:r>
              <a:rPr lang="en-GB" dirty="0"/>
              <a:t>Current thread is released to do other work in the meantime</a:t>
            </a:r>
          </a:p>
          <a:p>
            <a:pPr lvl="1"/>
            <a:endParaRPr lang="en-GB" dirty="0"/>
          </a:p>
          <a:p>
            <a:r>
              <a:rPr lang="en-GB" dirty="0"/>
              <a:t>After the designated delay, the thread resumes execution of the code in our routine</a:t>
            </a:r>
          </a:p>
          <a:p>
            <a:pPr lvl="1"/>
            <a:r>
              <a:rPr lang="en-GB" dirty="0"/>
              <a:t>i.e. it displays "Coroutine end"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Example (3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D4667-0FCD-464C-B6B2-47DE50C4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5" y="1341734"/>
            <a:ext cx="788736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GlobalScope.launch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("Coroutine start")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delay(5000L)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("Coroutine end")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6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previous example called </a:t>
            </a:r>
            <a:r>
              <a:rPr lang="en-GB" dirty="0" err="1">
                <a:latin typeface="Courier New" panose="02070309020205020404" pitchFamily="49" charset="0"/>
              </a:rPr>
              <a:t>Thread.sleep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to keep the JVM alive awhile, for the rest of the code to finish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</a:rPr>
              <a:t>Thread.sleep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is not recommended</a:t>
            </a:r>
          </a:p>
          <a:p>
            <a:pPr lvl="1"/>
            <a:r>
              <a:rPr lang="en-GB" dirty="0"/>
              <a:t>Blocks current thread, so it can't do anything in the meantime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</a:rPr>
              <a:t>delay()</a:t>
            </a:r>
            <a:r>
              <a:rPr lang="en-GB" dirty="0"/>
              <a:t> is recommended instead</a:t>
            </a:r>
          </a:p>
          <a:p>
            <a:pPr lvl="1"/>
            <a:r>
              <a:rPr lang="en-GB" dirty="0"/>
              <a:t>It's a suspending function, so the current thread is released</a:t>
            </a:r>
          </a:p>
          <a:p>
            <a:pPr lvl="1"/>
            <a:endParaRPr lang="en-GB" dirty="0"/>
          </a:p>
          <a:p>
            <a:r>
              <a:rPr lang="en-GB" dirty="0"/>
              <a:t>However, </a:t>
            </a:r>
            <a:r>
              <a:rPr lang="en-GB" dirty="0">
                <a:latin typeface="Courier New" panose="02070309020205020404" pitchFamily="49" charset="0"/>
              </a:rPr>
              <a:t>delay()</a:t>
            </a:r>
            <a:r>
              <a:rPr lang="en-GB" dirty="0"/>
              <a:t> is a suspending function</a:t>
            </a:r>
          </a:p>
          <a:p>
            <a:pPr lvl="1"/>
            <a:r>
              <a:rPr lang="en-GB" dirty="0"/>
              <a:t>So you only call it from a coroutine</a:t>
            </a:r>
          </a:p>
          <a:p>
            <a:pPr lvl="1"/>
            <a:r>
              <a:rPr lang="en-GB" dirty="0"/>
              <a:t>See next slide…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Coroutine in Blocking Mode (1 of 2)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create a coroutine using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is a global function in Kotlin</a:t>
            </a:r>
          </a:p>
          <a:p>
            <a:pPr lvl="1"/>
            <a:r>
              <a:rPr lang="en-GB" dirty="0"/>
              <a:t> It's a "coroutine builder" function</a:t>
            </a:r>
          </a:p>
          <a:p>
            <a:pPr lvl="1"/>
            <a:r>
              <a:rPr lang="en-GB" dirty="0"/>
              <a:t> It creates a coroutine and runs it on the current thread</a:t>
            </a:r>
          </a:p>
          <a:p>
            <a:pPr lvl="1"/>
            <a:r>
              <a:rPr lang="en-GB" dirty="0"/>
              <a:t> It blocks the current thread until the coroutine completes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Coroutine in Blocking Mode (2 of 2)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FCB8C-A256-4BE1-949C-082D64C5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5" y="3127151"/>
            <a:ext cx="7887366" cy="36016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kotlinx.coroutines.runBlocking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GlobalScope.launch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("Delay 1 start")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delay(5000L)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("Delay 1 end")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("Hello")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runBlocking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MyUtil.display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("Delay 2 start")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delay(10_000L)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MyUtil.display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("Delay 2 end")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("That's all folks!")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2E206-7542-404B-AD1C-79C03BEFE9AB}"/>
              </a:ext>
            </a:extLst>
          </p:cNvPr>
          <p:cNvSpPr txBox="1"/>
          <p:nvPr/>
        </p:nvSpPr>
        <p:spPr>
          <a:xfrm>
            <a:off x="6190271" y="6450940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Demo02-RunningBlocking.kt</a:t>
            </a:r>
          </a:p>
        </p:txBody>
      </p:sp>
    </p:spTree>
    <p:extLst>
      <p:ext uri="{BB962C8B-B14F-4D97-AF65-F5344CB8AC3E}">
        <p14:creationId xmlns:p14="http://schemas.microsoft.com/office/powerpoint/2010/main" val="325050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problem with </a:t>
            </a:r>
            <a:r>
              <a:rPr lang="en-GB" dirty="0" err="1">
                <a:latin typeface="Courier New" panose="02070309020205020404" pitchFamily="49" charset="0"/>
              </a:rPr>
              <a:t>GlobalScope</a:t>
            </a:r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Structured concurrency to the rescue</a:t>
            </a:r>
          </a:p>
          <a:p>
            <a:pPr eaLnBrk="1" hangingPunct="1"/>
            <a:r>
              <a:rPr lang="en-GB" dirty="0"/>
              <a:t>Example of structured concurrency</a:t>
            </a:r>
          </a:p>
          <a:p>
            <a:pPr eaLnBrk="1" hangingPunct="1"/>
            <a:r>
              <a:rPr lang="en-GB" dirty="0"/>
              <a:t>Alternative syntax</a:t>
            </a:r>
          </a:p>
          <a:p>
            <a:pPr eaLnBrk="1" hangingPunct="1"/>
            <a:r>
              <a:rPr lang="en-GB" dirty="0"/>
              <a:t>Structured concurrency in action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Structured Concurrency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2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use </a:t>
            </a:r>
            <a:r>
              <a:rPr lang="en-GB" dirty="0">
                <a:latin typeface="Courier New" panose="02070309020205020404" pitchFamily="49" charset="0"/>
              </a:rPr>
              <a:t>GlobalScope.launch()</a:t>
            </a:r>
            <a:r>
              <a:rPr lang="en-GB" dirty="0"/>
              <a:t> to create a global (top-level) coroutine</a:t>
            </a:r>
          </a:p>
          <a:p>
            <a:pPr lvl="1"/>
            <a:r>
              <a:rPr lang="en-GB" dirty="0"/>
              <a:t>It launches a new system thread to run code</a:t>
            </a:r>
          </a:p>
          <a:p>
            <a:pPr lvl="1"/>
            <a:endParaRPr lang="en-GB" dirty="0"/>
          </a:p>
          <a:p>
            <a:r>
              <a:rPr lang="en-GB" dirty="0"/>
              <a:t>Potential problems with "global" coroutines…</a:t>
            </a:r>
          </a:p>
          <a:p>
            <a:pPr lvl="1"/>
            <a:r>
              <a:rPr lang="en-GB" dirty="0"/>
              <a:t>If a global coroutine hangs, how do we dispose it?</a:t>
            </a:r>
          </a:p>
          <a:p>
            <a:pPr lvl="1"/>
            <a:r>
              <a:rPr lang="en-GB" dirty="0"/>
              <a:t>If we launch too many coroutines, we could run out of memory</a:t>
            </a:r>
          </a:p>
          <a:p>
            <a:pPr lvl="1"/>
            <a:endParaRPr lang="en-GB" dirty="0"/>
          </a:p>
          <a:p>
            <a:r>
              <a:rPr lang="en-GB" dirty="0"/>
              <a:t>Also, having to manually keep track of globally-launched coroutines and "join" them is error-prone</a:t>
            </a:r>
          </a:p>
          <a:p>
            <a:pPr lvl="1"/>
            <a:r>
              <a:rPr lang="en-GB" dirty="0"/>
              <a:t>We have to "join" on each coroutine separately</a:t>
            </a:r>
          </a:p>
          <a:p>
            <a:pPr lvl="1"/>
            <a:r>
              <a:rPr lang="en-GB" dirty="0"/>
              <a:t>Difficult to coordinate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</a:t>
            </a:r>
            <a:r>
              <a:rPr lang="en-GB" dirty="0" err="1">
                <a:latin typeface="Courier New" panose="02070309020205020404" pitchFamily="49" charset="0"/>
              </a:rPr>
              <a:t>GlobalScope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2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launching coroutines in the </a:t>
            </a:r>
            <a:r>
              <a:rPr lang="en-GB" dirty="0" err="1">
                <a:latin typeface="Courier New" panose="02070309020205020404" pitchFamily="49" charset="0"/>
              </a:rPr>
              <a:t>GlobalScope</a:t>
            </a:r>
            <a:r>
              <a:rPr lang="en-GB" dirty="0"/>
              <a:t>, you should launch coroutines in a specific "scope"</a:t>
            </a:r>
          </a:p>
          <a:p>
            <a:pPr lvl="1"/>
            <a:r>
              <a:rPr lang="en-GB" dirty="0"/>
              <a:t>This is known as "structured concurrency"</a:t>
            </a:r>
          </a:p>
          <a:p>
            <a:pPr lvl="1"/>
            <a:endParaRPr lang="en-GB" dirty="0"/>
          </a:p>
          <a:p>
            <a:r>
              <a:rPr lang="en-GB" dirty="0"/>
              <a:t>When you launch a coroutine in a specific "scope":</a:t>
            </a:r>
          </a:p>
          <a:p>
            <a:pPr lvl="1"/>
            <a:r>
              <a:rPr lang="en-GB" dirty="0"/>
              <a:t>It can launch additional coroutines inside its scope</a:t>
            </a:r>
          </a:p>
          <a:p>
            <a:pPr lvl="1"/>
            <a:r>
              <a:rPr lang="en-GB" dirty="0"/>
              <a:t>It completes when all coroutines in its scope have completed</a:t>
            </a:r>
          </a:p>
          <a:p>
            <a:pPr lvl="1"/>
            <a:r>
              <a:rPr lang="en-GB" dirty="0"/>
              <a:t>If cancelled, all coroutines in its scope are cancelled</a:t>
            </a:r>
          </a:p>
          <a:p>
            <a:pPr lvl="1"/>
            <a:endParaRPr lang="en-GB" dirty="0"/>
          </a:p>
          <a:p>
            <a:r>
              <a:rPr lang="en-GB" dirty="0"/>
              <a:t>This makes it much easier to work with coroutines</a:t>
            </a:r>
          </a:p>
          <a:p>
            <a:pPr lvl="1"/>
            <a:r>
              <a:rPr lang="en-GB" dirty="0"/>
              <a:t>You create an "outer" coroutine</a:t>
            </a:r>
          </a:p>
          <a:p>
            <a:pPr lvl="1"/>
            <a:r>
              <a:rPr lang="en-GB" dirty="0"/>
              <a:t>It automatically manages coroutines inside its scope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Concurrency to the Rescue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structured concurrency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Structured Concurrency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366" y="1708677"/>
            <a:ext cx="7950200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runBlocking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launch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delay(5000L)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("World")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("Hello")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delay(10_000L)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("That's all folks!")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9308A-553B-40B7-A11E-B5528C47FC6E}"/>
              </a:ext>
            </a:extLst>
          </p:cNvPr>
          <p:cNvSpPr txBox="1"/>
          <p:nvPr/>
        </p:nvSpPr>
        <p:spPr>
          <a:xfrm>
            <a:off x="5539451" y="4290994"/>
            <a:ext cx="315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Demo03a-StructuredConcurrency.kt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23BD6-EF2C-4A26-A9CA-7E251120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28" y="2364510"/>
            <a:ext cx="4109300" cy="8276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247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calling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inside </a:t>
            </a:r>
            <a:r>
              <a:rPr lang="en-GB" dirty="0">
                <a:latin typeface="Courier New" panose="02070309020205020404" pitchFamily="49" charset="0"/>
              </a:rPr>
              <a:t>main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… you can use the following alternative syntax instead: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i.e. implement </a:t>
            </a:r>
            <a:r>
              <a:rPr lang="en-GB" dirty="0">
                <a:latin typeface="Courier New" panose="02070309020205020404" pitchFamily="49" charset="0"/>
              </a:rPr>
              <a:t>main()</a:t>
            </a:r>
            <a:r>
              <a:rPr lang="en-GB" dirty="0"/>
              <a:t> as a single-expression function</a:t>
            </a:r>
          </a:p>
          <a:p>
            <a:pPr lvl="1"/>
            <a:r>
              <a:rPr lang="en-GB" dirty="0"/>
              <a:t> The single expression is a call to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 You pass a lambda into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</a:rPr>
              <a:t>runBlocking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creates a coroutine, which calls your lambda</a:t>
            </a:r>
          </a:p>
          <a:p>
            <a:pPr lvl="1"/>
            <a:r>
              <a:rPr lang="en-GB" dirty="0"/>
              <a:t> The lambda can call suspending functions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Syntax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5366" y="1704165"/>
            <a:ext cx="795020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runBlocking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C2D1C-4C5C-4EE6-A9F2-1652A49BF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66" y="3661601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runBlocking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&lt;Unit&gt;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…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2213D-78ED-41AD-ACAC-2B0BA2CE8C5A}"/>
              </a:ext>
            </a:extLst>
          </p:cNvPr>
          <p:cNvSpPr txBox="1"/>
          <p:nvPr/>
        </p:nvSpPr>
        <p:spPr>
          <a:xfrm>
            <a:off x="4888631" y="4031575"/>
            <a:ext cx="381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Demo03b-StructuredConcurrencyViaMain.kt</a:t>
            </a:r>
          </a:p>
        </p:txBody>
      </p:sp>
    </p:spTree>
    <p:extLst>
      <p:ext uri="{BB962C8B-B14F-4D97-AF65-F5344CB8AC3E}">
        <p14:creationId xmlns:p14="http://schemas.microsoft.com/office/powerpoint/2010/main" val="729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Coroutine essentials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Getting started with coroutines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Structured concurrency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Threads vs. coroutines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GB" dirty="0"/>
          </a:p>
          <a:p>
            <a:pPr marL="457200" indent="-457200" eaLnBrk="1" hangingPunct="1">
              <a:buFont typeface="+mj-lt"/>
              <a:buAutoNum type="arabicPeriod"/>
            </a:pP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8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examples of structured concurrency in action, see these demos: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Demo04a-StructuredConcurrencyInAction.kt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Demo04b-StructuredConcurrencyInAction.kt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Demo04c-StructuredConcurrencyInAction.kt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Concurrency in Action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application that uses threads</a:t>
            </a:r>
          </a:p>
          <a:p>
            <a:pPr eaLnBrk="1" hangingPunct="1"/>
            <a:r>
              <a:rPr lang="en-GB" dirty="0"/>
              <a:t>An application that uses coroutines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Threads vs.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code, which creates a lot of threads</a:t>
            </a:r>
          </a:p>
          <a:p>
            <a:pPr lvl="1"/>
            <a:r>
              <a:rPr lang="en-GB" dirty="0"/>
              <a:t>Very high thread consumption, quite slow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Application that uses Threads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0656" y="2065947"/>
            <a:ext cx="788491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fun main() {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repeat(100_000)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 t = Thread(Runnable</a:t>
            </a:r>
            <a:r>
              <a:rPr lang="it-IT" sz="1200" dirty="0">
                <a:latin typeface="Courier New" panose="02070309020205020404" pitchFamily="49" charset="0"/>
                <a:cs typeface="Courier New"/>
              </a:rPr>
              <a:t>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Thread.sleep(100L)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val id = Thread.currentThread().id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val count = Thread.activeCount()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print("Thread id ${id}, active threads ${count}\n")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})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t.start()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it-IT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E1BAC-F146-493F-9A4C-9DB263F18F27}"/>
              </a:ext>
            </a:extLst>
          </p:cNvPr>
          <p:cNvSpPr txBox="1"/>
          <p:nvPr/>
        </p:nvSpPr>
        <p:spPr>
          <a:xfrm>
            <a:off x="6097297" y="4092092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Demo05a-ThreadsAreHeavy.kt</a:t>
            </a:r>
          </a:p>
        </p:txBody>
      </p:sp>
    </p:spTree>
    <p:extLst>
      <p:ext uri="{BB962C8B-B14F-4D97-AF65-F5344CB8AC3E}">
        <p14:creationId xmlns:p14="http://schemas.microsoft.com/office/powerpoint/2010/main" val="187017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619765" cy="4935538"/>
          </a:xfrm>
        </p:spPr>
        <p:txBody>
          <a:bodyPr/>
          <a:lstStyle/>
          <a:p>
            <a:r>
              <a:rPr lang="en-GB" dirty="0"/>
              <a:t>Now consider this code, which creates a lot of coroutines</a:t>
            </a:r>
          </a:p>
          <a:p>
            <a:pPr lvl="1"/>
            <a:r>
              <a:rPr lang="en-GB" dirty="0"/>
              <a:t>Very low thread consumption, much faster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Application that uses Coroutines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0656" y="2091507"/>
            <a:ext cx="7884910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import kotlinx.coroutines.launch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import kotlinx.coroutines.delay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import kotlinx.coroutines.runBlocking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fun main() =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runBlocking&lt;Unit&gt; {</a:t>
            </a:r>
          </a:p>
          <a:p>
            <a:endParaRPr lang="it-IT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repeat(100_000)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launch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delay(100L)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val id = Thread.currentThread().id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val count = Thread.activeCount()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    print("Thread id ${id}, active threads ${count}\n")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    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E1BAC-F146-493F-9A4C-9DB263F18F27}"/>
              </a:ext>
            </a:extLst>
          </p:cNvPr>
          <p:cNvSpPr txBox="1"/>
          <p:nvPr/>
        </p:nvSpPr>
        <p:spPr>
          <a:xfrm>
            <a:off x="5260528" y="4677043"/>
            <a:ext cx="3438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Demo05b-CoroutinesAreLightweight.kt</a:t>
            </a:r>
          </a:p>
        </p:txBody>
      </p:sp>
    </p:spTree>
    <p:extLst>
      <p:ext uri="{BB962C8B-B14F-4D97-AF65-F5344CB8AC3E}">
        <p14:creationId xmlns:p14="http://schemas.microsoft.com/office/powerpoint/2010/main" val="224746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9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scene</a:t>
            </a:r>
          </a:p>
          <a:p>
            <a:pPr eaLnBrk="1" hangingPunct="1"/>
            <a:r>
              <a:rPr lang="en-GB" dirty="0"/>
              <a:t>Coroutine dependencies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Coroutine Essentials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Kotlin applications have full use of the Java API</a:t>
            </a:r>
          </a:p>
          <a:p>
            <a:pPr lvl="1"/>
            <a:r>
              <a:rPr lang="en-GB" dirty="0"/>
              <a:t>E.g. you can use the Java APIs for threading and concurrency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Thread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Runnable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ExecutorService</a:t>
            </a:r>
            <a:r>
              <a:rPr lang="en-GB" dirty="0"/>
              <a:t>, etc.</a:t>
            </a:r>
          </a:p>
          <a:p>
            <a:pPr lvl="1"/>
            <a:endParaRPr lang="en-GB" dirty="0"/>
          </a:p>
          <a:p>
            <a:r>
              <a:rPr lang="en-GB" dirty="0"/>
              <a:t>However, in reality you'll almost certainly prefer to use Kotlin coroutines</a:t>
            </a:r>
          </a:p>
          <a:p>
            <a:pPr lvl="1"/>
            <a:r>
              <a:rPr lang="en-GB" dirty="0"/>
              <a:t>A coroutine is like a </a:t>
            </a:r>
            <a:r>
              <a:rPr lang="en-GB" i="1" dirty="0"/>
              <a:t>lightweight thread</a:t>
            </a:r>
            <a:endParaRPr lang="en-GB" dirty="0"/>
          </a:p>
          <a:p>
            <a:pPr lvl="1"/>
            <a:r>
              <a:rPr lang="en-GB" dirty="0"/>
              <a:t>You can create 1000s of coroutines at very little cost</a:t>
            </a:r>
          </a:p>
          <a:p>
            <a:pPr lvl="1"/>
            <a:r>
              <a:rPr lang="en-GB" dirty="0"/>
              <a:t>A coroutine "borrows" a system thread temporarily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To use coroutines in a Kotlin application, add the following dependency in the </a:t>
            </a:r>
            <a:r>
              <a:rPr lang="en-GB" dirty="0" err="1"/>
              <a:t>build.gradle.kts</a:t>
            </a:r>
            <a:r>
              <a:rPr lang="en-GB" dirty="0"/>
              <a:t> file: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Coroutine Dependencies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2074011"/>
            <a:ext cx="7950200" cy="83163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66CC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dependencies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implementation("org.jetbrains.kotlinx:kotlinx-coroutines-core:1.7.3")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testImplementation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kotlin</a:t>
            </a:r>
            <a:r>
              <a:rPr lang="en-GB" sz="1200" dirty="0">
                <a:latin typeface="Courier New" panose="02070309020205020404" pitchFamily="49" charset="0"/>
              </a:rPr>
              <a:t>("test"))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28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Suspending functions</a:t>
            </a:r>
          </a:p>
          <a:p>
            <a:pPr eaLnBrk="1" hangingPunct="1"/>
            <a:r>
              <a:rPr lang="en-GB" dirty="0"/>
              <a:t>Coroutines and coroutine builders</a:t>
            </a:r>
          </a:p>
          <a:p>
            <a:pPr eaLnBrk="1" hangingPunct="1"/>
            <a:r>
              <a:rPr lang="en-GB" dirty="0"/>
              <a:t>Simple example of coroutines</a:t>
            </a:r>
          </a:p>
          <a:p>
            <a:pPr eaLnBrk="1" hangingPunct="1"/>
            <a:r>
              <a:rPr lang="en-GB" dirty="0"/>
              <a:t>Understanding the example</a:t>
            </a:r>
          </a:p>
          <a:p>
            <a:pPr eaLnBrk="1" hangingPunct="1"/>
            <a:r>
              <a:rPr lang="en-GB" dirty="0"/>
              <a:t>Running a coroutine in blocking mode 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Getting Started with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8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What is a "suspending function"?</a:t>
            </a:r>
          </a:p>
          <a:p>
            <a:pPr lvl="1"/>
            <a:r>
              <a:rPr lang="en-GB" dirty="0"/>
              <a:t>This is any function qualified with the </a:t>
            </a:r>
            <a:r>
              <a:rPr lang="en-GB" dirty="0">
                <a:latin typeface="Courier New" panose="02070309020205020404" pitchFamily="49" charset="0"/>
              </a:rPr>
              <a:t>suspend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Does a long task, might suspend mid-flight and resume later</a:t>
            </a:r>
          </a:p>
          <a:p>
            <a:pPr lvl="1"/>
            <a:r>
              <a:rPr lang="en-GB" dirty="0"/>
              <a:t>E.g. calling a REST service, doing a delay, etc.</a:t>
            </a:r>
          </a:p>
          <a:p>
            <a:pPr lvl="1"/>
            <a:endParaRPr lang="en-GB" dirty="0"/>
          </a:p>
          <a:p>
            <a:r>
              <a:rPr lang="en-GB" dirty="0"/>
              <a:t>You can't call a suspending function from </a:t>
            </a:r>
            <a:r>
              <a:rPr lang="en-GB" i="1" dirty="0"/>
              <a:t>normal</a:t>
            </a:r>
            <a:r>
              <a:rPr lang="en-GB" dirty="0"/>
              <a:t> code</a:t>
            </a:r>
          </a:p>
          <a:p>
            <a:pPr lvl="1"/>
            <a:r>
              <a:rPr lang="en-GB" dirty="0"/>
              <a:t>You have to provide some kind of context that knows what to do when the function suspends…</a:t>
            </a:r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Suspending Functions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521809" cy="4935538"/>
          </a:xfrm>
        </p:spPr>
        <p:txBody>
          <a:bodyPr/>
          <a:lstStyle/>
          <a:p>
            <a:r>
              <a:rPr lang="en-GB" dirty="0"/>
              <a:t>You can only call a suspending function from a </a:t>
            </a:r>
            <a:r>
              <a:rPr lang="en-GB" i="1" dirty="0"/>
              <a:t>coroutine</a:t>
            </a:r>
          </a:p>
          <a:p>
            <a:pPr lvl="1"/>
            <a:r>
              <a:rPr lang="en-GB" dirty="0"/>
              <a:t>A coroutine knows what to do when a function suspends</a:t>
            </a:r>
          </a:p>
          <a:p>
            <a:pPr lvl="1"/>
            <a:r>
              <a:rPr lang="en-GB" dirty="0"/>
              <a:t>E.g. grab its thread and do some other work in the meantime</a:t>
            </a:r>
          </a:p>
          <a:p>
            <a:pPr lvl="1"/>
            <a:r>
              <a:rPr lang="en-GB" dirty="0"/>
              <a:t>E.g. just wait for the suspending function to resume</a:t>
            </a:r>
          </a:p>
          <a:p>
            <a:pPr lvl="1"/>
            <a:endParaRPr lang="en-GB" dirty="0"/>
          </a:p>
          <a:p>
            <a:r>
              <a:rPr lang="en-GB" dirty="0"/>
              <a:t>You create a coroutine via a </a:t>
            </a:r>
            <a:r>
              <a:rPr lang="en-GB" i="1" dirty="0"/>
              <a:t>coroutine builder</a:t>
            </a:r>
          </a:p>
          <a:p>
            <a:pPr lvl="1"/>
            <a:r>
              <a:rPr lang="en-GB" dirty="0"/>
              <a:t>A coroutine builder is a special Kotlin function</a:t>
            </a:r>
          </a:p>
          <a:p>
            <a:pPr lvl="1"/>
            <a:r>
              <a:rPr lang="en-GB" dirty="0"/>
              <a:t>It creates and configures a coroutine</a:t>
            </a:r>
          </a:p>
          <a:p>
            <a:pPr lvl="1"/>
            <a:r>
              <a:rPr lang="en-GB" dirty="0"/>
              <a:t>You can then use the coroutine to execute suspending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Coroutines and Coroutine Builders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Here's a simple example of coroutines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 of Coroutines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925" y="1769314"/>
            <a:ext cx="7887366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kotlinx.coroutines.GlobalScope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kotlinx.coroutines.launch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kotlinx.coroutines.delay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main()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GlobalScope.launch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("Coroutine start")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delay(5000L)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("Coroutine end")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("Hello!")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Thread.sleep</a:t>
            </a:r>
            <a:r>
              <a:rPr lang="en-GB" sz="1200" dirty="0">
                <a:latin typeface="Courier New" panose="02070309020205020404" pitchFamily="49" charset="0"/>
              </a:rPr>
              <a:t>(10_000L)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MyUtil.display</a:t>
            </a:r>
            <a:r>
              <a:rPr lang="en-GB" sz="1200" dirty="0">
                <a:latin typeface="Courier New" panose="02070309020205020404" pitchFamily="49" charset="0"/>
              </a:rPr>
              <a:t>("That's all folks!")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F69E0-9FDA-432B-A1E1-B3FDA30B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5" y="5117540"/>
            <a:ext cx="788736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object </a:t>
            </a:r>
            <a:r>
              <a:rPr lang="en-GB" sz="1200" dirty="0" err="1">
                <a:latin typeface="Courier New" panose="02070309020205020404" pitchFamily="49" charset="0"/>
              </a:rPr>
              <a:t>MyUtil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display(message: String)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formatter = </a:t>
            </a:r>
            <a:r>
              <a:rPr lang="en-GB" sz="1200" dirty="0" err="1">
                <a:latin typeface="Courier New" panose="02070309020205020404" pitchFamily="49" charset="0"/>
              </a:rPr>
              <a:t>DateTimeFormatter.ofPattern</a:t>
            </a:r>
            <a:r>
              <a:rPr lang="en-GB" sz="1200" dirty="0">
                <a:latin typeface="Courier New" panose="02070309020205020404" pitchFamily="49" charset="0"/>
              </a:rPr>
              <a:t>("</a:t>
            </a:r>
            <a:r>
              <a:rPr lang="en-GB" sz="1200" dirty="0" err="1">
                <a:latin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timestamp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().format(formatter)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("[$timestamp] [Thread id ${</a:t>
            </a:r>
            <a:r>
              <a:rPr lang="en-GB" sz="1200" dirty="0" err="1">
                <a:latin typeface="Courier New" panose="02070309020205020404" pitchFamily="49" charset="0"/>
              </a:rPr>
              <a:t>Thread.currentThread</a:t>
            </a:r>
            <a:r>
              <a:rPr lang="en-GB" sz="1200" dirty="0">
                <a:latin typeface="Courier New" panose="02070309020205020404" pitchFamily="49" charset="0"/>
              </a:rPr>
              <a:t>().id}] $message")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EB416-D1FC-4F29-ACAC-58261E74D9BE}"/>
              </a:ext>
            </a:extLst>
          </p:cNvPr>
          <p:cNvSpPr txBox="1"/>
          <p:nvPr/>
        </p:nvSpPr>
        <p:spPr>
          <a:xfrm>
            <a:off x="7677858" y="622346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MyUtil.kt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0ECB8-F71B-4FB5-941E-3360B8119293}"/>
              </a:ext>
            </a:extLst>
          </p:cNvPr>
          <p:cNvSpPr txBox="1"/>
          <p:nvPr/>
        </p:nvSpPr>
        <p:spPr>
          <a:xfrm>
            <a:off x="6190271" y="4539239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</a:rPr>
              <a:t>Demo01-SimpleCoroutine.kt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6DE3-E573-4C7D-BD95-2D688DFE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19" y="3103418"/>
            <a:ext cx="3853786" cy="988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0779364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1535</Words>
  <Application>Microsoft Office PowerPoint</Application>
  <PresentationFormat>On-screen Show (4:3)</PresentationFormat>
  <Paragraphs>292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Coroutines</vt:lpstr>
      <vt:lpstr>Contents</vt:lpstr>
      <vt:lpstr>1. Coroutine Essentials</vt:lpstr>
      <vt:lpstr>Setting the Scene</vt:lpstr>
      <vt:lpstr>Coroutine Dependencies</vt:lpstr>
      <vt:lpstr>2. Getting Started with Coroutines</vt:lpstr>
      <vt:lpstr>Suspending Functions</vt:lpstr>
      <vt:lpstr>Coroutines and Coroutine Builders</vt:lpstr>
      <vt:lpstr>Simple Example of Coroutines</vt:lpstr>
      <vt:lpstr>Understanding the Example (1 of 3)</vt:lpstr>
      <vt:lpstr>Understanding the Example (2 of 3)</vt:lpstr>
      <vt:lpstr>Understanding the Example (3 of 3)</vt:lpstr>
      <vt:lpstr>Running a Coroutine in Blocking Mode (1 of 2)</vt:lpstr>
      <vt:lpstr>Running a Coroutine in Blocking Mode (2 of 2)</vt:lpstr>
      <vt:lpstr>3. Structured Concurrency</vt:lpstr>
      <vt:lpstr>The Problem with GlobalScope</vt:lpstr>
      <vt:lpstr>Structured Concurrency to the Rescue</vt:lpstr>
      <vt:lpstr>Example of Structured Concurrency</vt:lpstr>
      <vt:lpstr>Alternative Syntax</vt:lpstr>
      <vt:lpstr>Structured Concurrency in Action</vt:lpstr>
      <vt:lpstr>4. Threads vs. Coroutines</vt:lpstr>
      <vt:lpstr>An Application that uses Threads</vt:lpstr>
      <vt:lpstr>An Application that uses Coroutines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244</cp:revision>
  <dcterms:created xsi:type="dcterms:W3CDTF">2013-11-10T11:46:39Z</dcterms:created>
  <dcterms:modified xsi:type="dcterms:W3CDTF">2023-11-09T17:44:13Z</dcterms:modified>
</cp:coreProperties>
</file>