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97" r:id="rId2"/>
    <p:sldId id="298" r:id="rId3"/>
    <p:sldId id="301" r:id="rId4"/>
    <p:sldId id="609" r:id="rId5"/>
    <p:sldId id="606" r:id="rId6"/>
    <p:sldId id="615" r:id="rId7"/>
    <p:sldId id="608" r:id="rId8"/>
    <p:sldId id="305" r:id="rId9"/>
    <p:sldId id="616" r:id="rId10"/>
    <p:sldId id="306" r:id="rId11"/>
    <p:sldId id="617" r:id="rId12"/>
    <p:sldId id="618" r:id="rId13"/>
    <p:sldId id="611" r:id="rId14"/>
    <p:sldId id="620" r:id="rId15"/>
    <p:sldId id="619" r:id="rId16"/>
    <p:sldId id="621" r:id="rId17"/>
    <p:sldId id="295" r:id="rId18"/>
    <p:sldId id="622" r:id="rId19"/>
    <p:sldId id="623" r:id="rId20"/>
    <p:sldId id="624" r:id="rId21"/>
    <p:sldId id="625" r:id="rId22"/>
    <p:sldId id="626" r:id="rId23"/>
    <p:sldId id="36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9">
          <p15:clr>
            <a:srgbClr val="A4A3A4"/>
          </p15:clr>
        </p15:guide>
        <p15:guide id="2" pos="35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DC6D"/>
    <a:srgbClr val="CC6600"/>
    <a:srgbClr val="9999FF"/>
    <a:srgbClr val="CCE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6" autoAdjust="0"/>
    <p:restoredTop sz="86434" autoAdjust="0"/>
  </p:normalViewPr>
  <p:slideViewPr>
    <p:cSldViewPr snapToGrid="0" snapToObjects="1">
      <p:cViewPr>
        <p:scale>
          <a:sx n="87" d="100"/>
          <a:sy n="87" d="100"/>
        </p:scale>
        <p:origin x="661" y="48"/>
      </p:cViewPr>
      <p:guideLst>
        <p:guide orient="horz" pos="2039"/>
        <p:guide pos="3508"/>
      </p:guideLst>
    </p:cSldViewPr>
  </p:slideViewPr>
  <p:outlineViewPr>
    <p:cViewPr>
      <p:scale>
        <a:sx n="33" d="100"/>
        <a:sy n="33" d="100"/>
      </p:scale>
      <p:origin x="0" y="5389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171"/>
    </p:cViewPr>
  </p:sorterViewPr>
  <p:notesViewPr>
    <p:cSldViewPr snapToGrid="0" snapToObjects="1" showGuides="1">
      <p:cViewPr varScale="1">
        <p:scale>
          <a:sx n="68" d="100"/>
          <a:sy n="68" d="100"/>
        </p:scale>
        <p:origin x="2491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04869" y="331079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54088" rtl="0" eaLnBrk="1" latinLnBrk="0" hangingPunct="1">
              <a:defRPr sz="10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Open Sans" panose="020B0606030504020204" pitchFamily="34" charset="0"/>
              </a:rPr>
              <a:t>Overview of Kotlin Multiplatform</a:t>
            </a: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549306" y="575554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49306" y="866887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86031" y="8719676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Open Sans" panose="020B0606030504020204" pitchFamily="34" charset="0"/>
              </a:rPr>
              <a:t>© Olsen Software, 2023</a:t>
            </a:r>
          </a:p>
        </p:txBody>
      </p:sp>
    </p:spTree>
    <p:extLst>
      <p:ext uri="{BB962C8B-B14F-4D97-AF65-F5344CB8AC3E}">
        <p14:creationId xmlns:p14="http://schemas.microsoft.com/office/powerpoint/2010/main" val="3140057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4869" y="331079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54088" rtl="0" eaLnBrk="1" latinLnBrk="0" hangingPunct="1">
              <a:defRPr sz="10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Open Sans" panose="020B0606030504020204" pitchFamily="34" charset="0"/>
              </a:rPr>
              <a:t>Overview of Kotlin Multiplatform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49306" y="4241292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49306" y="866887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86031" y="8719676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Open Sans" panose="020B0606030504020204" pitchFamily="34" charset="0"/>
              </a:rPr>
              <a:t>© Olsen Software, 2023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49306" y="575554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86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A37486B-F669-574F-B072-F8A6C263854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51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804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481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612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87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534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637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49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444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1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236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27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849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029EDA-D6F2-43BE-85C8-50EA153C6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773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160AE0-C721-4B7B-A8FE-52844A439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160AE0-C721-4B7B-A8FE-52844A439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337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200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37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  <a:lvl4pPr>
              <a:defRPr>
                <a:latin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95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B274923-BA5E-47D4-A059-7415EB54B801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854B6B-636A-47E5-9921-7AA549622AF9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A5E167-2EEF-4447-9DE9-47AD35CCE6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A84574-863D-46D6-9E9D-FA65493A1A13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7574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103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</a:defRPr>
            </a:lvl1pPr>
          </a:lstStyle>
          <a:p>
            <a:pPr>
              <a:defRPr/>
            </a:pPr>
            <a:fld id="{B016C11A-B916-4667-8D69-E957939188D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52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Open Sans" panose="020B0606030504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Open Sans" panose="020B0606030504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Open Sans" panose="020B0606030504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le.com/stor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868" y="1076120"/>
            <a:ext cx="8094095" cy="1360488"/>
          </a:xfrm>
        </p:spPr>
        <p:txBody>
          <a:bodyPr/>
          <a:lstStyle/>
          <a:p>
            <a:r>
              <a:rPr lang="en-GB" dirty="0"/>
              <a:t>Overview of Kotlin Multiplatform</a:t>
            </a:r>
          </a:p>
        </p:txBody>
      </p:sp>
    </p:spTree>
    <p:extLst>
      <p:ext uri="{BB962C8B-B14F-4D97-AF65-F5344CB8AC3E}">
        <p14:creationId xmlns:p14="http://schemas.microsoft.com/office/powerpoint/2010/main" val="73552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582058" cy="4935538"/>
          </a:xfrm>
        </p:spPr>
        <p:txBody>
          <a:bodyPr/>
          <a:lstStyle/>
          <a:p>
            <a:pPr eaLnBrk="1" hangingPunct="1"/>
            <a:r>
              <a:rPr lang="en-GB" dirty="0"/>
              <a:t>In Android Studio, select File | New | New Project</a:t>
            </a:r>
          </a:p>
          <a:p>
            <a:pPr lvl="2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Select Kotlin Multiplatform App, then click Next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Creating a Simple Cross-Platform App (1 of 3)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C9AEDF0-80D8-4049-BDB7-10FEA1C3AD81}" type="slidenum">
              <a:rPr lang="en-GB"/>
              <a:pPr>
                <a:defRPr/>
              </a:pPr>
              <a:t>10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820F4-B3F5-6BF2-7866-74EBC2297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687" y="2525159"/>
            <a:ext cx="5685349" cy="410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98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582058" cy="4935538"/>
          </a:xfrm>
        </p:spPr>
        <p:txBody>
          <a:bodyPr/>
          <a:lstStyle/>
          <a:p>
            <a:pPr eaLnBrk="1" hangingPunct="1"/>
            <a:r>
              <a:rPr lang="en-GB" dirty="0"/>
              <a:t>Enter suitable details, then click Next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Creating a Simple Cross-Platform App (2 of 3)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C9AEDF0-80D8-4049-BDB7-10FEA1C3AD81}" type="slidenum">
              <a:rPr lang="en-GB"/>
              <a:pPr>
                <a:defRPr/>
              </a:pPr>
              <a:t>11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03B7A0-5B3B-618A-980C-39F835357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35" y="1673692"/>
            <a:ext cx="6907209" cy="498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18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Choose these details, then click Finish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Creating a Simple Cross-Platform App (3 of 3)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CC9AEDF0-80D8-4049-BDB7-10FEA1C3AD81}" type="slidenum">
              <a:rPr lang="en-GB"/>
              <a:pPr/>
              <a:t>12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457E4D-EA15-FC76-0EAC-29DE793B6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02" y="1672848"/>
            <a:ext cx="6796266" cy="49258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B440E2-9FBA-89E4-BC84-FED31EDF7F1B}"/>
              </a:ext>
            </a:extLst>
          </p:cNvPr>
          <p:cNvSpPr txBox="1"/>
          <p:nvPr/>
        </p:nvSpPr>
        <p:spPr>
          <a:xfrm>
            <a:off x="3821549" y="2711047"/>
            <a:ext cx="309071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This app will be runnable on Android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98F4D1-C782-7E2E-F3CF-1D74CB2F11C8}"/>
              </a:ext>
            </a:extLst>
          </p:cNvPr>
          <p:cNvSpPr txBox="1"/>
          <p:nvPr/>
        </p:nvSpPr>
        <p:spPr>
          <a:xfrm>
            <a:off x="3821545" y="3219510"/>
            <a:ext cx="30868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This app will be runnable on iOS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5CAF5F-8DA3-44D9-CB4A-C15AEF92C178}"/>
              </a:ext>
            </a:extLst>
          </p:cNvPr>
          <p:cNvSpPr txBox="1"/>
          <p:nvPr/>
        </p:nvSpPr>
        <p:spPr>
          <a:xfrm>
            <a:off x="3825973" y="3716591"/>
            <a:ext cx="31044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F0"/>
                </a:solidFill>
              </a:rPr>
              <a:t>This module contains shared code    </a:t>
            </a:r>
          </a:p>
        </p:txBody>
      </p:sp>
    </p:spTree>
    <p:extLst>
      <p:ext uri="{BB962C8B-B14F-4D97-AF65-F5344CB8AC3E}">
        <p14:creationId xmlns:p14="http://schemas.microsoft.com/office/powerpoint/2010/main" val="2522025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590905" cy="4935538"/>
          </a:xfrm>
        </p:spPr>
        <p:txBody>
          <a:bodyPr/>
          <a:lstStyle/>
          <a:p>
            <a:pPr eaLnBrk="1" hangingPunct="1"/>
            <a:r>
              <a:rPr lang="en-GB" dirty="0"/>
              <a:t>Android Studio creates the following project structure: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Reviewing the Project Structure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C9AEDF0-80D8-4049-BDB7-10FEA1C3AD81}" type="slidenum">
              <a:rPr lang="en-GB"/>
              <a:pPr>
                <a:defRPr/>
              </a:pPr>
              <a:t>13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23DC3-9312-0D9C-9146-4AEEBACC2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80" y="1902223"/>
            <a:ext cx="7528985" cy="447901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4BD0B2-EC91-CDF1-EA7F-B85A15BA81FF}"/>
              </a:ext>
            </a:extLst>
          </p:cNvPr>
          <p:cNvCxnSpPr>
            <a:cxnSpLocks/>
          </p:cNvCxnSpPr>
          <p:nvPr/>
        </p:nvCxnSpPr>
        <p:spPr bwMode="auto">
          <a:xfrm flipH="1">
            <a:off x="1970605" y="2581465"/>
            <a:ext cx="1743364" cy="494245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1F9C2A-6EB3-F365-AB6F-A2905FB07B00}"/>
              </a:ext>
            </a:extLst>
          </p:cNvPr>
          <p:cNvCxnSpPr>
            <a:cxnSpLocks/>
          </p:cNvCxnSpPr>
          <p:nvPr/>
        </p:nvCxnSpPr>
        <p:spPr bwMode="auto">
          <a:xfrm flipH="1">
            <a:off x="1736703" y="3369915"/>
            <a:ext cx="2077371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9BB972-E17B-971C-1500-605C94D11735}"/>
              </a:ext>
            </a:extLst>
          </p:cNvPr>
          <p:cNvSpPr txBox="1"/>
          <p:nvPr/>
        </p:nvSpPr>
        <p:spPr>
          <a:xfrm>
            <a:off x="3723749" y="2310075"/>
            <a:ext cx="5281510" cy="52322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androidApp</a:t>
            </a:r>
            <a:r>
              <a:rPr lang="en-GB" sz="1400" dirty="0">
                <a:solidFill>
                  <a:srgbClr val="FF0000"/>
                </a:solidFill>
              </a:rPr>
              <a:t> is a Kotlin module that builds into an Android app.</a:t>
            </a:r>
          </a:p>
          <a:p>
            <a:r>
              <a:rPr lang="en-GB" sz="1400" dirty="0">
                <a:solidFill>
                  <a:srgbClr val="FF0000"/>
                </a:solidFill>
              </a:rPr>
              <a:t>Depends on the </a:t>
            </a:r>
            <a:r>
              <a:rPr lang="en-GB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</a:t>
            </a:r>
            <a:r>
              <a:rPr lang="en-GB" sz="1400" dirty="0">
                <a:solidFill>
                  <a:srgbClr val="FF0000"/>
                </a:solidFill>
              </a:rPr>
              <a:t> module as a regular Android library.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270556-1243-B4B8-8925-EB35B97394D8}"/>
              </a:ext>
            </a:extLst>
          </p:cNvPr>
          <p:cNvSpPr txBox="1"/>
          <p:nvPr/>
        </p:nvSpPr>
        <p:spPr>
          <a:xfrm>
            <a:off x="3723749" y="3103054"/>
            <a:ext cx="5281510" cy="52322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none" rtlCol="0">
            <a:noAutofit/>
          </a:bodyPr>
          <a:lstStyle/>
          <a:p>
            <a:r>
              <a:rPr lang="en-GB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iosApp</a:t>
            </a:r>
            <a:r>
              <a:rPr lang="en-GB" sz="1400" dirty="0">
                <a:solidFill>
                  <a:srgbClr val="00B050"/>
                </a:solidFill>
              </a:rPr>
              <a:t> is an Xcode project that builds into an iOS app.</a:t>
            </a:r>
          </a:p>
          <a:p>
            <a:r>
              <a:rPr lang="en-GB" sz="1400" dirty="0">
                <a:solidFill>
                  <a:srgbClr val="00B050"/>
                </a:solidFill>
              </a:rPr>
              <a:t>Depends on the </a:t>
            </a:r>
            <a:r>
              <a:rPr lang="en-GB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</a:t>
            </a:r>
            <a:r>
              <a:rPr lang="en-GB" sz="1400" dirty="0">
                <a:solidFill>
                  <a:srgbClr val="00B050"/>
                </a:solidFill>
              </a:rPr>
              <a:t> module as an iOS framework.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92FCD7-A1E1-A5D1-521B-BC7E9FCC86D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746483" y="3515795"/>
            <a:ext cx="1969312" cy="687478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F278C4-A963-7104-476C-8D1B7622CCA3}"/>
              </a:ext>
            </a:extLst>
          </p:cNvPr>
          <p:cNvSpPr txBox="1"/>
          <p:nvPr/>
        </p:nvSpPr>
        <p:spPr>
          <a:xfrm>
            <a:off x="3720685" y="3956333"/>
            <a:ext cx="5281510" cy="52322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txBody>
          <a:bodyPr wrap="none" rtlCol="0">
            <a:noAutofit/>
          </a:bodyPr>
          <a:lstStyle/>
          <a:p>
            <a:r>
              <a:rPr lang="en-GB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</a:t>
            </a:r>
            <a:r>
              <a:rPr lang="en-GB" sz="1400" dirty="0">
                <a:solidFill>
                  <a:srgbClr val="00B0F0"/>
                </a:solidFill>
              </a:rPr>
              <a:t> is a Kotlin module that contains the logic common </a:t>
            </a:r>
          </a:p>
          <a:p>
            <a:r>
              <a:rPr lang="en-GB" sz="1400" dirty="0">
                <a:solidFill>
                  <a:srgbClr val="00B0F0"/>
                </a:solidFill>
              </a:rPr>
              <a:t>for both Android and iOS apps.</a:t>
            </a:r>
          </a:p>
        </p:txBody>
      </p:sp>
    </p:spTree>
    <p:extLst>
      <p:ext uri="{BB962C8B-B14F-4D97-AF65-F5344CB8AC3E}">
        <p14:creationId xmlns:p14="http://schemas.microsoft.com/office/powerpoint/2010/main" val="3411360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shared module structure</a:t>
            </a:r>
          </a:p>
          <a:p>
            <a:pPr eaLnBrk="1" hangingPunct="1"/>
            <a:r>
              <a:rPr lang="en-GB" dirty="0"/>
              <a:t>How the shared module is built</a:t>
            </a:r>
          </a:p>
          <a:p>
            <a:pPr eaLnBrk="1" hangingPunct="1"/>
            <a:r>
              <a:rPr lang="en-GB" dirty="0"/>
              <a:t>Writing common declarations</a:t>
            </a:r>
          </a:p>
          <a:p>
            <a:pPr eaLnBrk="1" hangingPunct="1"/>
            <a:r>
              <a:rPr lang="en-GB" dirty="0"/>
              <a:t>Providing platform-specific implementations</a:t>
            </a:r>
          </a:p>
          <a:p>
            <a:pPr eaLnBrk="1" hangingPunct="1"/>
            <a:endParaRPr lang="en-GB" dirty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3. Understanding the Shared Module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75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1211645"/>
            <a:ext cx="8590905" cy="4935538"/>
          </a:xfrm>
        </p:spPr>
        <p:txBody>
          <a:bodyPr/>
          <a:lstStyle/>
          <a:p>
            <a:pPr eaLnBrk="1" hangingPunct="1"/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shared</a:t>
            </a:r>
            <a:r>
              <a:rPr lang="en-GB" dirty="0"/>
              <a:t> module contains 3 source sets: 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Shared Module Structure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C9AEDF0-80D8-4049-BDB7-10FEA1C3AD81}" type="slidenum">
              <a:rPr lang="en-GB"/>
              <a:pPr>
                <a:defRPr/>
              </a:pPr>
              <a:t>15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039A0-F498-D5F5-3ED4-AB2322AD5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82" y="1818041"/>
            <a:ext cx="3131341" cy="4685447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56F129C-7652-153E-0040-C9D963CCD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754" y="2508481"/>
            <a:ext cx="4499468" cy="1232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Open Sans" panose="020B06060305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Open Sans" panose="020B06060305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Open Sans" panose="020B06060305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Open Sans" panose="020B0606030504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268288" indent="-268288" defTabSz="914400" eaLnBrk="1" hangingPunct="1"/>
            <a:r>
              <a:rPr lang="en-GB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commonMain</a:t>
            </a:r>
            <a:endParaRPr lang="en-GB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8163" lvl="1" indent="-198438" defTabSz="914400" eaLnBrk="1" hangingPunct="1"/>
            <a:r>
              <a:rPr lang="en-GB" sz="1600" kern="0" dirty="0"/>
              <a:t>Contains common Kotlin source code, platform-neutral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6962529-058C-2DE5-47B9-B1843A9F8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754" y="3805098"/>
            <a:ext cx="4499468" cy="1232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Open Sans" panose="020B06060305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Open Sans" panose="020B06060305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Open Sans" panose="020B06060305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Open Sans" panose="020B0606030504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268288" indent="-268288" defTabSz="914400" eaLnBrk="1" hangingPunct="1"/>
            <a:r>
              <a:rPr lang="en-GB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androidMain</a:t>
            </a:r>
            <a:endParaRPr lang="en-GB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8163" lvl="1" indent="-198438" defTabSz="914400" eaLnBrk="1" hangingPunct="1"/>
            <a:r>
              <a:rPr lang="en-GB" sz="1600" kern="0" dirty="0"/>
              <a:t>Contains Kotlin/JVM source code for Android platform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7779659-EDE2-D6CA-02DC-065F25FBC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754" y="5140839"/>
            <a:ext cx="4499468" cy="1232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Open Sans" panose="020B06060305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Open Sans" panose="020B06060305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Open Sans" panose="020B06060305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Open Sans" panose="020B0606030504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268288" indent="-268288" defTabSz="914400" eaLnBrk="1" hangingPunct="1"/>
            <a:r>
              <a:rPr lang="en-GB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iosMain</a:t>
            </a:r>
            <a:endParaRPr lang="en-GB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8163" lvl="1" indent="-198438" defTabSz="914400" eaLnBrk="1" hangingPunct="1"/>
            <a:r>
              <a:rPr lang="en-GB" sz="1600" kern="0" dirty="0"/>
              <a:t>Contains Kotlin/Native source code for iOS platform</a:t>
            </a:r>
          </a:p>
        </p:txBody>
      </p:sp>
    </p:spTree>
    <p:extLst>
      <p:ext uri="{BB962C8B-B14F-4D97-AF65-F5344CB8AC3E}">
        <p14:creationId xmlns:p14="http://schemas.microsoft.com/office/powerpoint/2010/main" val="416280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1211645"/>
            <a:ext cx="8590905" cy="4935538"/>
          </a:xfrm>
        </p:spPr>
        <p:txBody>
          <a:bodyPr/>
          <a:lstStyle/>
          <a:p>
            <a:pPr eaLnBrk="1" hangingPunct="1"/>
            <a:r>
              <a:rPr lang="en-GB" dirty="0"/>
              <a:t>This is how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shared</a:t>
            </a:r>
            <a:r>
              <a:rPr lang="en-GB" dirty="0"/>
              <a:t> module is built: 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How the Shared Module is Built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C9AEDF0-80D8-4049-BDB7-10FEA1C3AD81}" type="slidenum">
              <a:rPr lang="en-GB"/>
              <a:pPr>
                <a:defRPr/>
              </a:pPr>
              <a:t>16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039A0-F498-D5F5-3ED4-AB2322AD5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82" y="1818041"/>
            <a:ext cx="3131341" cy="468544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DCFDA8-10AA-DBE1-35F3-55D516EE243B}"/>
              </a:ext>
            </a:extLst>
          </p:cNvPr>
          <p:cNvSpPr/>
          <p:nvPr/>
        </p:nvSpPr>
        <p:spPr bwMode="auto">
          <a:xfrm>
            <a:off x="826384" y="2699194"/>
            <a:ext cx="3170040" cy="23389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CB5BACB-5EBB-F9B3-AD25-EBC77A44517F}"/>
              </a:ext>
            </a:extLst>
          </p:cNvPr>
          <p:cNvSpPr/>
          <p:nvPr/>
        </p:nvSpPr>
        <p:spPr bwMode="auto">
          <a:xfrm>
            <a:off x="3965660" y="2796991"/>
            <a:ext cx="992637" cy="1290916"/>
          </a:xfrm>
          <a:custGeom>
            <a:avLst/>
            <a:gdLst>
              <a:gd name="connsiteX0" fmla="*/ 19559 w 992637"/>
              <a:gd name="connsiteY0" fmla="*/ 0 h 1378935"/>
              <a:gd name="connsiteX1" fmla="*/ 992637 w 992637"/>
              <a:gd name="connsiteY1" fmla="*/ 0 h 1378935"/>
              <a:gd name="connsiteX2" fmla="*/ 992637 w 992637"/>
              <a:gd name="connsiteY2" fmla="*/ 1378935 h 1378935"/>
              <a:gd name="connsiteX3" fmla="*/ 0 w 992637"/>
              <a:gd name="connsiteY3" fmla="*/ 1378935 h 137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2637" h="1378935">
                <a:moveTo>
                  <a:pt x="19559" y="0"/>
                </a:moveTo>
                <a:lnTo>
                  <a:pt x="992637" y="0"/>
                </a:lnTo>
                <a:lnTo>
                  <a:pt x="992637" y="1378935"/>
                </a:lnTo>
                <a:lnTo>
                  <a:pt x="0" y="1378935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CA09C8-9C11-8C10-D6E0-FF79388440B3}"/>
              </a:ext>
            </a:extLst>
          </p:cNvPr>
          <p:cNvSpPr/>
          <p:nvPr/>
        </p:nvSpPr>
        <p:spPr bwMode="auto">
          <a:xfrm>
            <a:off x="826384" y="3120540"/>
            <a:ext cx="3170040" cy="233893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13A5B53-4AEB-019A-F95E-96DA84B4668A}"/>
              </a:ext>
            </a:extLst>
          </p:cNvPr>
          <p:cNvSpPr/>
          <p:nvPr/>
        </p:nvSpPr>
        <p:spPr bwMode="auto">
          <a:xfrm>
            <a:off x="3965660" y="3246855"/>
            <a:ext cx="762815" cy="792152"/>
          </a:xfrm>
          <a:custGeom>
            <a:avLst/>
            <a:gdLst>
              <a:gd name="connsiteX0" fmla="*/ 19559 w 992637"/>
              <a:gd name="connsiteY0" fmla="*/ 0 h 1378935"/>
              <a:gd name="connsiteX1" fmla="*/ 992637 w 992637"/>
              <a:gd name="connsiteY1" fmla="*/ 0 h 1378935"/>
              <a:gd name="connsiteX2" fmla="*/ 992637 w 992637"/>
              <a:gd name="connsiteY2" fmla="*/ 1378935 h 1378935"/>
              <a:gd name="connsiteX3" fmla="*/ 0 w 992637"/>
              <a:gd name="connsiteY3" fmla="*/ 1378935 h 137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2637" h="1378935">
                <a:moveTo>
                  <a:pt x="19559" y="0"/>
                </a:moveTo>
                <a:lnTo>
                  <a:pt x="992637" y="0"/>
                </a:lnTo>
                <a:lnTo>
                  <a:pt x="992637" y="1378935"/>
                </a:lnTo>
                <a:lnTo>
                  <a:pt x="0" y="1378935"/>
                </a:lnTo>
              </a:path>
            </a:pathLst>
          </a:cu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19575DB-2CD4-C9E7-5600-57AE8C8F2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754" y="4466033"/>
            <a:ext cx="4499468" cy="1232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Open Sans" panose="020B06060305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Open Sans" panose="020B06060305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Open Sans" panose="020B06060305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Open Sans" panose="020B0606030504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268288" indent="-268288" defTabSz="914400" eaLnBrk="1" hangingPunct="1">
              <a:buClr>
                <a:srgbClr val="FF0000"/>
              </a:buClr>
            </a:pPr>
            <a:r>
              <a:rPr lang="en-GB" sz="1800" kern="0" dirty="0">
                <a:solidFill>
                  <a:srgbClr val="FF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When the </a:t>
            </a:r>
            <a:r>
              <a:rPr lang="en-GB" sz="1800" kern="0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shared</a:t>
            </a:r>
            <a:r>
              <a:rPr lang="en-GB" sz="1800" kern="0" dirty="0">
                <a:solidFill>
                  <a:srgbClr val="FF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module is build into an Android library, it is treated as Kotlin/JVM</a:t>
            </a:r>
            <a:endParaRPr lang="en-GB" sz="1600" kern="0" dirty="0">
              <a:solidFill>
                <a:srgbClr val="FF00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F6D79E2-92BF-CDCE-33A5-DE77FA67C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677" y="5650191"/>
            <a:ext cx="4499468" cy="1232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Open Sans" panose="020B06060305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Open Sans" panose="020B06060305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Open Sans" panose="020B06060305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Open Sans" panose="020B0606030504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268288" indent="-268288" defTabSz="914400" eaLnBrk="1" hangingPunct="1">
              <a:buClr>
                <a:srgbClr val="00B050"/>
              </a:buClr>
            </a:pPr>
            <a:r>
              <a:rPr lang="en-GB" sz="1800" kern="0" dirty="0">
                <a:solidFill>
                  <a:srgbClr val="00B05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When the </a:t>
            </a:r>
            <a:r>
              <a:rPr lang="en-GB" sz="1800" kern="0" dirty="0">
                <a:solidFill>
                  <a:srgbClr val="00B05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shared</a:t>
            </a:r>
            <a:r>
              <a:rPr lang="en-GB" sz="1800" kern="0" dirty="0">
                <a:solidFill>
                  <a:srgbClr val="00B05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module is build into an iOS library, it is treated as Kotlin/Native</a:t>
            </a:r>
            <a:endParaRPr lang="en-GB" sz="1600" kern="0" dirty="0">
              <a:solidFill>
                <a:srgbClr val="00B05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78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commonMain</a:t>
            </a: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 source set</a:t>
            </a:r>
          </a:p>
          <a:p>
            <a:pPr lvl="1"/>
            <a:r>
              <a:rPr lang="en-US" dirty="0"/>
              <a:t>Contains common Kotlin code </a:t>
            </a:r>
          </a:p>
          <a:p>
            <a:pPr lvl="1"/>
            <a:r>
              <a:rPr lang="en-US" dirty="0"/>
              <a:t>Cannot contain Java-specifics or iOS-specifics</a:t>
            </a:r>
          </a:p>
          <a:p>
            <a:pPr lvl="1"/>
            <a:endParaRPr lang="en-US" dirty="0"/>
          </a:p>
          <a:p>
            <a:r>
              <a:rPr lang="en-US" dirty="0"/>
              <a:t>There are 2 Kotlin source files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Common Declarations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0BAECA-C09B-5226-0EC9-4855E9ED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73" y="3273136"/>
            <a:ext cx="7957127" cy="175496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package com.example.myapplication</a:t>
            </a:r>
          </a:p>
          <a:p>
            <a:endParaRPr lang="fi-FI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class Greeting {</a:t>
            </a: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    private val platform: Platform = getPlatform()</a:t>
            </a:r>
          </a:p>
          <a:p>
            <a:endParaRPr lang="fi-FI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    fun greet(): String {</a:t>
            </a: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        return "Hello, ${platform.name}!"</a:t>
            </a: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    }</a:t>
            </a: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26E168-13FE-1A2D-2D69-6766636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973" y="5228737"/>
            <a:ext cx="7957127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package com.example.myapplication</a:t>
            </a:r>
          </a:p>
          <a:p>
            <a:endParaRPr lang="fi-FI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interface Platform {</a:t>
            </a: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    val name: String</a:t>
            </a: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}</a:t>
            </a:r>
          </a:p>
          <a:p>
            <a:endParaRPr lang="fi-FI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expect fun getPlatform(): Platform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9D2C1-BE03-F25F-0CB3-E654E86FD45E}"/>
              </a:ext>
            </a:extLst>
          </p:cNvPr>
          <p:cNvSpPr txBox="1"/>
          <p:nvPr/>
        </p:nvSpPr>
        <p:spPr>
          <a:xfrm>
            <a:off x="7586718" y="3279266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058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Greeting.kt</a:t>
            </a:r>
            <a:endParaRPr lang="en-GB" sz="1200" b="1" dirty="0">
              <a:solidFill>
                <a:srgbClr val="00589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9522E-E9B5-59D2-A7F3-1B9D52F15A0E}"/>
              </a:ext>
            </a:extLst>
          </p:cNvPr>
          <p:cNvSpPr txBox="1"/>
          <p:nvPr/>
        </p:nvSpPr>
        <p:spPr>
          <a:xfrm>
            <a:off x="7592966" y="523716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058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Platform.kt</a:t>
            </a:r>
            <a:endParaRPr lang="en-GB" sz="1200" b="1" dirty="0">
              <a:solidFill>
                <a:srgbClr val="00589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667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androidMain</a:t>
            </a: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 source set</a:t>
            </a:r>
          </a:p>
          <a:p>
            <a:pPr lvl="1"/>
            <a:r>
              <a:rPr lang="en-US" dirty="0"/>
              <a:t>Fulfils expectations in an Android-specific manner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Now take a look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iosMain</a:t>
            </a: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 source 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Fulfils expectations in an iOS-specific manner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Providing Platform-Specific Implementations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0BAECA-C09B-5226-0EC9-4855E9ED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73" y="2033731"/>
            <a:ext cx="7957127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package com.example.myapplication</a:t>
            </a:r>
          </a:p>
          <a:p>
            <a:endParaRPr lang="fi-FI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class AndroidPlatform : Platform {</a:t>
            </a: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    override val name: String = "Android ${android.os.Build.VERSION.SDK_INT}"</a:t>
            </a: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}</a:t>
            </a:r>
          </a:p>
          <a:p>
            <a:endParaRPr lang="fi-FI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actual fun getPlatform(): Platform = AndroidPlatform()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9D2C1-BE03-F25F-0CB3-E654E86FD45E}"/>
              </a:ext>
            </a:extLst>
          </p:cNvPr>
          <p:cNvSpPr txBox="1"/>
          <p:nvPr/>
        </p:nvSpPr>
        <p:spPr>
          <a:xfrm>
            <a:off x="6842924" y="2042132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058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Platform.android.kt</a:t>
            </a:r>
            <a:endParaRPr lang="en-GB" sz="1200" b="1" dirty="0">
              <a:solidFill>
                <a:srgbClr val="00589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CA9BD-7D74-8B34-7FB7-EE250CD14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73" y="4735458"/>
            <a:ext cx="7957127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package com.example.myapplication</a:t>
            </a:r>
          </a:p>
          <a:p>
            <a:endParaRPr lang="fi-FI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import platform.UIKit.UIDevice</a:t>
            </a:r>
          </a:p>
          <a:p>
            <a:endParaRPr lang="fi-FI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class IOSPlatform: Platform {</a:t>
            </a: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    override val name: String = UIDevice.currentDevice.systemName() + " " +</a:t>
            </a: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                                UIDevice.currentDevice.systemVersion</a:t>
            </a: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}</a:t>
            </a:r>
          </a:p>
          <a:p>
            <a:endParaRPr lang="fi-FI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fi-FI" sz="1200" dirty="0">
                <a:latin typeface="Courier New" panose="02070309020205020404" pitchFamily="49" charset="0"/>
                <a:cs typeface="Courier New"/>
              </a:rPr>
              <a:t>actual fun getPlatform(): Platform = IOSPlatform()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36547D-E28C-93DB-8275-3ADDCC40CE7F}"/>
              </a:ext>
            </a:extLst>
          </p:cNvPr>
          <p:cNvSpPr txBox="1"/>
          <p:nvPr/>
        </p:nvSpPr>
        <p:spPr>
          <a:xfrm>
            <a:off x="7209122" y="4756806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058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Platform.ios.kt</a:t>
            </a:r>
            <a:endParaRPr lang="en-GB" sz="1200" b="1" dirty="0">
              <a:solidFill>
                <a:srgbClr val="00589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73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Managing devices</a:t>
            </a:r>
          </a:p>
          <a:p>
            <a:pPr eaLnBrk="1" hangingPunct="1"/>
            <a:r>
              <a:rPr lang="en-GB" dirty="0"/>
              <a:t>Running an app on a device</a:t>
            </a:r>
          </a:p>
          <a:p>
            <a:pPr eaLnBrk="1" hangingPunct="1"/>
            <a:r>
              <a:rPr lang="en-GB" dirty="0"/>
              <a:t>Understanding the applications themselves 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4. Running the App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45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3538" indent="-363538" eaLnBrk="1" hangingPunct="1">
              <a:buFont typeface="Tahoma" pitchFamily="34" charset="0"/>
              <a:buAutoNum type="arabicPeriod"/>
            </a:pPr>
            <a:r>
              <a:rPr lang="en-GB" dirty="0"/>
              <a:t>Introduction to Kotlin Multiplatform</a:t>
            </a:r>
          </a:p>
          <a:p>
            <a:pPr marL="363538" indent="-363538" eaLnBrk="1" hangingPunct="1">
              <a:buFont typeface="Tahoma" pitchFamily="34" charset="0"/>
              <a:buAutoNum type="arabicPeriod"/>
            </a:pPr>
            <a:r>
              <a:rPr lang="en-GB" dirty="0"/>
              <a:t>Creating a Kotlin Multiplatform app</a:t>
            </a:r>
          </a:p>
          <a:p>
            <a:pPr marL="363538" indent="-363538" eaLnBrk="1" hangingPunct="1">
              <a:buFont typeface="Tahoma" pitchFamily="34" charset="0"/>
              <a:buAutoNum type="arabicPeriod"/>
            </a:pPr>
            <a:r>
              <a:rPr lang="en-GB" dirty="0"/>
              <a:t>Understanding the shared module</a:t>
            </a:r>
          </a:p>
          <a:p>
            <a:pPr marL="363538" indent="-363538" eaLnBrk="1" hangingPunct="1">
              <a:buFont typeface="Tahoma" pitchFamily="34" charset="0"/>
              <a:buAutoNum type="arabicPeriod"/>
            </a:pPr>
            <a:r>
              <a:rPr lang="en-GB" dirty="0"/>
              <a:t>Running the app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834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Android Studio lets you manage devices, so you can run your Android / iOS apps in a simulator or real device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To manage devices:</a:t>
            </a:r>
          </a:p>
          <a:p>
            <a:pPr lvl="1" eaLnBrk="1" hangingPunct="1"/>
            <a:r>
              <a:rPr lang="en-GB" dirty="0"/>
              <a:t>Click View | Tool Windows | Device Manager</a:t>
            </a:r>
          </a:p>
          <a:p>
            <a:pPr lvl="1" eaLnBrk="1" hangingPunct="1"/>
            <a:r>
              <a:rPr lang="en-GB" dirty="0"/>
              <a:t>Create / manage devices as appropriate</a:t>
            </a:r>
          </a:p>
          <a:p>
            <a:pPr eaLnBrk="1" hangingPunct="1"/>
            <a:endParaRPr lang="en-GB" dirty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Managing Devices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20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983339-55BD-E67C-2667-243E24A91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34" y="3675002"/>
            <a:ext cx="6195492" cy="28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27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 the Android Studio toolbar: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r>
              <a:rPr lang="en-GB" dirty="0"/>
              <a:t>Select an app (</a:t>
            </a:r>
            <a:r>
              <a:rPr lang="en-GB" dirty="0" err="1"/>
              <a:t>androidApp</a:t>
            </a:r>
            <a:r>
              <a:rPr lang="en-GB" dirty="0"/>
              <a:t> or </a:t>
            </a:r>
            <a:r>
              <a:rPr lang="en-GB" dirty="0" err="1"/>
              <a:t>iosApp</a:t>
            </a:r>
            <a:r>
              <a:rPr lang="en-GB" dirty="0"/>
              <a:t>)</a:t>
            </a:r>
          </a:p>
          <a:p>
            <a:pPr lvl="1" eaLnBrk="1" hangingPunct="1"/>
            <a:r>
              <a:rPr lang="en-GB" dirty="0"/>
              <a:t>Choose a device</a:t>
            </a:r>
          </a:p>
          <a:p>
            <a:pPr lvl="1" eaLnBrk="1" hangingPunct="1"/>
            <a:r>
              <a:rPr lang="en-GB" dirty="0"/>
              <a:t>Click 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The app should run in the</a:t>
            </a:r>
            <a:br>
              <a:rPr lang="en-GB" dirty="0"/>
            </a:br>
            <a:r>
              <a:rPr lang="en-GB" dirty="0"/>
              <a:t>specified device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Running an App on a Device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FAFBB1C-0918-A153-3569-D5E6205FC772}"/>
              </a:ext>
            </a:extLst>
          </p:cNvPr>
          <p:cNvSpPr/>
          <p:nvPr/>
        </p:nvSpPr>
        <p:spPr bwMode="auto">
          <a:xfrm rot="5400000">
            <a:off x="1920583" y="3169745"/>
            <a:ext cx="240385" cy="207229"/>
          </a:xfrm>
          <a:prstGeom prst="triangle">
            <a:avLst/>
          </a:prstGeom>
          <a:solidFill>
            <a:srgbClr val="00B05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1A140-64E9-26D3-A9DB-8355C9E20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86" y="1774240"/>
            <a:ext cx="6879130" cy="4601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87DF2C-4D23-CF22-1FF3-06795DD2C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622" y="3603813"/>
            <a:ext cx="1765800" cy="304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22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If you're curious, you can take a look at the Android or iOS source code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For the Android app:</a:t>
            </a:r>
          </a:p>
          <a:p>
            <a:pPr lvl="1" eaLnBrk="1" hangingPunct="1"/>
            <a:r>
              <a:rPr lang="en-GB" dirty="0"/>
              <a:t>See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androidApp</a:t>
            </a:r>
            <a:r>
              <a:rPr lang="en-GB" dirty="0"/>
              <a:t> module</a:t>
            </a:r>
          </a:p>
          <a:p>
            <a:pPr lvl="1" eaLnBrk="1" hangingPunct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In particular, see 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MainActivity.kt</a:t>
            </a:r>
            <a:endParaRPr lang="en-GB" dirty="0"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lvl="1" eaLnBrk="1" hangingPunct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GB" dirty="0"/>
              <a:t>For the iOS app:</a:t>
            </a:r>
          </a:p>
          <a:p>
            <a:pPr lvl="1" eaLnBrk="1" hangingPunct="1"/>
            <a:r>
              <a:rPr lang="en-GB" dirty="0"/>
              <a:t>See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iosApp</a:t>
            </a:r>
            <a:r>
              <a:rPr lang="en-GB" dirty="0"/>
              <a:t> module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eaLnBrk="1" hangingPunct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In particular, see 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ContentView.swift</a:t>
            </a:r>
            <a:endParaRPr lang="en-GB" dirty="0"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lvl="1" eaLnBrk="1" hangingPunct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Understanding the Apps Themselves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180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Questions?</a:t>
            </a:r>
            <a:endParaRPr lang="en-GB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81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Setting the scene</a:t>
            </a:r>
          </a:p>
          <a:p>
            <a:pPr eaLnBrk="1" hangingPunct="1"/>
            <a:r>
              <a:rPr lang="en-GB" dirty="0"/>
              <a:t>Using Kotlin Multiplatform for Android / iOS</a:t>
            </a:r>
          </a:p>
          <a:p>
            <a:pPr eaLnBrk="1" hangingPunct="1"/>
            <a:r>
              <a:rPr lang="en-GB" dirty="0"/>
              <a:t>Using Kotlin Multiplatform for shared libraries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1. Introduction to Kotlin Multiplatform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48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Kotlin originally emerged as a "better Java"</a:t>
            </a:r>
          </a:p>
          <a:p>
            <a:pPr lvl="1">
              <a:defRPr/>
            </a:pPr>
            <a:r>
              <a:rPr lang="en-GB" dirty="0">
                <a:ea typeface="+mn-ea"/>
                <a:cs typeface="+mn-cs"/>
              </a:rPr>
              <a:t>Nice new features that Java didn’t yet have</a:t>
            </a:r>
          </a:p>
          <a:p>
            <a:pPr lvl="1">
              <a:defRPr/>
            </a:pPr>
            <a:r>
              <a:rPr lang="en-GB" dirty="0"/>
              <a:t>E.g., operator functions, data classes, etc.</a:t>
            </a:r>
          </a:p>
          <a:p>
            <a:pPr lvl="2">
              <a:defRPr/>
            </a:pPr>
            <a:endParaRPr lang="en-GB" dirty="0">
              <a:ea typeface="+mn-ea"/>
              <a:cs typeface="+mn-cs"/>
            </a:endParaRPr>
          </a:p>
          <a:p>
            <a:pPr>
              <a:defRPr/>
            </a:pPr>
            <a:r>
              <a:rPr lang="en-GB" dirty="0"/>
              <a:t>Kotlin has evolved into a "multi-platform" technology</a:t>
            </a:r>
          </a:p>
          <a:p>
            <a:pPr lvl="1">
              <a:defRPr/>
            </a:pPr>
            <a:r>
              <a:rPr lang="en-GB" dirty="0">
                <a:ea typeface="+mn-ea"/>
                <a:cs typeface="+mn-cs"/>
              </a:rPr>
              <a:t>The ability to create code that runs on multiple platforms</a:t>
            </a:r>
          </a:p>
          <a:p>
            <a:pPr lvl="1">
              <a:defRPr/>
            </a:pPr>
            <a:r>
              <a:rPr lang="en-GB" dirty="0">
                <a:ea typeface="+mn-ea"/>
                <a:cs typeface="+mn-cs"/>
              </a:rPr>
              <a:t>Write once, run anywhere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Setting the Scene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7973EA-72AC-4BAB-A9CE-46C77516693C}" type="slidenum">
              <a:rPr lang="en-GB"/>
              <a:pPr>
                <a:defRPr/>
              </a:pPr>
              <a:t>4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12B687-EB62-0FA4-9080-B6D008CC8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398" y="4023463"/>
            <a:ext cx="5935353" cy="26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0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You can use Kotlin Multiplatform to create mobile apps that share code between Android and iOS </a:t>
            </a:r>
          </a:p>
          <a:p>
            <a:pPr lvl="1"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You can share common application logic</a:t>
            </a:r>
          </a:p>
          <a:p>
            <a:pPr lvl="1">
              <a:defRPr/>
            </a:pPr>
            <a:r>
              <a:rPr lang="en-GB" dirty="0"/>
              <a:t>Accessing resources, networking, </a:t>
            </a:r>
            <a:r>
              <a:rPr lang="en-GB" dirty="0">
                <a:ea typeface="+mn-ea"/>
                <a:cs typeface="+mn-cs"/>
              </a:rPr>
              <a:t>algorithms, etc.</a:t>
            </a:r>
          </a:p>
          <a:p>
            <a:pPr lvl="1"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GB" dirty="0"/>
              <a:t>You can also share UIs</a:t>
            </a:r>
          </a:p>
          <a:p>
            <a:pPr lvl="1">
              <a:defRPr/>
            </a:pPr>
            <a:r>
              <a:rPr lang="en-GB" dirty="0"/>
              <a:t>Via Compose Multiplatform, a Kotlin-based declarative UI framework from JetBrains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Using Kotlin Multiplatform for Android / iOS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7973EA-72AC-4BAB-A9CE-46C77516693C}" type="slidenum">
              <a:rPr lang="en-GB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You can also use Kotlin Multiplatform to create multiplatform libraries</a:t>
            </a:r>
          </a:p>
          <a:p>
            <a:pPr lvl="1">
              <a:defRPr/>
            </a:pPr>
            <a:r>
              <a:rPr lang="en-GB" dirty="0"/>
              <a:t>Contains common code</a:t>
            </a:r>
          </a:p>
          <a:p>
            <a:pPr lvl="1"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A multiplatform library can also specify hooks where platform-specific APIs can be plugged in</a:t>
            </a:r>
          </a:p>
          <a:p>
            <a:pPr lvl="1">
              <a:defRPr/>
            </a:pPr>
            <a:r>
              <a:rPr lang="en-GB" dirty="0"/>
              <a:t>The library specifies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GB" dirty="0"/>
              <a:t> declarations </a:t>
            </a:r>
          </a:p>
          <a:p>
            <a:pPr lvl="1">
              <a:defRPr/>
            </a:pPr>
            <a:r>
              <a:rPr lang="en-GB" dirty="0"/>
              <a:t>Platform-specific implementations provide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actual</a:t>
            </a:r>
            <a:r>
              <a:rPr lang="en-GB" dirty="0"/>
              <a:t> declarations to fulfil the requirements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Using Kotlin Multiplatform for Shared Libraries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7973EA-72AC-4BAB-A9CE-46C77516693C}" type="slidenum">
              <a:rPr lang="en-GB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14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Setting up Android Studio</a:t>
            </a:r>
          </a:p>
          <a:p>
            <a:pPr eaLnBrk="1" hangingPunct="1"/>
            <a:r>
              <a:rPr lang="en-GB" dirty="0"/>
              <a:t>Setting up Xcode</a:t>
            </a:r>
          </a:p>
          <a:p>
            <a:pPr eaLnBrk="1" hangingPunct="1"/>
            <a:r>
              <a:rPr lang="en-GB" dirty="0"/>
              <a:t>Creating a simple cross-platform app</a:t>
            </a:r>
          </a:p>
          <a:p>
            <a:pPr eaLnBrk="1" hangingPunct="1"/>
            <a:r>
              <a:rPr lang="en-GB" dirty="0"/>
              <a:t>Reviewing the project structure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2. Creating a Kotlin Multiplatform App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We'll be using Android Studio</a:t>
            </a:r>
          </a:p>
          <a:p>
            <a:pPr lvl="1" eaLnBrk="1" hangingPunct="1"/>
            <a:r>
              <a:rPr lang="en-GB" dirty="0"/>
              <a:t>The official IDE for Android app development</a:t>
            </a:r>
          </a:p>
          <a:p>
            <a:pPr lvl="1" eaLnBrk="1" hangingPunct="1"/>
            <a:r>
              <a:rPr lang="en-GB" dirty="0"/>
              <a:t>Install via </a:t>
            </a:r>
            <a:r>
              <a:rPr lang="en-GB" dirty="0">
                <a:hlinkClick r:id="rId3"/>
              </a:rPr>
              <a:t>https://developer.android.com/studio</a:t>
            </a:r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Once you've installed Android Studio, you'll also need to install the Kotlin Multiplatform Mobile plugin</a:t>
            </a:r>
          </a:p>
          <a:p>
            <a:pPr lvl="1" eaLnBrk="1" hangingPunct="1"/>
            <a:r>
              <a:rPr lang="en-GB" dirty="0"/>
              <a:t>Select File | Settings | Plugins</a:t>
            </a:r>
          </a:p>
          <a:p>
            <a:pPr lvl="1" eaLnBrk="1" hangingPunct="1"/>
            <a:r>
              <a:rPr lang="en-GB" dirty="0"/>
              <a:t>Search Marketplace for Kotlin Multiplatform Mobile, and install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Setting up Android Studio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F7E5EC4-6648-4EA5-8C43-10F2506C7D4F}" type="slidenum">
              <a:rPr lang="en-GB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4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To write iOS-specific code and run an iOS app on a real or simulated device, you need Xcode</a:t>
            </a:r>
          </a:p>
          <a:p>
            <a:pPr lvl="1" eaLnBrk="1" hangingPunct="1"/>
            <a:r>
              <a:rPr lang="en-GB" dirty="0"/>
              <a:t>Go to </a:t>
            </a:r>
            <a:r>
              <a:rPr lang="en-GB" dirty="0">
                <a:hlinkClick r:id="rId3"/>
              </a:rPr>
              <a:t>https://www.apple.com/store</a:t>
            </a:r>
            <a:r>
              <a:rPr lang="en-GB" dirty="0"/>
              <a:t> and search for Xcode</a:t>
            </a:r>
          </a:p>
          <a:p>
            <a:pPr lvl="1" eaLnBrk="1" hangingPunct="1"/>
            <a:r>
              <a:rPr lang="en-GB" dirty="0"/>
              <a:t>Note: to run Xcode, you need a Mac with macOS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Setting up Xcode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F7E5EC4-6648-4EA5-8C43-10F2506C7D4F}" type="slidenum">
              <a:rPr lang="en-GB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254043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8789</TotalTime>
  <Words>991</Words>
  <Application>Microsoft Office PowerPoint</Application>
  <PresentationFormat>On-screen Show (4:3)</PresentationFormat>
  <Paragraphs>192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Bahnschrift</vt:lpstr>
      <vt:lpstr>Calibri</vt:lpstr>
      <vt:lpstr>Courier New</vt:lpstr>
      <vt:lpstr>Lucida Console</vt:lpstr>
      <vt:lpstr>Open Sans</vt:lpstr>
      <vt:lpstr>Tahoma</vt:lpstr>
      <vt:lpstr>Wingdings</vt:lpstr>
      <vt:lpstr>1_Blends</vt:lpstr>
      <vt:lpstr>Overview of Kotlin Multiplatform</vt:lpstr>
      <vt:lpstr>Contents</vt:lpstr>
      <vt:lpstr>1. Introduction to Kotlin Multiplatform</vt:lpstr>
      <vt:lpstr>Setting the Scene</vt:lpstr>
      <vt:lpstr>Using Kotlin Multiplatform for Android / iOS</vt:lpstr>
      <vt:lpstr>Using Kotlin Multiplatform for Shared Libraries</vt:lpstr>
      <vt:lpstr>2. Creating a Kotlin Multiplatform App</vt:lpstr>
      <vt:lpstr>Setting up Android Studio</vt:lpstr>
      <vt:lpstr>Setting up Xcode</vt:lpstr>
      <vt:lpstr>Creating a Simple Cross-Platform App (1 of 3)</vt:lpstr>
      <vt:lpstr>Creating a Simple Cross-Platform App (2 of 3)</vt:lpstr>
      <vt:lpstr>Creating a Simple Cross-Platform App (3 of 3)</vt:lpstr>
      <vt:lpstr>Reviewing the Project Structure</vt:lpstr>
      <vt:lpstr>3. Understanding the Shared Module</vt:lpstr>
      <vt:lpstr>The Shared Module Structure</vt:lpstr>
      <vt:lpstr>How the Shared Module is Built</vt:lpstr>
      <vt:lpstr>Writing Common Declarations</vt:lpstr>
      <vt:lpstr>Providing Platform-Specific Implementations</vt:lpstr>
      <vt:lpstr>4. Running the App</vt:lpstr>
      <vt:lpstr>Managing Devices</vt:lpstr>
      <vt:lpstr>Running an App on a Device</vt:lpstr>
      <vt:lpstr>Understanding the Apps Themselves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C++11 New Features</dc:title>
  <dc:creator>Julian Templeman</dc:creator>
  <cp:lastModifiedBy>Andy Olsen</cp:lastModifiedBy>
  <cp:revision>209</cp:revision>
  <dcterms:created xsi:type="dcterms:W3CDTF">2013-11-10T11:46:39Z</dcterms:created>
  <dcterms:modified xsi:type="dcterms:W3CDTF">2023-11-18T12:03:16Z</dcterms:modified>
</cp:coreProperties>
</file>