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22" r:id="rId2"/>
    <p:sldId id="423" r:id="rId3"/>
    <p:sldId id="429" r:id="rId4"/>
    <p:sldId id="396" r:id="rId5"/>
    <p:sldId id="484" r:id="rId6"/>
    <p:sldId id="491" r:id="rId7"/>
    <p:sldId id="492" r:id="rId8"/>
    <p:sldId id="493" r:id="rId9"/>
    <p:sldId id="494" r:id="rId10"/>
    <p:sldId id="495" r:id="rId11"/>
    <p:sldId id="496" r:id="rId12"/>
    <p:sldId id="485" r:id="rId13"/>
    <p:sldId id="486" r:id="rId14"/>
    <p:sldId id="487" r:id="rId15"/>
    <p:sldId id="488" r:id="rId16"/>
    <p:sldId id="489" r:id="rId17"/>
    <p:sldId id="490" r:id="rId18"/>
    <p:sldId id="497" r:id="rId19"/>
    <p:sldId id="498" r:id="rId20"/>
    <p:sldId id="499" r:id="rId21"/>
    <p:sldId id="507" r:id="rId22"/>
    <p:sldId id="508" r:id="rId23"/>
    <p:sldId id="50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42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08" autoAdjust="0"/>
    <p:restoredTop sz="86425" autoAdjust="0"/>
  </p:normalViewPr>
  <p:slideViewPr>
    <p:cSldViewPr snapToGrid="0" snapToObjects="1">
      <p:cViewPr varScale="1">
        <p:scale>
          <a:sx n="87" d="100"/>
          <a:sy n="87" d="100"/>
        </p:scale>
        <p:origin x="1272" y="48"/>
      </p:cViewPr>
      <p:guideLst>
        <p:guide orient="horz" pos="994"/>
        <p:guide pos="3024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2467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Coroutine Additional Techniques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14005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Coroutine Additional Techniques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1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0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47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1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95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01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06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95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03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90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63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420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11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86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19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97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995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96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4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8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4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5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7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30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7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1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55CC6ED-29D0-4E15-BD60-A842FF278E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24808D-3531-4B27-865E-F38C0F78CE7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692108-9D0F-4C36-A031-AB5E1D44F3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49A39B-C3CE-438F-8F35-FA44D1DE35CD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293" y="1076120"/>
            <a:ext cx="8094095" cy="1360488"/>
          </a:xfrm>
        </p:spPr>
        <p:txBody>
          <a:bodyPr/>
          <a:lstStyle/>
          <a:p>
            <a:r>
              <a:rPr lang="en-GB" dirty="0"/>
              <a:t>Coroutine 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297399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If a coroutine does a long computation and doesn't call any suspending functions…</a:t>
            </a:r>
          </a:p>
          <a:p>
            <a:pPr lvl="1"/>
            <a:r>
              <a:rPr lang="en-GB" dirty="0"/>
              <a:t>It will run to completion</a:t>
            </a:r>
          </a:p>
          <a:p>
            <a:pPr lvl="1"/>
            <a:r>
              <a:rPr lang="en-GB" dirty="0"/>
              <a:t>It won't allow you to cancel it</a:t>
            </a:r>
          </a:p>
          <a:p>
            <a:pPr lvl="1"/>
            <a:endParaRPr lang="en-GB" dirty="0"/>
          </a:p>
          <a:p>
            <a:r>
              <a:rPr lang="en-GB" dirty="0"/>
              <a:t>If you want the coroutine to be cancellable:</a:t>
            </a:r>
          </a:p>
          <a:p>
            <a:pPr lvl="1"/>
            <a:r>
              <a:rPr lang="en-GB" dirty="0"/>
              <a:t>Check the </a:t>
            </a:r>
            <a:r>
              <a:rPr lang="en-GB" dirty="0" err="1">
                <a:latin typeface="Courier New" panose="02070309020205020404" pitchFamily="49" charset="0"/>
              </a:rPr>
              <a:t>isActive</a:t>
            </a:r>
            <a:r>
              <a:rPr lang="en-GB" dirty="0"/>
              <a:t> property periodically</a:t>
            </a:r>
          </a:p>
          <a:p>
            <a:pPr lvl="1"/>
            <a:r>
              <a:rPr lang="en-GB" dirty="0"/>
              <a:t>This will be </a:t>
            </a:r>
            <a:r>
              <a:rPr lang="en-GB" dirty="0">
                <a:latin typeface="Courier New" panose="02070309020205020404" pitchFamily="49" charset="0"/>
              </a:rPr>
              <a:t>false</a:t>
            </a:r>
            <a:r>
              <a:rPr lang="en-GB" dirty="0"/>
              <a:t> when a cancellation request has happened</a:t>
            </a:r>
          </a:p>
          <a:p>
            <a:pPr lvl="1"/>
            <a:r>
              <a:rPr lang="en-GB" dirty="0"/>
              <a:t>It's up to the coroutine to cooperate!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5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Demo package: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demos.coroutines.nonsuspendingcode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Demo1-NonSuspendingCode.kt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Demo2-NonSuspendingCode.kt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Demo3-NonSuspendingCode.kt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8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Concepts</a:t>
            </a:r>
          </a:p>
          <a:p>
            <a:pPr eaLnBrk="1" hangingPunct="1"/>
            <a:r>
              <a:rPr lang="en-GB" dirty="0"/>
              <a:t>Demos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4. Exception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86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737600" cy="4935538"/>
          </a:xfrm>
        </p:spPr>
        <p:txBody>
          <a:bodyPr/>
          <a:lstStyle/>
          <a:p>
            <a:r>
              <a:rPr lang="en-GB" dirty="0"/>
              <a:t>If a suspending function is cancelled…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latin typeface="Courier New" panose="02070309020205020404" pitchFamily="49" charset="0"/>
              </a:rPr>
              <a:t>CancellationException</a:t>
            </a:r>
            <a:r>
              <a:rPr lang="en-GB" dirty="0"/>
              <a:t> occurs</a:t>
            </a:r>
          </a:p>
          <a:p>
            <a:pPr lvl="1"/>
            <a:endParaRPr lang="en-GB" dirty="0"/>
          </a:p>
          <a:p>
            <a:r>
              <a:rPr lang="en-GB" dirty="0"/>
              <a:t>You can handle this exception in the normal way</a:t>
            </a:r>
          </a:p>
          <a:p>
            <a:pPr lvl="1"/>
            <a:r>
              <a:rPr lang="en-GB" dirty="0"/>
              <a:t>Wrap the call to the suspending function in a </a:t>
            </a:r>
            <a:r>
              <a:rPr lang="en-GB" dirty="0">
                <a:latin typeface="Courier New" panose="02070309020205020404" pitchFamily="49" charset="0"/>
              </a:rPr>
              <a:t>try</a:t>
            </a:r>
            <a:r>
              <a:rPr lang="en-GB" dirty="0"/>
              <a:t> block</a:t>
            </a:r>
          </a:p>
          <a:p>
            <a:pPr lvl="1"/>
            <a:r>
              <a:rPr lang="en-GB" dirty="0"/>
              <a:t>Define </a:t>
            </a:r>
            <a:r>
              <a:rPr lang="en-GB" dirty="0">
                <a:latin typeface="Courier New" panose="02070309020205020404" pitchFamily="49" charset="0"/>
              </a:rPr>
              <a:t>catch/finally</a:t>
            </a:r>
            <a:r>
              <a:rPr lang="en-GB" dirty="0"/>
              <a:t> blocks as normal</a:t>
            </a:r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If a coroutine is cancelled, you can't call any suspending functions </a:t>
            </a:r>
          </a:p>
          <a:p>
            <a:pPr lvl="1"/>
            <a:r>
              <a:rPr lang="en-GB" dirty="0"/>
              <a:t>If you try, you'll just get another </a:t>
            </a:r>
            <a:r>
              <a:rPr lang="en-GB" dirty="0" err="1">
                <a:latin typeface="Courier New" panose="02070309020205020404" pitchFamily="49" charset="0"/>
              </a:rPr>
              <a:t>CancellationException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/>
              <a:t>There is a way around this - see demo 2b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2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Demo package: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demos.coroutines.trycatchfinally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Demo1-TryCatchFinally.kt 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Demo2a-CallingAnotherSuspendingFunction.kt 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Demo2b-CallingAnotherSuspendingFunction.kt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9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Concepts</a:t>
            </a:r>
          </a:p>
          <a:p>
            <a:pPr eaLnBrk="1" hangingPunct="1"/>
            <a:r>
              <a:rPr lang="en-GB" dirty="0"/>
              <a:t>Demos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5. Timeouts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57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specify a timeout for a task in a subroutine</a:t>
            </a:r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</a:rPr>
              <a:t>withTimeout</a:t>
            </a:r>
            <a:r>
              <a:rPr lang="en-GB" dirty="0">
                <a:latin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</a:rPr>
              <a:t>timeoutMs</a:t>
            </a:r>
            <a:r>
              <a:rPr lang="en-GB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GB" dirty="0"/>
              <a:t>Causes a </a:t>
            </a:r>
            <a:r>
              <a:rPr lang="en-GB" dirty="0" err="1">
                <a:latin typeface="Courier New" panose="02070309020205020404" pitchFamily="49" charset="0"/>
              </a:rPr>
              <a:t>TimeoutCancellationException</a:t>
            </a:r>
            <a:r>
              <a:rPr lang="en-GB" dirty="0"/>
              <a:t> upon timeout</a:t>
            </a:r>
          </a:p>
          <a:p>
            <a:pPr lvl="1"/>
            <a:endParaRPr lang="en-GB" dirty="0"/>
          </a:p>
          <a:p>
            <a:r>
              <a:rPr lang="en-GB" dirty="0"/>
              <a:t>Alternatively:</a:t>
            </a:r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</a:rPr>
              <a:t>withTimeoutOrNull</a:t>
            </a:r>
            <a:r>
              <a:rPr lang="en-GB" dirty="0">
                <a:latin typeface="Courier New" panose="02070309020205020404" pitchFamily="49" charset="0"/>
              </a:rPr>
              <a:t>(timeout)</a:t>
            </a:r>
          </a:p>
          <a:p>
            <a:pPr lvl="1"/>
            <a:r>
              <a:rPr lang="en-GB" dirty="0"/>
              <a:t>Returns a value if completed, or </a:t>
            </a:r>
            <a:r>
              <a:rPr lang="en-GB" dirty="0">
                <a:latin typeface="Courier New" panose="02070309020205020404" pitchFamily="49" charset="0"/>
              </a:rPr>
              <a:t>null</a:t>
            </a:r>
            <a:r>
              <a:rPr lang="en-GB" dirty="0"/>
              <a:t> if timeout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7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Demo package: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demos.coroutines.timeouts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Demo1-TimeoutWithException.kt 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Demo2-TimeoutWithNull.kt 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Demo3-TimeoutWithSuspendingFunctions.kt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2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Concepts</a:t>
            </a:r>
          </a:p>
          <a:p>
            <a:pPr eaLnBrk="1" hangingPunct="1"/>
            <a:r>
              <a:rPr lang="en-GB" dirty="0"/>
              <a:t>Demos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6. Composing Suspending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Suspending functions are sequential, by default</a:t>
            </a:r>
          </a:p>
          <a:p>
            <a:pPr lvl="1"/>
            <a:endParaRPr lang="en-GB" dirty="0"/>
          </a:p>
          <a:p>
            <a:r>
              <a:rPr lang="en-GB" dirty="0"/>
              <a:t>You can also call suspending functions concurrently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</a:rPr>
              <a:t>async()</a:t>
            </a:r>
          </a:p>
          <a:p>
            <a:pPr lvl="1"/>
            <a:r>
              <a:rPr lang="en-GB" dirty="0"/>
              <a:t>Returns a </a:t>
            </a:r>
            <a:r>
              <a:rPr lang="en-GB" dirty="0">
                <a:latin typeface="Courier New" panose="02070309020205020404" pitchFamily="49" charset="0"/>
              </a:rPr>
              <a:t>Deferred&lt;T&gt;</a:t>
            </a:r>
            <a:r>
              <a:rPr lang="en-GB" dirty="0"/>
              <a:t>, which inherits from </a:t>
            </a:r>
            <a:r>
              <a:rPr lang="en-GB" dirty="0">
                <a:latin typeface="Courier New" panose="02070309020205020404" pitchFamily="49" charset="0"/>
              </a:rPr>
              <a:t>Job</a:t>
            </a:r>
          </a:p>
          <a:p>
            <a:pPr lvl="1"/>
            <a:r>
              <a:rPr lang="en-GB" dirty="0"/>
              <a:t>When you really need the result, you can call </a:t>
            </a:r>
            <a:r>
              <a:rPr lang="en-GB" dirty="0">
                <a:latin typeface="Courier New" panose="02070309020205020404" pitchFamily="49" charset="0"/>
              </a:rPr>
              <a:t>await()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When you launch a suspending function via </a:t>
            </a:r>
            <a:r>
              <a:rPr lang="en-GB" dirty="0">
                <a:latin typeface="Courier New" panose="02070309020205020404" pitchFamily="49" charset="0"/>
              </a:rPr>
              <a:t>async()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You can optionally specify "lazy" operation</a:t>
            </a:r>
          </a:p>
          <a:p>
            <a:pPr lvl="1"/>
            <a:r>
              <a:rPr lang="en-GB" dirty="0"/>
              <a:t>The function will only be called when you </a:t>
            </a:r>
            <a:r>
              <a:rPr lang="en-GB" dirty="0">
                <a:latin typeface="Courier New" panose="02070309020205020404" pitchFamily="49" charset="0"/>
              </a:rPr>
              <a:t>await()</a:t>
            </a:r>
            <a:r>
              <a:rPr lang="en-GB" dirty="0"/>
              <a:t> the result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Job management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Contexts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Cancelling non-suspending code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Exception management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Timeouts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Composing suspending functions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Channels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Flow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98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Demo package: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demos.coroutines.composition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Demo1-SequentialSuspendingFunctions.kt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Demo2-AsyncSuspendingFunctions.kt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Demo3-LazySuspendingFunctions.kt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Demo4-SuspendingFunctionsWithAsyncOperations.kt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4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Concepts</a:t>
            </a:r>
          </a:p>
          <a:p>
            <a:pPr eaLnBrk="1" hangingPunct="1"/>
            <a:r>
              <a:rPr lang="en-GB" dirty="0"/>
              <a:t>Demos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7. Channels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825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channel</a:t>
            </a:r>
            <a:r>
              <a:rPr lang="en-GB" dirty="0"/>
              <a:t> is like a 1-element </a:t>
            </a:r>
            <a:r>
              <a:rPr lang="en-GB" dirty="0" err="1"/>
              <a:t>BlockingQueue</a:t>
            </a:r>
            <a:endParaRPr lang="en-GB" dirty="0"/>
          </a:p>
          <a:p>
            <a:pPr lvl="1"/>
            <a:r>
              <a:rPr lang="en-GB" dirty="0"/>
              <a:t>Coroutine A writes a value to the channel</a:t>
            </a:r>
          </a:p>
          <a:p>
            <a:pPr lvl="1"/>
            <a:r>
              <a:rPr lang="en-GB" dirty="0"/>
              <a:t>Coroutine B reads the value from a channel</a:t>
            </a:r>
          </a:p>
          <a:p>
            <a:pPr lvl="1"/>
            <a:endParaRPr lang="en-GB" dirty="0"/>
          </a:p>
          <a:p>
            <a:r>
              <a:rPr lang="en-GB" dirty="0"/>
              <a:t>Channels are an easy mechanism to allow a coroutine to pass a value into another channel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66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Demo package: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demos.coroutines.channels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Demo1-SendingReceiving.kt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Demo2-ClosingChannel.kt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Demo3-BufferedChannel.kt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Demo4-ProducerConsumer.kt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Demo5-Pipeline.kt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Demo6-FanOut.kt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Demo7-FanIn.kt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Demo8-Ticker.kt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94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Concepts</a:t>
            </a:r>
          </a:p>
          <a:p>
            <a:pPr eaLnBrk="1" hangingPunct="1"/>
            <a:r>
              <a:rPr lang="en-GB" dirty="0"/>
              <a:t>Basic demos</a:t>
            </a:r>
          </a:p>
          <a:p>
            <a:pPr eaLnBrk="1" hangingPunct="1"/>
            <a:r>
              <a:rPr lang="en-GB" dirty="0"/>
              <a:t>Intermediate and terminal operators demos</a:t>
            </a:r>
          </a:p>
          <a:p>
            <a:pPr eaLnBrk="1" hangingPunct="1"/>
            <a:r>
              <a:rPr lang="en-GB" dirty="0"/>
              <a:t>Consuming flows demos</a:t>
            </a:r>
          </a:p>
          <a:p>
            <a:pPr eaLnBrk="1" hangingPunct="1"/>
            <a:r>
              <a:rPr lang="en-GB" dirty="0"/>
              <a:t>Composing multiple flows demos</a:t>
            </a:r>
          </a:p>
          <a:p>
            <a:pPr eaLnBrk="1" hangingPunct="1"/>
            <a:r>
              <a:rPr lang="en-GB" dirty="0"/>
              <a:t>Flattening flows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8.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12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A Kotlin </a:t>
            </a:r>
            <a:r>
              <a:rPr lang="en-GB" i="1" dirty="0"/>
              <a:t>flow</a:t>
            </a:r>
            <a:r>
              <a:rPr lang="en-GB" dirty="0"/>
              <a:t> is conceptually similar to a Java </a:t>
            </a:r>
            <a:r>
              <a:rPr lang="en-GB" i="1" dirty="0"/>
              <a:t>stream</a:t>
            </a:r>
          </a:p>
          <a:p>
            <a:pPr lvl="1"/>
            <a:r>
              <a:rPr lang="en-GB" dirty="0"/>
              <a:t>It's like a potentially infinite stream of items</a:t>
            </a:r>
          </a:p>
          <a:p>
            <a:pPr lvl="1"/>
            <a:endParaRPr lang="en-GB" dirty="0"/>
          </a:p>
          <a:p>
            <a:r>
              <a:rPr lang="en-GB" dirty="0"/>
              <a:t>So what's the difference?</a:t>
            </a:r>
          </a:p>
          <a:p>
            <a:pPr lvl="1"/>
            <a:r>
              <a:rPr lang="en-GB" dirty="0"/>
              <a:t>A Java stream contains items obtained from regular functions</a:t>
            </a:r>
          </a:p>
          <a:p>
            <a:pPr lvl="1"/>
            <a:r>
              <a:rPr lang="en-GB" dirty="0"/>
              <a:t>A Kotlin flow contains items from suspending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9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Demo package: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demos.coroutines.flow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Demo1a-ReturnList.kt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Demo1b-ReturnFlow.kt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Demo1c-ReturnFlowWithCompletion.kt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Demo2_FlowsAreCold.kt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Demo3_FlowCancellation.kt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Demo4_FlowBuilders.kt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90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Concept:</a:t>
            </a:r>
          </a:p>
          <a:p>
            <a:pPr lvl="1"/>
            <a:r>
              <a:rPr lang="en-GB" dirty="0"/>
              <a:t>An intermediate flow operator returns another flow</a:t>
            </a:r>
          </a:p>
          <a:p>
            <a:pPr lvl="1" eaLnBrk="1" hangingPunct="1"/>
            <a:r>
              <a:rPr lang="en-GB" dirty="0"/>
              <a:t>A terminal flow operator collects the result of a flow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Demo5a_IntermediateFlowOperators.kt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Demo5b_IntermediateFlowOperators.kt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Demo5c_IntermediateFlowOperators.kt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Demo5d_IntermediateFlowOperators.kt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Demo5e_IntermediateFlowOperators.kt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Demo6_TerminalFlowOperators.kt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and Terminal Operators 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6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Concept:</a:t>
            </a:r>
          </a:p>
          <a:p>
            <a:pPr lvl="1"/>
            <a:r>
              <a:rPr lang="en-GB" dirty="0"/>
              <a:t>There are various ways to consume data from a flow</a:t>
            </a:r>
          </a:p>
          <a:p>
            <a:pPr lvl="1"/>
            <a:r>
              <a:rPr lang="en-GB" dirty="0"/>
              <a:t>Simple consumption / buffered / conflated / latest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Demo7a_ConsumingSimply.kt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Demo7b_ConsumingBuffered.kt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Demo7c_ConsumingConflated.kt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Demo7d_ConsumingLatest.kt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Flows 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654473" cy="4935538"/>
          </a:xfrm>
        </p:spPr>
        <p:txBody>
          <a:bodyPr/>
          <a:lstStyle/>
          <a:p>
            <a:r>
              <a:rPr lang="en-GB" dirty="0"/>
              <a:t>Concept:</a:t>
            </a:r>
          </a:p>
          <a:p>
            <a:pPr lvl="1"/>
            <a:r>
              <a:rPr lang="en-GB" dirty="0"/>
              <a:t>If you have multiple flows, you can compose the results together</a:t>
            </a:r>
          </a:p>
          <a:p>
            <a:pPr lvl="1"/>
            <a:r>
              <a:rPr lang="en-GB" dirty="0"/>
              <a:t>You can zip or combine the results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Demo8a_ComposingViaZip1.kt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Demo8b_ComposingViaZip2.kt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Demo8c_ComposingViaCombine.kt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Composing Multiple Flows 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5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Concepts</a:t>
            </a:r>
          </a:p>
          <a:p>
            <a:pPr eaLnBrk="1" hangingPunct="1"/>
            <a:r>
              <a:rPr lang="en-GB" dirty="0"/>
              <a:t>Demos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Job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441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Concept:</a:t>
            </a:r>
          </a:p>
          <a:p>
            <a:pPr lvl="1"/>
            <a:r>
              <a:rPr lang="en-GB" dirty="0"/>
              <a:t>Imagine you have a </a:t>
            </a:r>
            <a:r>
              <a:rPr lang="en-GB" dirty="0">
                <a:latin typeface="Courier New" panose="02070309020205020404" pitchFamily="49" charset="0"/>
              </a:rPr>
              <a:t>Flow&lt;T&gt;</a:t>
            </a:r>
          </a:p>
          <a:p>
            <a:pPr lvl="1"/>
            <a:r>
              <a:rPr lang="en-GB" dirty="0"/>
              <a:t>Imagine for each </a:t>
            </a:r>
            <a:r>
              <a:rPr lang="en-GB" dirty="0">
                <a:latin typeface="Courier New" panose="02070309020205020404" pitchFamily="49" charset="0"/>
              </a:rPr>
              <a:t>T</a:t>
            </a:r>
            <a:r>
              <a:rPr lang="en-GB" dirty="0"/>
              <a:t>, you generate a </a:t>
            </a:r>
            <a:r>
              <a:rPr lang="en-GB" dirty="0">
                <a:latin typeface="Courier New" panose="02070309020205020404" pitchFamily="49" charset="0"/>
              </a:rPr>
              <a:t>Flow&lt;U&gt;</a:t>
            </a:r>
          </a:p>
          <a:p>
            <a:pPr lvl="1"/>
            <a:r>
              <a:rPr lang="en-GB" dirty="0"/>
              <a:t>So now you've got a </a:t>
            </a:r>
            <a:r>
              <a:rPr lang="en-GB" dirty="0">
                <a:latin typeface="Courier New" panose="02070309020205020404" pitchFamily="49" charset="0"/>
              </a:rPr>
              <a:t>Flow&lt;Flow&lt;U&gt;&gt;</a:t>
            </a:r>
          </a:p>
          <a:p>
            <a:pPr lvl="1"/>
            <a:r>
              <a:rPr lang="en-GB" dirty="0"/>
              <a:t>You can flatten this into a </a:t>
            </a:r>
            <a:r>
              <a:rPr lang="en-GB" dirty="0">
                <a:latin typeface="Courier New" panose="02070309020205020404" pitchFamily="49" charset="0"/>
              </a:rPr>
              <a:t>Flow&lt;U&gt;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Demo9a_FlatteningFlows.kt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Demo9b_FlatteningFlows.kt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Demo9c_FlatteningFlows.kt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Flattening Flows 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7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19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When you invoke a coroutine builder function to create a coroutine…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</a:rPr>
              <a:t>launch()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runBlocking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, …</a:t>
            </a:r>
          </a:p>
          <a:p>
            <a:pPr lvl="1"/>
            <a:endParaRPr lang="en-GB" dirty="0"/>
          </a:p>
          <a:p>
            <a:r>
              <a:rPr lang="en-GB" dirty="0"/>
              <a:t>The coroutine builder function returns a </a:t>
            </a:r>
            <a:r>
              <a:rPr lang="en-GB" dirty="0">
                <a:latin typeface="Courier New" panose="02070309020205020404" pitchFamily="49" charset="0"/>
              </a:rPr>
              <a:t>Job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Job</a:t>
            </a:r>
            <a:r>
              <a:rPr lang="en-GB" dirty="0"/>
              <a:t> object describes the coroutine</a:t>
            </a:r>
          </a:p>
          <a:p>
            <a:pPr lvl="1"/>
            <a:endParaRPr lang="en-GB" dirty="0"/>
          </a:p>
          <a:p>
            <a:r>
              <a:rPr lang="en-GB" dirty="0"/>
              <a:t>You can use the </a:t>
            </a:r>
            <a:r>
              <a:rPr lang="en-GB" dirty="0">
                <a:latin typeface="Courier New" panose="02070309020205020404" pitchFamily="49" charset="0"/>
              </a:rPr>
              <a:t>Job</a:t>
            </a:r>
            <a:r>
              <a:rPr lang="en-GB" dirty="0"/>
              <a:t> object to manage the coroutine</a:t>
            </a:r>
          </a:p>
          <a:p>
            <a:pPr lvl="1"/>
            <a:r>
              <a:rPr lang="en-GB" dirty="0"/>
              <a:t>E.g. call </a:t>
            </a:r>
            <a:r>
              <a:rPr lang="en-GB" dirty="0">
                <a:latin typeface="Courier New" panose="02070309020205020404" pitchFamily="49" charset="0"/>
              </a:rPr>
              <a:t>cancel()</a:t>
            </a:r>
            <a:r>
              <a:rPr lang="en-GB" dirty="0"/>
              <a:t> to cancel the coroutine</a:t>
            </a:r>
          </a:p>
          <a:p>
            <a:pPr lvl="1"/>
            <a:r>
              <a:rPr lang="en-GB" dirty="0"/>
              <a:t>E.g. call </a:t>
            </a:r>
            <a:r>
              <a:rPr lang="en-GB" dirty="0">
                <a:latin typeface="Courier New" panose="02070309020205020404" pitchFamily="49" charset="0"/>
              </a:rPr>
              <a:t>join()</a:t>
            </a:r>
            <a:r>
              <a:rPr lang="en-GB" dirty="0"/>
              <a:t> to await termination of the coroutine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Demo package: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demos.coroutines.jobs 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Demo1-Jobs.kt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Demo2-CancelJobAndJoinJob.kt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Demo3-CancelAndJoinJob.kt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Demo4-CancellationOfParentCoroutine.kt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Concepts</a:t>
            </a:r>
          </a:p>
          <a:p>
            <a:pPr eaLnBrk="1" hangingPunct="1"/>
            <a:r>
              <a:rPr lang="en-GB" dirty="0"/>
              <a:t>Demos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Contexts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32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When you run a coroutine, it runs in a </a:t>
            </a:r>
            <a:r>
              <a:rPr lang="en-GB" i="1" dirty="0"/>
              <a:t>coroutine context</a:t>
            </a:r>
          </a:p>
          <a:p>
            <a:pPr lvl="1"/>
            <a:r>
              <a:rPr lang="en-GB" dirty="0"/>
              <a:t>The coroutine context includes a </a:t>
            </a:r>
            <a:r>
              <a:rPr lang="en-GB" i="1" dirty="0"/>
              <a:t>coroutine dispatcher</a:t>
            </a:r>
          </a:p>
          <a:p>
            <a:pPr lvl="1"/>
            <a:endParaRPr lang="en-GB" dirty="0"/>
          </a:p>
          <a:p>
            <a:r>
              <a:rPr lang="en-GB" dirty="0"/>
              <a:t>A coroutine dispatcher:</a:t>
            </a:r>
          </a:p>
          <a:p>
            <a:pPr lvl="1"/>
            <a:r>
              <a:rPr lang="en-GB" dirty="0"/>
              <a:t>Decides what thread/threads will execute the coroutine</a:t>
            </a:r>
          </a:p>
          <a:p>
            <a:pPr lvl="1"/>
            <a:endParaRPr lang="en-GB" dirty="0"/>
          </a:p>
          <a:p>
            <a:r>
              <a:rPr lang="en-GB" dirty="0"/>
              <a:t>When you create a coroutine (via </a:t>
            </a:r>
            <a:r>
              <a:rPr lang="en-GB" dirty="0">
                <a:latin typeface="Courier New" panose="02070309020205020404" pitchFamily="49" charset="0"/>
              </a:rPr>
              <a:t>launch()</a:t>
            </a:r>
            <a:r>
              <a:rPr lang="en-GB" dirty="0"/>
              <a:t> etc.), the coroutine inherits the context of its parent coroutine</a:t>
            </a:r>
          </a:p>
          <a:p>
            <a:pPr lvl="1"/>
            <a:r>
              <a:rPr lang="en-GB" dirty="0"/>
              <a:t>i.e. it inherits the dispatcher of the parent coroutine</a:t>
            </a:r>
          </a:p>
          <a:p>
            <a:pPr lvl="1"/>
            <a:endParaRPr lang="en-GB" dirty="0"/>
          </a:p>
          <a:p>
            <a:r>
              <a:rPr lang="en-GB" dirty="0"/>
              <a:t>You can pass a parameter into </a:t>
            </a:r>
            <a:r>
              <a:rPr lang="en-GB" dirty="0">
                <a:latin typeface="Courier New" panose="02070309020205020404" pitchFamily="49" charset="0"/>
              </a:rPr>
              <a:t>launch()</a:t>
            </a:r>
            <a:r>
              <a:rPr lang="en-GB" dirty="0"/>
              <a:t>, to tell it to use a different dispatcher </a:t>
            </a:r>
          </a:p>
          <a:p>
            <a:pPr lvl="1"/>
            <a:r>
              <a:rPr lang="en-GB" dirty="0"/>
              <a:t>So threads are gotten in a different 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52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Demo package: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demos.coroutines.contexts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Demos: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Demo1-ContextInherit.kt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Demo2-ContextDefault.kt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Demo3-ContextIO.kt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Demo4-ContextNewSingleThread.kt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Concepts</a:t>
            </a:r>
          </a:p>
          <a:p>
            <a:pPr eaLnBrk="1" hangingPunct="1"/>
            <a:r>
              <a:rPr lang="en-GB" dirty="0"/>
              <a:t>Demos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Cancelling Non-Suspending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312726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7207</TotalTime>
  <Words>997</Words>
  <Application>Microsoft Office PowerPoint</Application>
  <PresentationFormat>On-screen Show (4:3)</PresentationFormat>
  <Paragraphs>261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Bahnschrift</vt:lpstr>
      <vt:lpstr>Calibri</vt:lpstr>
      <vt:lpstr>Courier New</vt:lpstr>
      <vt:lpstr>Open Sans</vt:lpstr>
      <vt:lpstr>Tahoma</vt:lpstr>
      <vt:lpstr>Wingdings</vt:lpstr>
      <vt:lpstr>1_Blends</vt:lpstr>
      <vt:lpstr>Coroutine Additional Techniques</vt:lpstr>
      <vt:lpstr>Contents</vt:lpstr>
      <vt:lpstr>1. Job Management</vt:lpstr>
      <vt:lpstr>Concepts</vt:lpstr>
      <vt:lpstr>Demos</vt:lpstr>
      <vt:lpstr>2. Contexts</vt:lpstr>
      <vt:lpstr>Concepts</vt:lpstr>
      <vt:lpstr>Demos</vt:lpstr>
      <vt:lpstr>3. Cancelling Non-Suspending Code</vt:lpstr>
      <vt:lpstr>Concepts</vt:lpstr>
      <vt:lpstr>Demos</vt:lpstr>
      <vt:lpstr>4. Exception Management</vt:lpstr>
      <vt:lpstr>Concepts</vt:lpstr>
      <vt:lpstr>Demos</vt:lpstr>
      <vt:lpstr>5. Timeouts</vt:lpstr>
      <vt:lpstr>Concepts</vt:lpstr>
      <vt:lpstr>Demos</vt:lpstr>
      <vt:lpstr>6. Composing Suspending Functions</vt:lpstr>
      <vt:lpstr>Concepts</vt:lpstr>
      <vt:lpstr>Demos</vt:lpstr>
      <vt:lpstr>7. Channels</vt:lpstr>
      <vt:lpstr>Concepts</vt:lpstr>
      <vt:lpstr>Demos</vt:lpstr>
      <vt:lpstr>8. Flow</vt:lpstr>
      <vt:lpstr>Concepts</vt:lpstr>
      <vt:lpstr>Basic Demos</vt:lpstr>
      <vt:lpstr>Intermediate and Terminal Operators Demos</vt:lpstr>
      <vt:lpstr>Consuming Flows Demos</vt:lpstr>
      <vt:lpstr>Composing Multiple Flows Demos</vt:lpstr>
      <vt:lpstr>Flattening Flows Demos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254</cp:revision>
  <dcterms:created xsi:type="dcterms:W3CDTF">2013-11-10T11:46:39Z</dcterms:created>
  <dcterms:modified xsi:type="dcterms:W3CDTF">2023-11-18T16:12:12Z</dcterms:modified>
</cp:coreProperties>
</file>