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55"/>
  </p:notesMasterIdLst>
  <p:handoutMasterIdLst>
    <p:handoutMasterId r:id="rId56"/>
  </p:handoutMasterIdLst>
  <p:sldIdLst>
    <p:sldId id="256" r:id="rId2"/>
    <p:sldId id="532" r:id="rId3"/>
    <p:sldId id="598" r:id="rId4"/>
    <p:sldId id="549" r:id="rId5"/>
    <p:sldId id="599" r:id="rId6"/>
    <p:sldId id="601" r:id="rId7"/>
    <p:sldId id="600" r:id="rId8"/>
    <p:sldId id="602" r:id="rId9"/>
    <p:sldId id="570" r:id="rId10"/>
    <p:sldId id="539" r:id="rId11"/>
    <p:sldId id="572" r:id="rId12"/>
    <p:sldId id="571" r:id="rId13"/>
    <p:sldId id="574" r:id="rId14"/>
    <p:sldId id="605" r:id="rId15"/>
    <p:sldId id="603" r:id="rId16"/>
    <p:sldId id="540" r:id="rId17"/>
    <p:sldId id="604" r:id="rId18"/>
    <p:sldId id="597" r:id="rId19"/>
    <p:sldId id="573" r:id="rId20"/>
    <p:sldId id="575" r:id="rId21"/>
    <p:sldId id="576" r:id="rId22"/>
    <p:sldId id="607" r:id="rId23"/>
    <p:sldId id="606" r:id="rId24"/>
    <p:sldId id="608" r:id="rId25"/>
    <p:sldId id="609" r:id="rId26"/>
    <p:sldId id="610" r:id="rId27"/>
    <p:sldId id="611" r:id="rId28"/>
    <p:sldId id="612" r:id="rId29"/>
    <p:sldId id="557" r:id="rId30"/>
    <p:sldId id="583" r:id="rId31"/>
    <p:sldId id="584" r:id="rId32"/>
    <p:sldId id="613" r:id="rId33"/>
    <p:sldId id="585" r:id="rId34"/>
    <p:sldId id="586" r:id="rId35"/>
    <p:sldId id="614" r:id="rId36"/>
    <p:sldId id="615" r:id="rId37"/>
    <p:sldId id="616" r:id="rId38"/>
    <p:sldId id="587" r:id="rId39"/>
    <p:sldId id="588" r:id="rId40"/>
    <p:sldId id="580" r:id="rId41"/>
    <p:sldId id="590" r:id="rId42"/>
    <p:sldId id="591" r:id="rId43"/>
    <p:sldId id="617" r:id="rId44"/>
    <p:sldId id="593" r:id="rId45"/>
    <p:sldId id="594" r:id="rId46"/>
    <p:sldId id="589" r:id="rId47"/>
    <p:sldId id="558" r:id="rId48"/>
    <p:sldId id="560" r:id="rId49"/>
    <p:sldId id="618" r:id="rId50"/>
    <p:sldId id="563" r:id="rId51"/>
    <p:sldId id="567" r:id="rId52"/>
    <p:sldId id="619" r:id="rId53"/>
    <p:sldId id="530" r:id="rId54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49">
          <p15:clr>
            <a:srgbClr val="A4A3A4"/>
          </p15:clr>
        </p15:guide>
        <p15:guide id="2" pos="531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FFDF57"/>
    <a:srgbClr val="FFFF4F"/>
    <a:srgbClr val="66CCFF"/>
    <a:srgbClr val="99FF99"/>
    <a:srgbClr val="CC66FF"/>
    <a:srgbClr val="FFFF00"/>
    <a:srgbClr val="003366"/>
    <a:srgbClr val="B3D9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8719" autoAdjust="0"/>
    <p:restoredTop sz="94591" autoAdjust="0"/>
  </p:normalViewPr>
  <p:slideViewPr>
    <p:cSldViewPr snapToGrid="0" showGuides="1">
      <p:cViewPr varScale="1">
        <p:scale>
          <a:sx n="87" d="100"/>
          <a:sy n="87" d="100"/>
        </p:scale>
        <p:origin x="1272" y="48"/>
      </p:cViewPr>
      <p:guideLst>
        <p:guide orient="horz" pos="1749"/>
        <p:guide pos="53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1157"/>
    </p:cViewPr>
  </p:sorterViewPr>
  <p:notesViewPr>
    <p:cSldViewPr snapToGrid="0" showGuides="1">
      <p:cViewPr varScale="1">
        <p:scale>
          <a:sx n="69" d="100"/>
          <a:sy n="69" d="100"/>
        </p:scale>
        <p:origin x="2360" y="45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92313" y="309563"/>
            <a:ext cx="34766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 dirty="0">
                <a:latin typeface="Open Sans" panose="020B0606030504020204" pitchFamily="34" charset="0"/>
              </a:rPr>
              <a:t>Testing in Kotlin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1363" y="5540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2479675" y="9207500"/>
            <a:ext cx="23558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GB" sz="1000" dirty="0">
                <a:latin typeface="Open Sans" panose="020B0606030504020204" pitchFamily="34" charset="0"/>
              </a:rPr>
              <a:t>© Olsen Software, 2023</a:t>
            </a: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1363" y="90884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053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92313" y="309563"/>
            <a:ext cx="34766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  <a:latin typeface="Open Sans" panose="020B0606030504020204" pitchFamily="34" charset="0"/>
              </a:defRPr>
            </a:lvl1pPr>
          </a:lstStyle>
          <a:p>
            <a:pPr>
              <a:defRPr/>
            </a:pPr>
            <a:r>
              <a:rPr lang="en-GB" dirty="0"/>
              <a:t>Testing in Kotlin</a:t>
            </a:r>
          </a:p>
        </p:txBody>
      </p:sp>
      <p:sp>
        <p:nvSpPr>
          <p:cNvPr id="2457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1363" y="4370388"/>
            <a:ext cx="5842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1363" y="5540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1363" y="90884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46745" y="9130180"/>
            <a:ext cx="15808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GB" sz="1000" dirty="0">
                <a:latin typeface="Open Sans" panose="020B0606030504020204" pitchFamily="34" charset="0"/>
              </a:rPr>
              <a:t>© Olsen Software, 2023</a:t>
            </a:r>
          </a:p>
        </p:txBody>
      </p:sp>
    </p:spTree>
    <p:extLst>
      <p:ext uri="{BB962C8B-B14F-4D97-AF65-F5344CB8AC3E}">
        <p14:creationId xmlns:p14="http://schemas.microsoft.com/office/powerpoint/2010/main" val="276025571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2560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26CD15-9826-464F-8A85-05E04B030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87D9897C-8E1E-46E6-97EB-E8C909127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96D74658-1843-4A7F-9871-C37A1529E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263A150-CF8B-40D4-B3A8-17302969A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79F9562D-DAF5-46AD-81ED-AE51CE4F7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35C5C52-D8C1-455A-BB24-27BE67104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026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7326F351-7FF2-4C4F-ADB9-5A43DF668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705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5D7CE54C-DB3E-4F6D-8EC2-C2EB60CC6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BBA02CF-6D89-4C79-AE79-E5EA94F8A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806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F242C8FC-A7FE-44C0-AA00-946679355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F2B3FB1-B085-4FCF-8E1B-AD9E04EB6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2970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2970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2970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31E41D-8698-4294-AD4B-4CB4C1E55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62E4784E-CF2D-4A67-8BDF-A4E21B8AE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3326602C-D50C-41AC-91BE-7E9299CBB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1E7804A-05E7-4E5C-834D-3321B467E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3125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B43ED28-0A69-4FD7-94DC-DBF745161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1909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847A1DA8-B77A-4853-BE45-C0D2334D2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1009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5C715832-A5E5-43B0-B070-3412E0A49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7883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85929712-635D-4ED9-8680-724EA8DBF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826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960A256-20D5-4624-A617-2EE90966D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4266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76AE74C1-7381-4704-8CDF-493E8F6C5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8472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5954E427-B525-4FD9-A591-16AFC374C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5256A88F-4DE0-421E-B12D-06E6AEC1B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40781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77A83F0-A5C7-480C-B42A-36A08157E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7797DC8F-8EA7-40AA-BAC4-F9919F58F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BD71A85-FFFF-416E-AD31-98D9CCE9C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2058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7C272932-5AF4-48DD-AA3E-6CE3D052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81F12A8A-A071-4FD8-A0EA-651CB0B29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71AA1071-DFF5-4790-8245-0B5AB3568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649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395767E0-B81F-439F-A31B-AE6F9F095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0473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13C02D1-024F-4745-A774-5E26BC139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0449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47756B3-3302-49A4-A809-0AED6C2C5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7EB01A9B-DB20-457D-89A2-59EEB4716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2834678-F913-4EF5-A979-A1273DD40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786258A5-6ADB-44D3-8AC1-2F114A6F9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7D6B9569-CFC6-437B-A835-B688CC40A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FAA01536-0710-4C1B-A5DF-C806961CC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7BE94553-54C7-4CC7-A013-D0672BCF3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7345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FF50E38E-E988-49EC-9A1F-CAFAEB559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FEC3CF3-7410-4612-B75C-A927C05E5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8A5DEB48-2DCF-45E4-A613-6308B6514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9014E920-B6FC-45BA-BFC5-2AFBD0BF2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FA680E0-36B2-4D50-9B2B-55AFF2A6B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84D1DA4B-B731-4BB6-BF13-5FD24CF03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661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8D27E981-8540-448A-A8B4-F11FB7326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4471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605A5D4-147D-4F26-AB38-65BDCA42B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E18F116-CA73-425D-A616-62DF71E4E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F6F00BAF-6DF8-4D5F-8E34-796F7E704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3456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834BB86A-5F5D-4537-8BEB-1012BB9E8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983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5BE89C62-F41E-4867-B184-A76422673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785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7E8FF30D-5FEB-4B33-95EE-B914F56BF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52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Testing in Kotlin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961E4854-E966-4A5C-9C01-A1CA86967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  <a:lvl4pPr>
              <a:defRPr>
                <a:latin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764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2F7B82F3-100E-45B2-8C5F-BE8B3548524E}"/>
              </a:ext>
            </a:extLst>
          </p:cNvPr>
          <p:cNvGrpSpPr/>
          <p:nvPr userDrawn="1"/>
        </p:nvGrpSpPr>
        <p:grpSpPr>
          <a:xfrm>
            <a:off x="5010435" y="5561862"/>
            <a:ext cx="3774014" cy="963223"/>
            <a:chOff x="5010435" y="5561862"/>
            <a:chExt cx="3774014" cy="9632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58290D-E034-4E09-985C-D1333186048D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B0165A6-FC27-4395-87BF-29E6AB2455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DC3004-5445-4DBD-A189-31A04FD554A3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75748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352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</a:defRPr>
            </a:lvl1pPr>
          </a:lstStyle>
          <a:p>
            <a:pPr>
              <a:defRPr/>
            </a:pPr>
            <a:fld id="{B016C11A-B916-4667-8D69-E957939188D1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913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Open Sans" panose="020B0606030504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Open Sans" panose="020B0606030504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Open Sans" panose="020B0606030504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.mockito.org/" TargetMode="External"/><Relationship Id="rId7" Type="http://schemas.openxmlformats.org/officeDocument/2006/relationships/hyperlink" Target="https://mockk.io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mockito/mockito-kotlin/" TargetMode="External"/><Relationship Id="rId5" Type="http://schemas.openxmlformats.org/officeDocument/2006/relationships/hyperlink" Target="https://easymock.org/" TargetMode="External"/><Relationship Id="rId4" Type="http://schemas.openxmlformats.org/officeDocument/2006/relationships/hyperlink" Target="http://jmock.org/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test/kotes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estng.org/doc/" TargetMode="External"/><Relationship Id="rId5" Type="http://schemas.openxmlformats.org/officeDocument/2006/relationships/hyperlink" Target="https://junit.org/junit4/" TargetMode="External"/><Relationship Id="rId4" Type="http://schemas.openxmlformats.org/officeDocument/2006/relationships/hyperlink" Target="https://junit.org/junit5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api/latest/kotlin.tes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Testing in Kotlin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test a class, define one or more test classes</a:t>
            </a:r>
          </a:p>
          <a:p>
            <a:pPr lvl="1"/>
            <a:r>
              <a:rPr lang="en-GB" dirty="0"/>
              <a:t>Put test class(es) in a separate folder, e.g. named </a:t>
            </a:r>
            <a:r>
              <a:rPr lang="en-GB" dirty="0">
                <a:latin typeface="Courier New" panose="02070309020205020404" pitchFamily="49" charset="0"/>
              </a:rPr>
              <a:t>test</a:t>
            </a:r>
            <a:endParaRPr lang="en-GB" dirty="0"/>
          </a:p>
          <a:p>
            <a:pPr lvl="1"/>
            <a:r>
              <a:rPr lang="en-GB" dirty="0"/>
              <a:t>Use the same package structure for your code classes and your test classes - why?</a:t>
            </a:r>
          </a:p>
          <a:p>
            <a:pPr lvl="1"/>
            <a:endParaRPr lang="en-GB" dirty="0"/>
          </a:p>
          <a:p>
            <a:r>
              <a:rPr lang="en-GB" dirty="0"/>
              <a:t>A test case is a simple POJO class</a:t>
            </a:r>
          </a:p>
          <a:p>
            <a:pPr lvl="1"/>
            <a:r>
              <a:rPr lang="en-GB" dirty="0"/>
              <a:t>Contains any number of test methods</a:t>
            </a:r>
          </a:p>
          <a:p>
            <a:pPr lvl="1"/>
            <a:r>
              <a:rPr lang="en-GB" dirty="0"/>
              <a:t>Each test method must be annotated with </a:t>
            </a:r>
            <a:r>
              <a:rPr lang="en-GB" dirty="0">
                <a:latin typeface="Courier New" panose="02070309020205020404" pitchFamily="49" charset="0"/>
              </a:rPr>
              <a:t>@Test</a:t>
            </a: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r>
              <a:rPr lang="en-GB" dirty="0"/>
              <a:t>Each test method should focus on a particular scenario, and should have a meaningful name</a:t>
            </a:r>
          </a:p>
          <a:p>
            <a:pPr lvl="1"/>
            <a:r>
              <a:rPr lang="en-GB" dirty="0"/>
              <a:t>E.g. &lt;</a:t>
            </a:r>
            <a:r>
              <a:rPr lang="en-GB" dirty="0" err="1"/>
              <a:t>methodName</a:t>
            </a:r>
            <a:r>
              <a:rPr lang="en-GB" dirty="0"/>
              <a:t>&gt;_&lt;Scenario&gt; </a:t>
            </a:r>
          </a:p>
          <a:p>
            <a:pPr lvl="1"/>
            <a:r>
              <a:rPr lang="en-GB" dirty="0"/>
              <a:t>E.g. &lt;</a:t>
            </a:r>
            <a:r>
              <a:rPr lang="en-GB" dirty="0" err="1"/>
              <a:t>methodName</a:t>
            </a:r>
            <a:r>
              <a:rPr lang="en-GB" dirty="0"/>
              <a:t>&gt;_&lt;</a:t>
            </a:r>
            <a:r>
              <a:rPr lang="en-GB" dirty="0" err="1"/>
              <a:t>StateUnderTest</a:t>
            </a:r>
            <a:r>
              <a:rPr lang="en-GB" dirty="0"/>
              <a:t>&gt;_&lt;</a:t>
            </a:r>
            <a:r>
              <a:rPr lang="en-GB" dirty="0" err="1"/>
              <a:t>ExpectedBehaviour</a:t>
            </a:r>
            <a:r>
              <a:rPr lang="en-GB" dirty="0"/>
              <a:t>&gt;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to Test a Class</a:t>
            </a:r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9319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writing tests, go for the low-hanging fruit first</a:t>
            </a:r>
          </a:p>
          <a:p>
            <a:pPr lvl="1"/>
            <a:r>
              <a:rPr lang="en-GB" dirty="0"/>
              <a:t>Test the simplest methods and scenarios first</a:t>
            </a:r>
          </a:p>
          <a:p>
            <a:pPr lvl="1"/>
            <a:r>
              <a:rPr lang="en-GB" dirty="0"/>
              <a:t>Then test the more complex methods and scenarios later</a:t>
            </a:r>
          </a:p>
          <a:p>
            <a:pPr lvl="1"/>
            <a:endParaRPr lang="en-GB" dirty="0"/>
          </a:p>
          <a:p>
            <a:r>
              <a:rPr lang="en-GB" dirty="0"/>
              <a:t>Here's a simple first test</a:t>
            </a:r>
          </a:p>
          <a:p>
            <a:pPr lvl="1"/>
            <a:r>
              <a:rPr lang="en-GB" dirty="0"/>
              <a:t>Uses the JUnit 5 </a:t>
            </a:r>
            <a:r>
              <a:rPr lang="en-GB" dirty="0" err="1">
                <a:latin typeface="Courier New" panose="02070309020205020404" pitchFamily="49" charset="0"/>
              </a:rPr>
              <a:t>Assertions.assertEquals</a:t>
            </a:r>
            <a:r>
              <a:rPr lang="en-GB" dirty="0">
                <a:latin typeface="Courier New" panose="02070309020205020404" pitchFamily="49" charset="0"/>
              </a:rPr>
              <a:t>()</a:t>
            </a:r>
            <a:r>
              <a:rPr lang="en-GB" dirty="0"/>
              <a:t> static method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Test</a:t>
            </a:r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47725" y="3642991"/>
            <a:ext cx="7893050" cy="2493632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org.junit.jupiter.api.Assertions.*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org.junit.jupiter.api.Test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br>
              <a:rPr lang="en-GB" sz="1200" dirty="0">
                <a:latin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</a:rPr>
              <a:t>public class BankAccountTest1 {</a:t>
            </a:r>
            <a:br>
              <a:rPr lang="en-GB" sz="1200" dirty="0">
                <a:latin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</a:rPr>
            </a:b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@Test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fun accountCreated_zeroBalanceInitially_v1()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</a:rPr>
              <a:t>val</a:t>
            </a:r>
            <a:r>
              <a:rPr lang="en-GB" sz="1200" dirty="0">
                <a:latin typeface="Courier New" panose="02070309020205020404" pitchFamily="49" charset="0"/>
              </a:rPr>
              <a:t> fixture = </a:t>
            </a:r>
            <a:r>
              <a:rPr lang="en-GB" sz="1200" dirty="0" err="1">
                <a:latin typeface="Courier New" panose="02070309020205020404" pitchFamily="49" charset="0"/>
              </a:rPr>
              <a:t>BankAccount</a:t>
            </a:r>
            <a:r>
              <a:rPr lang="en-GB" sz="1200" dirty="0">
                <a:latin typeface="Courier New" panose="02070309020205020404" pitchFamily="49" charset="0"/>
              </a:rPr>
              <a:t>("David")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assertEquals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(0,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fixture.balance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785596" y="5859191"/>
            <a:ext cx="1951175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Courier New" panose="02070309020205020404" pitchFamily="49" charset="0"/>
              </a:rPr>
              <a:t>BankAccountTest1.kt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31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JUnit 5 defines several assert methods, allowing you to perform various kinds of tests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itchFamily="49" charset="0"/>
              </a:rPr>
              <a:t>assertEquals</a:t>
            </a:r>
            <a:r>
              <a:rPr lang="en-GB" dirty="0">
                <a:latin typeface="Courier New" panose="02070309020205020404" pitchFamily="49" charset="0"/>
                <a:cs typeface="Courier New" pitchFamily="49" charset="0"/>
              </a:rPr>
              <a:t>(), </a:t>
            </a:r>
            <a:r>
              <a:rPr lang="en-GB" dirty="0" err="1">
                <a:latin typeface="Courier New" panose="02070309020205020404" pitchFamily="49" charset="0"/>
                <a:cs typeface="Courier New" pitchFamily="49" charset="0"/>
              </a:rPr>
              <a:t>assertNotEquals</a:t>
            </a:r>
            <a:r>
              <a:rPr lang="en-GB" dirty="0">
                <a:latin typeface="Courier New" panose="02070309020205020404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itchFamily="49" charset="0"/>
              </a:rPr>
              <a:t>assertTrue</a:t>
            </a:r>
            <a:r>
              <a:rPr lang="en-GB" dirty="0">
                <a:latin typeface="Courier New" panose="02070309020205020404" pitchFamily="49" charset="0"/>
                <a:cs typeface="Courier New" pitchFamily="49" charset="0"/>
              </a:rPr>
              <a:t>(), </a:t>
            </a:r>
            <a:r>
              <a:rPr lang="en-GB" dirty="0" err="1">
                <a:latin typeface="Courier New" panose="02070309020205020404" pitchFamily="49" charset="0"/>
                <a:cs typeface="Courier New" pitchFamily="49" charset="0"/>
              </a:rPr>
              <a:t>assertFalse</a:t>
            </a:r>
            <a:r>
              <a:rPr lang="en-GB" dirty="0">
                <a:latin typeface="Courier New" panose="02070309020205020404" pitchFamily="49" charset="0"/>
                <a:cs typeface="Courier New" pitchFamily="49" charset="0"/>
              </a:rPr>
              <a:t>()</a:t>
            </a:r>
            <a:endParaRPr lang="en-GB" dirty="0">
              <a:latin typeface="Courier New" panose="02070309020205020404" pitchFamily="49" charset="0"/>
            </a:endParaRP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itchFamily="49" charset="0"/>
              </a:rPr>
              <a:t>assertSame</a:t>
            </a:r>
            <a:r>
              <a:rPr lang="en-GB" dirty="0">
                <a:latin typeface="Courier New" panose="02070309020205020404" pitchFamily="49" charset="0"/>
                <a:cs typeface="Courier New" pitchFamily="49" charset="0"/>
              </a:rPr>
              <a:t>(), </a:t>
            </a:r>
            <a:r>
              <a:rPr lang="en-GB" dirty="0" err="1">
                <a:latin typeface="Courier New" panose="02070309020205020404" pitchFamily="49" charset="0"/>
                <a:cs typeface="Courier New" pitchFamily="49" charset="0"/>
              </a:rPr>
              <a:t>assertNotSame</a:t>
            </a:r>
            <a:r>
              <a:rPr lang="en-GB" dirty="0">
                <a:latin typeface="Courier New" panose="02070309020205020404" pitchFamily="49" charset="0"/>
                <a:cs typeface="Courier New" pitchFamily="49" charset="0"/>
              </a:rPr>
              <a:t>()</a:t>
            </a:r>
            <a:endParaRPr lang="en-GB" dirty="0">
              <a:latin typeface="Courier New" panose="02070309020205020404" pitchFamily="49" charset="0"/>
            </a:endParaRP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itchFamily="49" charset="0"/>
              </a:rPr>
              <a:t>assertNull</a:t>
            </a:r>
            <a:r>
              <a:rPr lang="en-GB" dirty="0">
                <a:latin typeface="Courier New" panose="02070309020205020404" pitchFamily="49" charset="0"/>
                <a:cs typeface="Courier New" pitchFamily="49" charset="0"/>
              </a:rPr>
              <a:t>(), </a:t>
            </a:r>
            <a:r>
              <a:rPr lang="en-GB" dirty="0" err="1">
                <a:latin typeface="Courier New" panose="02070309020205020404" pitchFamily="49" charset="0"/>
                <a:cs typeface="Courier New" pitchFamily="49" charset="0"/>
              </a:rPr>
              <a:t>assertNotNull</a:t>
            </a:r>
            <a:r>
              <a:rPr lang="en-GB" dirty="0">
                <a:latin typeface="Courier New" panose="02070309020205020404" pitchFamily="49" charset="0"/>
                <a:cs typeface="Courier New" pitchFamily="49" charset="0"/>
              </a:rPr>
              <a:t>()</a:t>
            </a:r>
            <a:endParaRPr lang="en-GB" dirty="0">
              <a:latin typeface="Courier New" panose="02070309020205020404" pitchFamily="49" charset="0"/>
            </a:endParaRP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itchFamily="49" charset="0"/>
              </a:rPr>
              <a:t>assertArrayEquals</a:t>
            </a:r>
            <a:r>
              <a:rPr lang="en-GB" dirty="0">
                <a:latin typeface="Courier New" panose="02070309020205020404" pitchFamily="49" charset="0"/>
                <a:cs typeface="Courier New" pitchFamily="49" charset="0"/>
              </a:rPr>
              <a:t>(), </a:t>
            </a:r>
            <a:r>
              <a:rPr lang="en-GB" dirty="0" err="1">
                <a:latin typeface="Courier New" panose="02070309020205020404" pitchFamily="49" charset="0"/>
                <a:cs typeface="Courier New" pitchFamily="49" charset="0"/>
              </a:rPr>
              <a:t>assertIterableEquals</a:t>
            </a:r>
            <a:r>
              <a:rPr lang="en-GB" dirty="0">
                <a:latin typeface="Courier New" panose="02070309020205020404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itchFamily="49" charset="0"/>
              </a:rPr>
              <a:t>assertLinesMatch</a:t>
            </a:r>
            <a:r>
              <a:rPr lang="en-GB" dirty="0">
                <a:latin typeface="Courier New" panose="02070309020205020404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itchFamily="49" charset="0"/>
              </a:rPr>
              <a:t>assertAll</a:t>
            </a:r>
            <a:r>
              <a:rPr lang="en-GB" dirty="0">
                <a:latin typeface="Courier New" panose="02070309020205020404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itchFamily="49" charset="0"/>
              </a:rPr>
              <a:t>assertTimeout</a:t>
            </a:r>
            <a:r>
              <a:rPr lang="en-GB" dirty="0">
                <a:latin typeface="Courier New" panose="02070309020205020404" pitchFamily="49" charset="0"/>
                <a:cs typeface="Courier New" pitchFamily="49" charset="0"/>
              </a:rPr>
              <a:t>(), </a:t>
            </a:r>
            <a:r>
              <a:rPr lang="en-GB" dirty="0" err="1">
                <a:latin typeface="Courier New" panose="02070309020205020404" pitchFamily="49" charset="0"/>
                <a:cs typeface="Courier New" pitchFamily="49" charset="0"/>
              </a:rPr>
              <a:t>assertTimeoutPreemptively</a:t>
            </a:r>
            <a:r>
              <a:rPr lang="en-GB" dirty="0">
                <a:latin typeface="Courier New" panose="02070309020205020404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itchFamily="49" charset="0"/>
              </a:rPr>
              <a:t>assertThrows</a:t>
            </a:r>
            <a:r>
              <a:rPr lang="en-GB" dirty="0">
                <a:latin typeface="Courier New" panose="02070309020205020404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itchFamily="49" charset="0"/>
              </a:rPr>
              <a:t>fail()</a:t>
            </a:r>
            <a:endParaRPr lang="en-GB" dirty="0">
              <a:latin typeface="Courier New" panose="02070309020205020404" pitchFamily="49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Assert Methods Available in JUnit 5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4071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run tests in IntelliJ, right-click the test file and select Run &lt;</a:t>
            </a:r>
            <a:r>
              <a:rPr lang="en-GB" dirty="0" err="1"/>
              <a:t>classname</a:t>
            </a:r>
            <a:r>
              <a:rPr lang="en-GB" dirty="0"/>
              <a:t>&gt;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Tests in IntelliJ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13</a:t>
            </a:fld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1422626" y="2484281"/>
            <a:ext cx="186390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latin typeface="Open Sans" panose="020B0606030504020204" pitchFamily="34" charset="0"/>
              </a:rPr>
              <a:t>If all tests pass…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48893" y="2484281"/>
            <a:ext cx="1898277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Open Sans" panose="020B0606030504020204" pitchFamily="34" charset="0"/>
              </a:rPr>
              <a:t>If some tests fail…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B271EA-DC8A-413E-8EBC-891F7BE03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598" y="2842318"/>
            <a:ext cx="4068577" cy="22703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6137B5-84B6-46EF-B5A4-0585B38B0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85" y="2842318"/>
            <a:ext cx="4178940" cy="229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86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Specifying a better name for tests</a:t>
            </a:r>
          </a:p>
          <a:p>
            <a:r>
              <a:rPr lang="en-GB" dirty="0"/>
              <a:t>Grouping related tests</a:t>
            </a:r>
          </a:p>
          <a:p>
            <a:r>
              <a:rPr lang="en-GB" dirty="0"/>
              <a:t>Arrange / Act / Assert</a:t>
            </a:r>
          </a:p>
          <a:p>
            <a:r>
              <a:rPr lang="en-GB" dirty="0"/>
              <a:t>Defining multiple assertions</a:t>
            </a:r>
          </a:p>
          <a:p>
            <a:r>
              <a:rPr lang="en-GB" dirty="0"/>
              <a:t>Testing for exceptions</a:t>
            </a:r>
          </a:p>
          <a:p>
            <a:r>
              <a:rPr lang="en-GB" dirty="0"/>
              <a:t>Setup and teardown code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Unit Testing Techniques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6523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625134" cy="4935538"/>
          </a:xfrm>
        </p:spPr>
        <p:txBody>
          <a:bodyPr/>
          <a:lstStyle/>
          <a:p>
            <a:r>
              <a:rPr lang="en-GB" dirty="0"/>
              <a:t>Two different ways to specify a better name for tests:</a:t>
            </a:r>
          </a:p>
          <a:p>
            <a:pPr lvl="1"/>
            <a:r>
              <a:rPr lang="en-GB" dirty="0"/>
              <a:t>Annotate a test method with </a:t>
            </a:r>
            <a:r>
              <a:rPr lang="en-GB" dirty="0">
                <a:latin typeface="Courier New" panose="02070309020205020404" pitchFamily="49" charset="0"/>
              </a:rPr>
              <a:t>@DisplayName</a:t>
            </a:r>
          </a:p>
          <a:p>
            <a:pPr lvl="1"/>
            <a:r>
              <a:rPr lang="en-GB" dirty="0"/>
              <a:t>Or define test method name in backticks, using natural language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Specifying a Better Name for Tests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15</a:t>
            </a:fld>
            <a:endParaRPr lang="en-GB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47725" y="2418123"/>
            <a:ext cx="7893050" cy="3601628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org.junit.jupiter.api.DisplayName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br>
              <a:rPr lang="en-GB" sz="1200" dirty="0">
                <a:latin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</a:rPr>
              <a:t>public class BankAccountTest1 {</a:t>
            </a:r>
            <a:br>
              <a:rPr lang="en-GB" sz="1200" dirty="0">
                <a:latin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</a:rPr>
              <a:t>    @Test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@DisplayName("account created with zero balance initially - v2")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fun accountCreated_zeroBalanceInitially_v2()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</a:rPr>
              <a:t>val</a:t>
            </a:r>
            <a:r>
              <a:rPr lang="en-GB" sz="1200" dirty="0">
                <a:latin typeface="Courier New" panose="02070309020205020404" pitchFamily="49" charset="0"/>
              </a:rPr>
              <a:t> fixture = </a:t>
            </a:r>
            <a:r>
              <a:rPr lang="en-GB" sz="1200" dirty="0" err="1">
                <a:latin typeface="Courier New" panose="02070309020205020404" pitchFamily="49" charset="0"/>
              </a:rPr>
              <a:t>BankAccount</a:t>
            </a:r>
            <a:r>
              <a:rPr lang="en-GB" sz="1200" dirty="0">
                <a:latin typeface="Courier New" panose="02070309020205020404" pitchFamily="49" charset="0"/>
              </a:rPr>
              <a:t>("David")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</a:rPr>
              <a:t>assertEquals</a:t>
            </a:r>
            <a:r>
              <a:rPr lang="en-GB" sz="1200" dirty="0">
                <a:latin typeface="Courier New" panose="02070309020205020404" pitchFamily="49" charset="0"/>
              </a:rPr>
              <a:t>(0, </a:t>
            </a:r>
            <a:r>
              <a:rPr lang="en-GB" sz="1200" dirty="0" err="1">
                <a:latin typeface="Courier New" panose="02070309020205020404" pitchFamily="49" charset="0"/>
              </a:rPr>
              <a:t>fixture.balance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@Test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fun `account created with zero balance initially - v3`()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</a:rPr>
              <a:t>val</a:t>
            </a:r>
            <a:r>
              <a:rPr lang="en-GB" sz="1200" dirty="0">
                <a:latin typeface="Courier New" panose="02070309020205020404" pitchFamily="49" charset="0"/>
              </a:rPr>
              <a:t> fixture = </a:t>
            </a:r>
            <a:r>
              <a:rPr lang="en-GB" sz="1200" dirty="0" err="1">
                <a:latin typeface="Courier New" panose="02070309020205020404" pitchFamily="49" charset="0"/>
              </a:rPr>
              <a:t>BankAccount</a:t>
            </a:r>
            <a:r>
              <a:rPr lang="en-GB" sz="1200" dirty="0">
                <a:latin typeface="Courier New" panose="02070309020205020404" pitchFamily="49" charset="0"/>
              </a:rPr>
              <a:t>("David")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</a:rPr>
              <a:t>assertEquals</a:t>
            </a:r>
            <a:r>
              <a:rPr lang="en-GB" sz="1200" dirty="0">
                <a:latin typeface="Courier New" panose="02070309020205020404" pitchFamily="49" charset="0"/>
              </a:rPr>
              <a:t>(0, </a:t>
            </a:r>
            <a:r>
              <a:rPr lang="en-GB" sz="1200" dirty="0" err="1">
                <a:latin typeface="Courier New" panose="02070309020205020404" pitchFamily="49" charset="0"/>
              </a:rPr>
              <a:t>fixture.balance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785596" y="5739717"/>
            <a:ext cx="1951175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Courier New" panose="02070309020205020404" pitchFamily="49" charset="0"/>
              </a:rPr>
              <a:t>BankAccountTest1.kt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235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595795" cy="4935538"/>
          </a:xfrm>
        </p:spPr>
        <p:txBody>
          <a:bodyPr/>
          <a:lstStyle/>
          <a:p>
            <a:r>
              <a:rPr lang="en-GB" dirty="0"/>
              <a:t>You can group related tests into nested classes</a:t>
            </a:r>
          </a:p>
          <a:p>
            <a:pPr lvl="1"/>
            <a:r>
              <a:rPr lang="en-GB" dirty="0"/>
              <a:t>Annotate each nested class using </a:t>
            </a:r>
            <a:r>
              <a:rPr lang="en-GB" dirty="0">
                <a:latin typeface="Courier New" panose="02070309020205020404" pitchFamily="49" charset="0"/>
              </a:rPr>
              <a:t>@Nested</a:t>
            </a: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r>
              <a:rPr lang="en-GB" dirty="0"/>
              <a:t>Note:</a:t>
            </a:r>
          </a:p>
          <a:p>
            <a:pPr lvl="1"/>
            <a:r>
              <a:rPr lang="en-GB" dirty="0"/>
              <a:t>If you omit </a:t>
            </a:r>
            <a:r>
              <a:rPr lang="en-GB" dirty="0">
                <a:latin typeface="Courier New" panose="02070309020205020404" pitchFamily="49" charset="0"/>
              </a:rPr>
              <a:t>@Nested</a:t>
            </a:r>
            <a:r>
              <a:rPr lang="en-GB" dirty="0"/>
              <a:t>, JUnit won't run the tests in the nested class</a:t>
            </a:r>
          </a:p>
        </p:txBody>
      </p:sp>
      <p:sp>
        <p:nvSpPr>
          <p:cNvPr id="1126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Grouping Related Tests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39A3677-20BC-4CEC-8026-522984BE808E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47725" y="2050645"/>
            <a:ext cx="7893050" cy="2862964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org.junit.jupiter.api.Nested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br>
              <a:rPr lang="en-GB" sz="1200" dirty="0">
                <a:latin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</a:rPr>
              <a:t>public class BankAccountTest1 {</a:t>
            </a:r>
            <a:br>
              <a:rPr lang="en-GB" sz="1200" dirty="0">
                <a:latin typeface="Courier New" panose="02070309020205020404" pitchFamily="49" charset="0"/>
              </a:rPr>
            </a:br>
            <a:br>
              <a:rPr lang="en-GB" sz="1200" dirty="0">
                <a:latin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@Nested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inner class </a:t>
            </a:r>
            <a:r>
              <a:rPr lang="en-GB" sz="1200" dirty="0" err="1">
                <a:latin typeface="Courier New" panose="02070309020205020404" pitchFamily="49" charset="0"/>
              </a:rPr>
              <a:t>DepositTests</a:t>
            </a:r>
            <a:r>
              <a:rPr lang="en-GB" sz="1200" dirty="0">
                <a:latin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…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@Nested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inner class </a:t>
            </a:r>
            <a:r>
              <a:rPr lang="en-GB" sz="1200" dirty="0" err="1">
                <a:latin typeface="Courier New" panose="02070309020205020404" pitchFamily="49" charset="0"/>
              </a:rPr>
              <a:t>WithdrawTests</a:t>
            </a:r>
            <a:r>
              <a:rPr lang="en-GB" sz="1200" dirty="0">
                <a:latin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…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785596" y="4636499"/>
            <a:ext cx="1951175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Courier New" panose="02070309020205020404" pitchFamily="49" charset="0"/>
              </a:rPr>
              <a:t>BankAccountTest1.kt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742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It's common for a test method to have 3 parts</a:t>
            </a:r>
          </a:p>
          <a:p>
            <a:pPr lvl="1"/>
            <a:r>
              <a:rPr lang="en-GB"/>
              <a:t>Arrange</a:t>
            </a:r>
          </a:p>
          <a:p>
            <a:pPr lvl="1"/>
            <a:r>
              <a:rPr lang="en-GB"/>
              <a:t>Act</a:t>
            </a:r>
          </a:p>
          <a:p>
            <a:pPr lvl="1"/>
            <a:r>
              <a:rPr lang="en-GB"/>
              <a:t>Assert</a:t>
            </a:r>
          </a:p>
          <a:p>
            <a:pPr lvl="1"/>
            <a:endParaRPr lang="en-GB"/>
          </a:p>
          <a:p>
            <a:r>
              <a:rPr lang="en-GB"/>
              <a:t>Example</a:t>
            </a:r>
            <a:endParaRPr lang="en-GB" dirty="0"/>
          </a:p>
        </p:txBody>
      </p:sp>
      <p:sp>
        <p:nvSpPr>
          <p:cNvPr id="1126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Arrange / Act / Assert</a:t>
            </a:r>
            <a:endParaRPr lang="en-GB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39A3677-20BC-4CEC-8026-522984BE808E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47725" y="3691486"/>
            <a:ext cx="7893050" cy="2678298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@Test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fun `single deposit, balance should be that amount`()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// Arrange.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val</a:t>
            </a:r>
            <a:r>
              <a:rPr lang="en-GB" sz="1200" dirty="0">
                <a:latin typeface="Courier New" panose="02070309020205020404" pitchFamily="49" charset="0"/>
              </a:rPr>
              <a:t> fixture = </a:t>
            </a:r>
            <a:r>
              <a:rPr lang="en-GB" sz="1200" dirty="0" err="1">
                <a:latin typeface="Courier New" panose="02070309020205020404" pitchFamily="49" charset="0"/>
              </a:rPr>
              <a:t>BankAccount</a:t>
            </a:r>
            <a:r>
              <a:rPr lang="en-GB" sz="1200" dirty="0">
                <a:latin typeface="Courier New" panose="02070309020205020404" pitchFamily="49" charset="0"/>
              </a:rPr>
              <a:t>("David")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// Act.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fixture.deposit</a:t>
            </a:r>
            <a:r>
              <a:rPr lang="en-GB" sz="1200" dirty="0">
                <a:latin typeface="Courier New" panose="02070309020205020404" pitchFamily="49" charset="0"/>
              </a:rPr>
              <a:t>(100)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// Assert.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val</a:t>
            </a:r>
            <a:r>
              <a:rPr lang="en-GB" sz="1200" dirty="0">
                <a:latin typeface="Courier New" panose="02070309020205020404" pitchFamily="49" charset="0"/>
              </a:rPr>
              <a:t> expected = 100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val</a:t>
            </a:r>
            <a:r>
              <a:rPr lang="en-GB" sz="1200" dirty="0">
                <a:latin typeface="Courier New" panose="02070309020205020404" pitchFamily="49" charset="0"/>
              </a:rPr>
              <a:t> actual = </a:t>
            </a:r>
            <a:r>
              <a:rPr lang="en-GB" sz="1200" dirty="0" err="1">
                <a:latin typeface="Courier New" panose="02070309020205020404" pitchFamily="49" charset="0"/>
              </a:rPr>
              <a:t>fixture.balance</a:t>
            </a: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assertEquals</a:t>
            </a:r>
            <a:r>
              <a:rPr lang="en-GB" sz="1200" dirty="0">
                <a:latin typeface="Courier New" panose="02070309020205020404" pitchFamily="49" charset="0"/>
              </a:rPr>
              <a:t>(expected, actual)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785596" y="6088511"/>
            <a:ext cx="1951175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Courier New" panose="02070309020205020404" pitchFamily="49" charset="0"/>
              </a:rPr>
              <a:t>BankAccountTest1.kt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196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</a:rPr>
              <a:t>Assertions</a:t>
            </a:r>
            <a:r>
              <a:rPr lang="en-GB" dirty="0"/>
              <a:t> class has an </a:t>
            </a:r>
            <a:r>
              <a:rPr lang="en-GB" dirty="0" err="1">
                <a:latin typeface="Courier New" panose="02070309020205020404" pitchFamily="49" charset="0"/>
              </a:rPr>
              <a:t>assertAll</a:t>
            </a:r>
            <a:r>
              <a:rPr lang="en-GB" dirty="0">
                <a:latin typeface="Courier New" panose="02070309020205020404" pitchFamily="49" charset="0"/>
              </a:rPr>
              <a:t>()</a:t>
            </a:r>
            <a:r>
              <a:rPr lang="en-GB" dirty="0"/>
              <a:t> method</a:t>
            </a:r>
          </a:p>
          <a:p>
            <a:pPr lvl="1"/>
            <a:r>
              <a:rPr lang="en-GB" dirty="0"/>
              <a:t>Allows you to group multiple assertions together</a:t>
            </a:r>
          </a:p>
          <a:p>
            <a:pPr lvl="1"/>
            <a:r>
              <a:rPr lang="en-GB" dirty="0"/>
              <a:t>Each assertion can do whatever it likes</a:t>
            </a:r>
          </a:p>
          <a:p>
            <a:pPr lvl="1"/>
            <a:r>
              <a:rPr lang="en-GB" dirty="0"/>
              <a:t>All assertions must succeed for </a:t>
            </a:r>
            <a:r>
              <a:rPr lang="en-GB" dirty="0" err="1">
                <a:latin typeface="Courier New" panose="02070309020205020404" pitchFamily="49" charset="0"/>
              </a:rPr>
              <a:t>assertAll</a:t>
            </a:r>
            <a:r>
              <a:rPr lang="en-GB" dirty="0">
                <a:latin typeface="Courier New" panose="02070309020205020404" pitchFamily="49" charset="0"/>
              </a:rPr>
              <a:t>()</a:t>
            </a:r>
            <a:r>
              <a:rPr lang="en-GB" dirty="0"/>
              <a:t> to succeed</a:t>
            </a:r>
          </a:p>
          <a:p>
            <a:pPr lvl="1"/>
            <a:endParaRPr lang="en-GB" dirty="0"/>
          </a:p>
          <a:p>
            <a:r>
              <a:rPr lang="en-GB" dirty="0"/>
              <a:t>Example</a:t>
            </a:r>
          </a:p>
        </p:txBody>
      </p:sp>
      <p:sp>
        <p:nvSpPr>
          <p:cNvPr id="1126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Multiple Assertions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39A3677-20BC-4CEC-8026-522984BE808E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47725" y="3691486"/>
            <a:ext cx="7893050" cy="2678298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org.junit.jupiter.api.Assertions.assertAll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@Test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fun </a:t>
            </a:r>
            <a:r>
              <a:rPr lang="en-GB" sz="1200" dirty="0" err="1">
                <a:latin typeface="Courier New" panose="02070309020205020404" pitchFamily="49" charset="0"/>
              </a:rPr>
              <a:t>someTest</a:t>
            </a:r>
            <a:r>
              <a:rPr lang="en-GB" sz="1200" dirty="0">
                <a:latin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assertAll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{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assertEquals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someExpected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someActual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) },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{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assertTrue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someExp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) },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{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assertNotNull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someRef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) },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GB" sz="1200" dirty="0">
                <a:solidFill>
                  <a:srgbClr val="FF0000"/>
                </a:solidFill>
                <a:latin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601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you write industrial-strength code, sometimes you actually want the code to throw an exception</a:t>
            </a:r>
          </a:p>
          <a:p>
            <a:pPr lvl="1"/>
            <a:r>
              <a:rPr lang="en-GB" dirty="0"/>
              <a:t>Code should be robust enough to detect exceptional situations</a:t>
            </a:r>
          </a:p>
          <a:p>
            <a:pPr lvl="1"/>
            <a:r>
              <a:rPr lang="en-GB" dirty="0"/>
              <a:t>You can write a test to verify the code throws an exception</a:t>
            </a:r>
          </a:p>
        </p:txBody>
      </p:sp>
      <p:sp>
        <p:nvSpPr>
          <p:cNvPr id="1126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for Exceptions (1 of 2)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39A3677-20BC-4CEC-8026-522984BE808E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47725" y="2771060"/>
            <a:ext cx="7893050" cy="2678298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@Test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fun `withdrawals exceed limit, exception should occur - v1`()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val</a:t>
            </a:r>
            <a:r>
              <a:rPr lang="en-GB" sz="1200" dirty="0">
                <a:latin typeface="Courier New" panose="02070309020205020404" pitchFamily="49" charset="0"/>
              </a:rPr>
              <a:t> fixture = </a:t>
            </a:r>
            <a:r>
              <a:rPr lang="en-GB" sz="1200" dirty="0" err="1">
                <a:latin typeface="Courier New" panose="02070309020205020404" pitchFamily="49" charset="0"/>
              </a:rPr>
              <a:t>BankAccount</a:t>
            </a:r>
            <a:r>
              <a:rPr lang="en-GB" sz="1200" dirty="0">
                <a:latin typeface="Courier New" panose="02070309020205020404" pitchFamily="49" charset="0"/>
              </a:rPr>
              <a:t>("David")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fixture.deposit</a:t>
            </a:r>
            <a:r>
              <a:rPr lang="en-GB" sz="1200" dirty="0">
                <a:latin typeface="Courier New" panose="02070309020205020404" pitchFamily="49" charset="0"/>
              </a:rPr>
              <a:t>(600)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try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</a:rPr>
              <a:t>fixture.withdraw</a:t>
            </a:r>
            <a:r>
              <a:rPr lang="en-GB" sz="1200" dirty="0">
                <a:latin typeface="Courier New" panose="02070309020205020404" pitchFamily="49" charset="0"/>
              </a:rPr>
              <a:t>(601)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fail("Expected exception didn't occur!")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} 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catch (ex: </a:t>
            </a:r>
            <a:r>
              <a:rPr lang="en-GB" sz="1200" dirty="0" err="1">
                <a:latin typeface="Courier New" panose="02070309020205020404" pitchFamily="49" charset="0"/>
              </a:rPr>
              <a:t>IllegalArgumentException</a:t>
            </a:r>
            <a:r>
              <a:rPr lang="en-GB" sz="1200" dirty="0">
                <a:latin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assertEquals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("Insufficient funds",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ex.message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785596" y="5168861"/>
            <a:ext cx="1951175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Courier New" panose="02070309020205020404" pitchFamily="49" charset="0"/>
              </a:rPr>
              <a:t>BankAccountTest1.kt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30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Contents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GB" dirty="0"/>
              <a:t>Introduction to testing in Kotlin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dirty="0"/>
              <a:t>Unit testing essentials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dirty="0"/>
              <a:t>Unit testing techniques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dirty="0"/>
              <a:t>Integration testing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dirty="0"/>
              <a:t>Using </a:t>
            </a:r>
            <a:r>
              <a:rPr lang="en-GB" dirty="0" err="1"/>
              <a:t>Kotest</a:t>
            </a:r>
            <a:r>
              <a:rPr lang="en-GB" dirty="0"/>
              <a:t> assertions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dirty="0"/>
              <a:t>Testing techniques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dirty="0">
                <a:cs typeface="Times New Roman" pitchFamily="18" charset="0"/>
              </a:rPr>
              <a:t>Using test doubles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26467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Here's another way to test that a method throws an exception in JUnit 5</a:t>
            </a:r>
          </a:p>
          <a:p>
            <a:pPr lvl="1"/>
            <a:r>
              <a:rPr lang="en-GB" dirty="0"/>
              <a:t>Call </a:t>
            </a:r>
            <a:r>
              <a:rPr lang="en-GB" dirty="0" err="1">
                <a:latin typeface="Courier New" panose="02070309020205020404" pitchFamily="49" charset="0"/>
              </a:rPr>
              <a:t>assertThrows</a:t>
            </a:r>
            <a:r>
              <a:rPr lang="en-GB" dirty="0">
                <a:latin typeface="Courier New" panose="02070309020205020404" pitchFamily="49" charset="0"/>
              </a:rPr>
              <a:t>()</a:t>
            </a:r>
            <a:r>
              <a:rPr lang="en-GB" dirty="0"/>
              <a:t> and specify the expected exception type</a:t>
            </a:r>
          </a:p>
        </p:txBody>
      </p:sp>
      <p:sp>
        <p:nvSpPr>
          <p:cNvPr id="1126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for Exceptions (2 of 2)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39A3677-20BC-4CEC-8026-522984BE808E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47725" y="2405921"/>
            <a:ext cx="7893050" cy="2124300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@Test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fun `withdrawals exceed limit, exception should occur - v2`()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val</a:t>
            </a:r>
            <a:r>
              <a:rPr lang="en-GB" sz="1200" dirty="0">
                <a:latin typeface="Courier New" panose="02070309020205020404" pitchFamily="49" charset="0"/>
              </a:rPr>
              <a:t> fixture = </a:t>
            </a:r>
            <a:r>
              <a:rPr lang="en-GB" sz="1200" dirty="0" err="1">
                <a:latin typeface="Courier New" panose="02070309020205020404" pitchFamily="49" charset="0"/>
              </a:rPr>
              <a:t>BankAccount</a:t>
            </a:r>
            <a:r>
              <a:rPr lang="en-GB" sz="1200" dirty="0">
                <a:latin typeface="Courier New" panose="02070309020205020404" pitchFamily="49" charset="0"/>
              </a:rPr>
              <a:t>("David")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fixture.deposit</a:t>
            </a:r>
            <a:r>
              <a:rPr lang="en-GB" sz="1200" dirty="0">
                <a:latin typeface="Courier New" panose="02070309020205020404" pitchFamily="49" charset="0"/>
              </a:rPr>
              <a:t>(600)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assertThrows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IllegalArgumentException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::class.java) {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fixture.withdraw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(601)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785596" y="4256464"/>
            <a:ext cx="1951175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Courier New" panose="02070309020205020404" pitchFamily="49" charset="0"/>
              </a:rPr>
              <a:t>BankAccountTest1.kt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370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you have common setup/teardown tasks that you want to perform before/after each test:</a:t>
            </a:r>
          </a:p>
          <a:p>
            <a:pPr lvl="1"/>
            <a:r>
              <a:rPr lang="en-GB" dirty="0"/>
              <a:t>Define methods annotated with </a:t>
            </a:r>
            <a:r>
              <a:rPr lang="en-GB" dirty="0">
                <a:latin typeface="Courier New" panose="02070309020205020404" pitchFamily="49" charset="0"/>
              </a:rPr>
              <a:t>@BeforeEach</a:t>
            </a:r>
            <a:r>
              <a:rPr lang="en-GB" dirty="0"/>
              <a:t>/</a:t>
            </a:r>
            <a:r>
              <a:rPr lang="en-GB" dirty="0">
                <a:latin typeface="Courier New" panose="02070309020205020404" pitchFamily="49" charset="0"/>
              </a:rPr>
              <a:t>@AfterEach</a:t>
            </a:r>
          </a:p>
          <a:p>
            <a:pPr lvl="1"/>
            <a:endParaRPr lang="en-GB" dirty="0"/>
          </a:p>
          <a:p>
            <a:r>
              <a:rPr lang="en-GB" dirty="0"/>
              <a:t>Example</a:t>
            </a:r>
          </a:p>
          <a:p>
            <a:pPr lvl="1"/>
            <a:endParaRPr lang="en-GB" dirty="0">
              <a:latin typeface="Courier New" panose="02070309020205020404" pitchFamily="49" charset="0"/>
            </a:endParaRPr>
          </a:p>
        </p:txBody>
      </p:sp>
      <p:sp>
        <p:nvSpPr>
          <p:cNvPr id="1126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Setup and Teardown Code</a:t>
            </a:r>
            <a:endParaRPr lang="en-GB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39A3677-20BC-4CEC-8026-522984BE808E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47725" y="3322748"/>
            <a:ext cx="7893050" cy="3232296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class BankAccountTest2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lateinit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var fixture: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BankAccount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@BeforeEach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fun setup()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("In setup()")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fixture = </a:t>
            </a:r>
            <a:r>
              <a:rPr lang="en-GB" sz="1200" dirty="0" err="1">
                <a:latin typeface="Courier New" panose="02070309020205020404" pitchFamily="49" charset="0"/>
              </a:rPr>
              <a:t>BankAccount</a:t>
            </a:r>
            <a:r>
              <a:rPr lang="en-GB" sz="1200" dirty="0">
                <a:latin typeface="Courier New" panose="02070309020205020404" pitchFamily="49" charset="0"/>
              </a:rPr>
              <a:t>("David")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@AfterEach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fun teardown()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("In teardown()")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// Test methods, which use the "fixture" object.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785596" y="6278045"/>
            <a:ext cx="1951175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Courier New" panose="02070309020205020404" pitchFamily="49" charset="0"/>
              </a:rPr>
              <a:t>BankAccountTest2.kt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689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Setting the scene</a:t>
            </a:r>
          </a:p>
          <a:p>
            <a:r>
              <a:rPr lang="en-GB" dirty="0"/>
              <a:t>Writing integration tests in Java</a:t>
            </a:r>
          </a:p>
          <a:p>
            <a:r>
              <a:rPr lang="en-GB" dirty="0"/>
              <a:t>Writing integration tests in Kotlin</a:t>
            </a:r>
          </a:p>
          <a:p>
            <a:r>
              <a:rPr lang="en-GB" dirty="0"/>
              <a:t>Writing better integration tests in Kotlin</a:t>
            </a:r>
          </a:p>
          <a:p>
            <a:r>
              <a:rPr lang="en-GB" dirty="0"/>
              <a:t>Additional techniques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Integration Testing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694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Integration tests incorporate access to expensive back-end resources, e.g. databases</a:t>
            </a: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r>
              <a:rPr lang="en-GB" dirty="0"/>
              <a:t>You typically have to do some special one-off setup tasks </a:t>
            </a:r>
          </a:p>
          <a:p>
            <a:pPr lvl="1"/>
            <a:r>
              <a:rPr lang="en-GB" dirty="0"/>
              <a:t>E.g. before any tests, create a </a:t>
            </a:r>
            <a:r>
              <a:rPr lang="en-GB" dirty="0" err="1"/>
              <a:t>db</a:t>
            </a:r>
            <a:r>
              <a:rPr lang="en-GB" dirty="0"/>
              <a:t> table and insert sample data</a:t>
            </a:r>
          </a:p>
          <a:p>
            <a:pPr lvl="1"/>
            <a:r>
              <a:rPr lang="en-GB" dirty="0"/>
              <a:t>To do this, define a </a:t>
            </a:r>
            <a:r>
              <a:rPr lang="en-GB" u="sng" dirty="0"/>
              <a:t>static</a:t>
            </a:r>
            <a:r>
              <a:rPr lang="en-GB" dirty="0"/>
              <a:t> method and annotate with </a:t>
            </a:r>
            <a:r>
              <a:rPr lang="en-GB" dirty="0">
                <a:latin typeface="Courier New" panose="02070309020205020404" pitchFamily="49" charset="0"/>
              </a:rPr>
              <a:t>@BeforeAll</a:t>
            </a:r>
          </a:p>
          <a:p>
            <a:pPr lvl="1"/>
            <a:endParaRPr lang="en-GB" dirty="0"/>
          </a:p>
          <a:p>
            <a:r>
              <a:rPr lang="en-GB" dirty="0"/>
              <a:t>You typically also do some special one-off teardown tasks </a:t>
            </a:r>
          </a:p>
          <a:p>
            <a:pPr lvl="1"/>
            <a:r>
              <a:rPr lang="en-GB" dirty="0"/>
              <a:t>E.g. after all the tests, delete the </a:t>
            </a:r>
            <a:r>
              <a:rPr lang="en-GB" dirty="0" err="1"/>
              <a:t>db</a:t>
            </a:r>
            <a:r>
              <a:rPr lang="en-GB" dirty="0"/>
              <a:t> table</a:t>
            </a:r>
          </a:p>
          <a:p>
            <a:pPr lvl="1"/>
            <a:r>
              <a:rPr lang="en-GB" dirty="0"/>
              <a:t>To do this, define a </a:t>
            </a:r>
            <a:r>
              <a:rPr lang="en-GB" u="sng" dirty="0"/>
              <a:t>static</a:t>
            </a:r>
            <a:r>
              <a:rPr lang="en-GB" dirty="0"/>
              <a:t> method and annotate with </a:t>
            </a:r>
            <a:r>
              <a:rPr lang="en-GB" dirty="0">
                <a:latin typeface="Courier New" panose="02070309020205020404" pitchFamily="49" charset="0"/>
              </a:rPr>
              <a:t>@AfterAll</a:t>
            </a:r>
          </a:p>
          <a:p>
            <a:pPr lvl="1"/>
            <a:endParaRPr lang="en-GB" dirty="0"/>
          </a:p>
        </p:txBody>
      </p:sp>
      <p:sp>
        <p:nvSpPr>
          <p:cNvPr id="1126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the Scene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39A3677-20BC-4CEC-8026-522984BE808E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717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Here's how to do integration testing in Java</a:t>
            </a:r>
          </a:p>
          <a:p>
            <a:pPr lvl="1"/>
            <a:r>
              <a:rPr lang="en-GB" dirty="0"/>
              <a:t>See the </a:t>
            </a:r>
            <a:r>
              <a:rPr lang="en-GB" dirty="0" err="1"/>
              <a:t>src</a:t>
            </a:r>
            <a:r>
              <a:rPr lang="en-GB" dirty="0"/>
              <a:t> package, </a:t>
            </a:r>
            <a:r>
              <a:rPr lang="en-GB" dirty="0" err="1">
                <a:latin typeface="Courier New" panose="02070309020205020404" pitchFamily="49" charset="0"/>
              </a:rPr>
              <a:t>demo.integration_testing</a:t>
            </a:r>
            <a:endParaRPr lang="en-GB" dirty="0">
              <a:latin typeface="Courier New" panose="02070309020205020404" pitchFamily="49" charset="0"/>
            </a:endParaRPr>
          </a:p>
        </p:txBody>
      </p:sp>
      <p:sp>
        <p:nvSpPr>
          <p:cNvPr id="1126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Integration Tests in Java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39A3677-20BC-4CEC-8026-522984BE808E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47725" y="2043883"/>
            <a:ext cx="7893050" cy="3786294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org.junit.jupiter.api.BeforeAll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org.junit.jupiter.api.AfterAll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</a:rPr>
              <a:t>IntegrationTestInJava</a:t>
            </a:r>
            <a:r>
              <a:rPr lang="en-GB" sz="1200" dirty="0">
                <a:latin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private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static</a:t>
            </a:r>
            <a:r>
              <a:rPr lang="en-GB" sz="1200" dirty="0">
                <a:latin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</a:rPr>
              <a:t>ExpensiveResource</a:t>
            </a:r>
            <a:r>
              <a:rPr lang="en-GB" sz="1200" dirty="0">
                <a:latin typeface="Courier New" panose="02070309020205020404" pitchFamily="49" charset="0"/>
              </a:rPr>
              <a:t> resource;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@BeforeAll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static </a:t>
            </a:r>
            <a:r>
              <a:rPr lang="en-GB" sz="1200" dirty="0">
                <a:latin typeface="Courier New" panose="02070309020205020404" pitchFamily="49" charset="0"/>
              </a:rPr>
              <a:t>void </a:t>
            </a:r>
            <a:r>
              <a:rPr lang="en-GB" sz="1200" dirty="0" err="1">
                <a:latin typeface="Courier New" panose="02070309020205020404" pitchFamily="49" charset="0"/>
              </a:rPr>
              <a:t>oneoff_setup</a:t>
            </a:r>
            <a:r>
              <a:rPr lang="en-GB" sz="1200" dirty="0">
                <a:latin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</a:rPr>
              <a:t>System.out.println</a:t>
            </a:r>
            <a:r>
              <a:rPr lang="en-GB" sz="1200" dirty="0">
                <a:latin typeface="Courier New" panose="02070309020205020404" pitchFamily="49" charset="0"/>
              </a:rPr>
              <a:t>("Setting up expensive resource********************");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resource = new </a:t>
            </a:r>
            <a:r>
              <a:rPr lang="en-GB" sz="1200" dirty="0" err="1">
                <a:latin typeface="Courier New" panose="02070309020205020404" pitchFamily="49" charset="0"/>
              </a:rPr>
              <a:t>ExpensiveResource</a:t>
            </a:r>
            <a:r>
              <a:rPr lang="en-GB" sz="1200" dirty="0">
                <a:latin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@AfterAll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static</a:t>
            </a:r>
            <a:r>
              <a:rPr lang="en-GB" sz="1200" dirty="0">
                <a:latin typeface="Courier New" panose="02070309020205020404" pitchFamily="49" charset="0"/>
              </a:rPr>
              <a:t> void </a:t>
            </a:r>
            <a:r>
              <a:rPr lang="en-GB" sz="1200" dirty="0" err="1">
                <a:latin typeface="Courier New" panose="02070309020205020404" pitchFamily="49" charset="0"/>
              </a:rPr>
              <a:t>oneoff_teardown</a:t>
            </a:r>
            <a:r>
              <a:rPr lang="en-GB" sz="1200" dirty="0">
                <a:latin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</a:rPr>
              <a:t>System.out.println</a:t>
            </a:r>
            <a:r>
              <a:rPr lang="en-GB" sz="1200" dirty="0">
                <a:latin typeface="Courier New" panose="02070309020205020404" pitchFamily="49" charset="0"/>
              </a:rPr>
              <a:t>("Tearing down expensive resource********************");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// Plus test methods, to use </a:t>
            </a:r>
            <a:r>
              <a:rPr lang="en-GB" sz="1200" dirty="0" err="1">
                <a:latin typeface="Courier New" panose="02070309020205020404" pitchFamily="49" charset="0"/>
              </a:rPr>
              <a:t>ExpensiveResource</a:t>
            </a:r>
            <a:r>
              <a:rPr lang="en-GB" sz="1200" dirty="0">
                <a:latin typeface="Courier New" panose="02070309020205020404" pitchFamily="49" charset="0"/>
              </a:rPr>
              <a:t> instance…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199106" y="5555491"/>
            <a:ext cx="2601995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Courier New" panose="02070309020205020404" pitchFamily="49" charset="0"/>
              </a:rPr>
              <a:t>IntegrationTestInJava.java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945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Here's a simple translation of the Java integration tests into Kotlin - a companion object does the 'static' bits</a:t>
            </a:r>
            <a:endParaRPr lang="en-GB" dirty="0">
              <a:latin typeface="Courier New" panose="02070309020205020404" pitchFamily="49" charset="0"/>
            </a:endParaRPr>
          </a:p>
        </p:txBody>
      </p:sp>
      <p:sp>
        <p:nvSpPr>
          <p:cNvPr id="1126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Integration Tests in Kotlin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39A3677-20BC-4CEC-8026-522984BE808E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47725" y="2023578"/>
            <a:ext cx="7893050" cy="4679071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noAutofit/>
          </a:bodyPr>
          <a:lstStyle/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org.junit.jupiter.api.BeforeAll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org.junit.jupiter.api.AfterAll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class IntegrationTestinKotlin1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companion object {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@JvmStatic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private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lateinit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var resource: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ExpensiveResource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defTabSz="739775">
              <a:defRPr/>
            </a:pP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@BeforeAll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@JvmStatic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fun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oneoff_setup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println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("Setting up expensive resource********************")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resource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ExpensiveResource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}</a:t>
            </a:r>
          </a:p>
          <a:p>
            <a:pPr defTabSz="739775">
              <a:defRPr/>
            </a:pP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@AfterAll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@JvmStatic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fun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oneoff_teardown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println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("Tearing down expensive resource********************")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}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endParaRPr lang="en-GB" sz="6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// Plus test methods, to use </a:t>
            </a:r>
            <a:r>
              <a:rPr lang="en-GB" sz="1200" dirty="0" err="1">
                <a:latin typeface="Courier New" panose="02070309020205020404" pitchFamily="49" charset="0"/>
              </a:rPr>
              <a:t>ExpensiveResource</a:t>
            </a:r>
            <a:r>
              <a:rPr lang="en-GB" sz="1200" dirty="0">
                <a:latin typeface="Courier New" panose="02070309020205020404" pitchFamily="49" charset="0"/>
              </a:rPr>
              <a:t> instance…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022348" y="6467666"/>
            <a:ext cx="2787943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Courier New" panose="02070309020205020404" pitchFamily="49" charset="0"/>
              </a:rPr>
              <a:t>IntegrationTestinKotlin1.kt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210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previous example used a companion object to create the effect of Java statics</a:t>
            </a:r>
          </a:p>
          <a:p>
            <a:pPr lvl="1"/>
            <a:r>
              <a:rPr lang="en-GB" dirty="0"/>
              <a:t>This is because of how JUnit creates instances of our test class…</a:t>
            </a:r>
          </a:p>
          <a:p>
            <a:pPr lvl="1"/>
            <a:r>
              <a:rPr lang="en-GB" dirty="0"/>
              <a:t>By default, JUnit creates a separate test instance per each test</a:t>
            </a:r>
          </a:p>
          <a:p>
            <a:pPr lvl="1"/>
            <a:r>
              <a:rPr lang="en-GB" dirty="0"/>
              <a:t>So must mark our before/after methods as static, to be one-off</a:t>
            </a: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r>
              <a:rPr lang="en-GB" dirty="0"/>
              <a:t>A cleaner approach is as follows:</a:t>
            </a:r>
          </a:p>
          <a:p>
            <a:pPr lvl="1"/>
            <a:r>
              <a:rPr lang="en-GB" dirty="0"/>
              <a:t>Tell JUnit to only create a single instance of our test class, and to use the same instance for all the tests</a:t>
            </a:r>
          </a:p>
          <a:p>
            <a:pPr lvl="1"/>
            <a:r>
              <a:rPr lang="en-GB" dirty="0"/>
              <a:t>To achieve this effect, annotate the test class as follows:</a:t>
            </a:r>
          </a:p>
        </p:txBody>
      </p:sp>
      <p:sp>
        <p:nvSpPr>
          <p:cNvPr id="1126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Better Integration Tests in Kotlin (1)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39A3677-20BC-4CEC-8026-522984BE808E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B1B8762-E34D-4946-8F4B-5A99CF5D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5026902"/>
            <a:ext cx="7893050" cy="1249833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noAutofit/>
          </a:bodyPr>
          <a:lstStyle/>
          <a:p>
            <a:pPr defTabSz="739775">
              <a:defRPr/>
            </a:pPr>
            <a:r>
              <a:rPr lang="sv-SE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org.junit.jupiter.api.TestInstance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…</a:t>
            </a:r>
            <a:endParaRPr lang="sv-SE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sv-SE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@TestInstance(TestInstance.Lifecycle.PER_CLASS)</a:t>
            </a:r>
          </a:p>
          <a:p>
            <a:pPr defTabSz="739775">
              <a:defRPr/>
            </a:pPr>
            <a:r>
              <a:rPr lang="sv-SE" sz="1200" dirty="0">
                <a:latin typeface="Courier New" panose="02070309020205020404" pitchFamily="49" charset="0"/>
              </a:rPr>
              <a:t>class IntegrationTestinKotlin2 {</a:t>
            </a:r>
          </a:p>
          <a:p>
            <a:pPr defTabSz="739775">
              <a:defRPr/>
            </a:pPr>
            <a:r>
              <a:rPr lang="sv-SE" sz="1200" dirty="0">
                <a:latin typeface="Courier New" panose="02070309020205020404" pitchFamily="49" charset="0"/>
              </a:rPr>
              <a:t>    </a:t>
            </a:r>
            <a:r>
              <a:rPr lang="en-GB" sz="1200" dirty="0">
                <a:latin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r>
              <a:rPr lang="sv-SE" sz="12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1382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can now define our one-off setup/teardown methods as instance methods, rather than as static</a:t>
            </a:r>
          </a:p>
          <a:p>
            <a:pPr lvl="1"/>
            <a:r>
              <a:rPr lang="en-GB" dirty="0"/>
              <a:t>Because only a single instance of the test class will be created</a:t>
            </a:r>
          </a:p>
          <a:p>
            <a:pPr lvl="1"/>
            <a:r>
              <a:rPr lang="en-GB" dirty="0"/>
              <a:t>This makes our Kotlin test class a lot simpler</a:t>
            </a:r>
          </a:p>
        </p:txBody>
      </p:sp>
      <p:sp>
        <p:nvSpPr>
          <p:cNvPr id="1126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Better Integration Tests in Kotlin (2)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39A3677-20BC-4CEC-8026-522984BE808E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B1B8762-E34D-4946-8F4B-5A99CF5D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2761580"/>
            <a:ext cx="7893050" cy="3767878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noAutofit/>
          </a:bodyPr>
          <a:lstStyle/>
          <a:p>
            <a:pPr defTabSz="739775">
              <a:defRPr/>
            </a:pPr>
            <a:r>
              <a:rPr lang="sv-SE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org.junit.jupiter.api.TestInstance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…</a:t>
            </a:r>
            <a:endParaRPr lang="sv-SE" sz="12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sv-SE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@TestInstance(TestInstance.Lifecycle.PER_CLASS)</a:t>
            </a:r>
          </a:p>
          <a:p>
            <a:pPr defTabSz="739775">
              <a:defRPr/>
            </a:pPr>
            <a:r>
              <a:rPr lang="sv-SE" sz="1200" dirty="0">
                <a:latin typeface="Courier New" panose="02070309020205020404" pitchFamily="49" charset="0"/>
              </a:rPr>
              <a:t>class IntegrationTestinKotlin2 {</a:t>
            </a:r>
          </a:p>
          <a:p>
            <a:pPr defTabSz="739775">
              <a:defRPr/>
            </a:pPr>
            <a:r>
              <a:rPr lang="sv-SE" sz="1200" dirty="0">
                <a:latin typeface="Courier New" panose="02070309020205020404" pitchFamily="49" charset="0"/>
              </a:rPr>
              <a:t>    </a:t>
            </a: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sv-SE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private lateinit var resource: ExpensiveResource</a:t>
            </a:r>
          </a:p>
          <a:p>
            <a:pPr defTabSz="739775">
              <a:defRPr/>
            </a:pPr>
            <a:endParaRPr lang="sv-SE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sv-SE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@BeforeAll</a:t>
            </a:r>
          </a:p>
          <a:p>
            <a:pPr defTabSz="739775">
              <a:defRPr/>
            </a:pPr>
            <a:r>
              <a:rPr lang="sv-SE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fun oneoff_setup() {</a:t>
            </a:r>
          </a:p>
          <a:p>
            <a:pPr defTabSz="739775">
              <a:defRPr/>
            </a:pPr>
            <a:r>
              <a:rPr lang="sv-SE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println("Setting up expensive resource********************")</a:t>
            </a:r>
          </a:p>
          <a:p>
            <a:pPr defTabSz="739775">
              <a:defRPr/>
            </a:pPr>
            <a:r>
              <a:rPr lang="sv-SE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resource = ExpensiveResource()</a:t>
            </a:r>
          </a:p>
          <a:p>
            <a:pPr defTabSz="739775">
              <a:defRPr/>
            </a:pPr>
            <a:r>
              <a:rPr lang="sv-SE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endParaRPr lang="sv-SE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sv-SE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@AfterAll</a:t>
            </a:r>
          </a:p>
          <a:p>
            <a:pPr defTabSz="739775">
              <a:defRPr/>
            </a:pPr>
            <a:r>
              <a:rPr lang="sv-SE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fun oneoff_teardown() {</a:t>
            </a:r>
          </a:p>
          <a:p>
            <a:pPr defTabSz="739775">
              <a:defRPr/>
            </a:pPr>
            <a:r>
              <a:rPr lang="sv-SE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println("Tearing down expensive resource********************")</a:t>
            </a:r>
          </a:p>
          <a:p>
            <a:pPr defTabSz="739775">
              <a:defRPr/>
            </a:pPr>
            <a:r>
              <a:rPr lang="sv-SE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endParaRPr lang="sv-SE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// Plus test methods, to use </a:t>
            </a:r>
            <a:r>
              <a:rPr lang="en-GB" sz="1200" dirty="0" err="1">
                <a:latin typeface="Courier New" panose="02070309020205020404" pitchFamily="49" charset="0"/>
              </a:rPr>
              <a:t>ExpensiveResource</a:t>
            </a:r>
            <a:r>
              <a:rPr lang="en-GB" sz="1200" dirty="0">
                <a:latin typeface="Courier New" panose="02070309020205020404" pitchFamily="49" charset="0"/>
              </a:rPr>
              <a:t> instance…</a:t>
            </a:r>
          </a:p>
          <a:p>
            <a:pPr defTabSz="739775">
              <a:defRPr/>
            </a:pPr>
            <a:r>
              <a:rPr lang="sv-SE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11A16382-5B38-49C1-8B58-4D605733C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348" y="6295286"/>
            <a:ext cx="2787943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Courier New" panose="02070309020205020404" pitchFamily="49" charset="0"/>
              </a:rPr>
              <a:t>IntegrationTestinKotlin2.kt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14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prev</a:t>
            </a:r>
            <a:r>
              <a:rPr lang="en-GB" dirty="0"/>
              <a:t> example did setup in </a:t>
            </a:r>
            <a:r>
              <a:rPr lang="en-GB" dirty="0">
                <a:latin typeface="Courier New" panose="02070309020205020404" pitchFamily="49" charset="0"/>
              </a:rPr>
              <a:t>@BeforeAll</a:t>
            </a:r>
            <a:r>
              <a:rPr lang="en-GB" dirty="0"/>
              <a:t> method </a:t>
            </a: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r>
              <a:rPr lang="en-GB" dirty="0"/>
              <a:t>An easier approach is to simply define a constructor</a:t>
            </a:r>
            <a:endParaRPr lang="en-GB" dirty="0">
              <a:latin typeface="Courier New" panose="02070309020205020404" pitchFamily="49" charset="0"/>
            </a:endParaRPr>
          </a:p>
        </p:txBody>
      </p:sp>
      <p:sp>
        <p:nvSpPr>
          <p:cNvPr id="1126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Techniques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39A3677-20BC-4CEC-8026-522984BE808E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B1B8762-E34D-4946-8F4B-5A99CF5D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1663380"/>
            <a:ext cx="7893050" cy="2155044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noAutofit/>
          </a:bodyPr>
          <a:lstStyle/>
          <a:p>
            <a:pPr defTabSz="739775">
              <a:defRPr/>
            </a:pPr>
            <a:r>
              <a:rPr lang="sv-SE" sz="1200" dirty="0">
                <a:latin typeface="Courier New" panose="02070309020205020404" pitchFamily="49" charset="0"/>
              </a:rPr>
              <a:t>@TestInstance(TestInstance.Lifecycle.PER_CLASS)</a:t>
            </a:r>
          </a:p>
          <a:p>
            <a:pPr defTabSz="739775">
              <a:defRPr/>
            </a:pPr>
            <a:r>
              <a:rPr lang="sv-SE" sz="1200" dirty="0">
                <a:latin typeface="Courier New" panose="02070309020205020404" pitchFamily="49" charset="0"/>
              </a:rPr>
              <a:t>class IntegrationTestinKotlin2 {</a:t>
            </a:r>
          </a:p>
          <a:p>
            <a:pPr defTabSz="739775">
              <a:defRPr/>
            </a:pPr>
            <a:r>
              <a:rPr lang="sv-SE" sz="1200" dirty="0">
                <a:latin typeface="Courier New" panose="02070309020205020404" pitchFamily="49" charset="0"/>
              </a:rPr>
              <a:t>    </a:t>
            </a: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sv-SE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sv-SE" sz="1200" dirty="0">
                <a:latin typeface="Courier New" panose="02070309020205020404" pitchFamily="49" charset="0"/>
              </a:rPr>
              <a:t>private </a:t>
            </a:r>
            <a:r>
              <a:rPr lang="sv-SE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lateinit </a:t>
            </a:r>
            <a:r>
              <a:rPr lang="sv-SE" sz="1200" dirty="0">
                <a:latin typeface="Courier New" panose="02070309020205020404" pitchFamily="49" charset="0"/>
              </a:rPr>
              <a:t>var resource: ExpensiveResource</a:t>
            </a:r>
          </a:p>
          <a:p>
            <a:pPr defTabSz="739775">
              <a:defRPr/>
            </a:pPr>
            <a:endParaRPr lang="sv-SE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sv-SE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@BeforeAll</a:t>
            </a:r>
          </a:p>
          <a:p>
            <a:pPr defTabSz="739775">
              <a:defRPr/>
            </a:pPr>
            <a:r>
              <a:rPr lang="sv-SE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fun oneoff_setup() {</a:t>
            </a:r>
          </a:p>
          <a:p>
            <a:pPr defTabSz="739775">
              <a:defRPr/>
            </a:pPr>
            <a:r>
              <a:rPr lang="sv-SE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println("Setting up expensive resource********************")</a:t>
            </a:r>
          </a:p>
          <a:p>
            <a:pPr defTabSz="739775">
              <a:defRPr/>
            </a:pPr>
            <a:r>
              <a:rPr lang="sv-SE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resource = ExpensiveResource()</a:t>
            </a:r>
          </a:p>
          <a:p>
            <a:pPr defTabSz="739775">
              <a:defRPr/>
            </a:pPr>
            <a:r>
              <a:rPr lang="sv-SE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sv-SE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GB" sz="1200" dirty="0"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11A16382-5B38-49C1-8B58-4D605733C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348" y="3575059"/>
            <a:ext cx="2787943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Courier New" panose="02070309020205020404" pitchFamily="49" charset="0"/>
              </a:rPr>
              <a:t>IntegrationTestinKotlin2.kt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5EEF2FF-D03C-49C2-8269-30FC4A0C6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896" y="4723634"/>
            <a:ext cx="7893050" cy="1934485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noAutofit/>
          </a:bodyPr>
          <a:lstStyle/>
          <a:p>
            <a:pPr defTabSz="739775">
              <a:defRPr/>
            </a:pPr>
            <a:r>
              <a:rPr lang="sv-SE" sz="1200" dirty="0">
                <a:latin typeface="Courier New" panose="02070309020205020404" pitchFamily="49" charset="0"/>
              </a:rPr>
              <a:t>@TestInstance(TestInstance.Lifecycle.PER_CLASS)</a:t>
            </a:r>
          </a:p>
          <a:p>
            <a:pPr defTabSz="739775">
              <a:defRPr/>
            </a:pPr>
            <a:r>
              <a:rPr lang="sv-SE" sz="1200" dirty="0">
                <a:latin typeface="Courier New" panose="02070309020205020404" pitchFamily="49" charset="0"/>
              </a:rPr>
              <a:t>class IntegrationTestinKotlin3 {</a:t>
            </a:r>
          </a:p>
          <a:p>
            <a:pPr defTabSz="739775">
              <a:defRPr/>
            </a:pPr>
            <a:r>
              <a:rPr lang="sv-SE" sz="1200" dirty="0">
                <a:latin typeface="Courier New" panose="02070309020205020404" pitchFamily="49" charset="0"/>
              </a:rPr>
              <a:t>    </a:t>
            </a: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sv-SE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sv-SE" sz="1200" dirty="0">
                <a:latin typeface="Courier New" panose="02070309020205020404" pitchFamily="49" charset="0"/>
              </a:rPr>
              <a:t>private val resource: ExpensiveResource</a:t>
            </a:r>
          </a:p>
          <a:p>
            <a:pPr defTabSz="739775">
              <a:defRPr/>
            </a:pPr>
            <a:endParaRPr lang="sv-SE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constructor() {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println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("Setting up expensive resource********************")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resource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ExpensiveResource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}</a:t>
            </a:r>
            <a:r>
              <a:rPr lang="sv-SE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sv-SE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GB" sz="1200" dirty="0"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E1ADE18B-E51D-4D1B-9C6F-A77F14106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8519" y="6424711"/>
            <a:ext cx="2787943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Courier New" panose="02070309020205020404" pitchFamily="49" charset="0"/>
              </a:rPr>
              <a:t>IntegrationTestinKotlin3.kt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208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reminder about JUnit 5 assertions</a:t>
            </a:r>
          </a:p>
          <a:p>
            <a:r>
              <a:rPr lang="en-GB" dirty="0"/>
              <a:t>Introducing </a:t>
            </a:r>
            <a:r>
              <a:rPr lang="en-GB" dirty="0" err="1"/>
              <a:t>Kotest</a:t>
            </a:r>
            <a:r>
              <a:rPr lang="en-GB" dirty="0"/>
              <a:t> assertions</a:t>
            </a:r>
          </a:p>
          <a:p>
            <a:r>
              <a:rPr lang="en-GB" dirty="0" err="1"/>
              <a:t>Kotest</a:t>
            </a:r>
            <a:r>
              <a:rPr lang="en-GB" dirty="0"/>
              <a:t> assertions dependencies</a:t>
            </a:r>
          </a:p>
          <a:p>
            <a:r>
              <a:rPr lang="en-GB" dirty="0"/>
              <a:t>Example class-under-test</a:t>
            </a:r>
          </a:p>
          <a:p>
            <a:r>
              <a:rPr lang="en-GB" dirty="0"/>
              <a:t>Defining simple tests</a:t>
            </a:r>
          </a:p>
          <a:p>
            <a:r>
              <a:rPr lang="en-GB" dirty="0"/>
              <a:t>Defining more exotic tests</a:t>
            </a:r>
          </a:p>
          <a:p>
            <a:r>
              <a:rPr lang="en-GB" dirty="0"/>
              <a:t>Defining a custom matcher</a:t>
            </a:r>
          </a:p>
          <a:p>
            <a:r>
              <a:rPr lang="en-GB" dirty="0"/>
              <a:t>Using a custom matcher</a:t>
            </a:r>
          </a:p>
          <a:p>
            <a:endParaRPr lang="en-GB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 Using </a:t>
            </a:r>
            <a:r>
              <a:rPr lang="en-GB" dirty="0" err="1"/>
              <a:t>Kotest</a:t>
            </a:r>
            <a:r>
              <a:rPr lang="en-GB" dirty="0"/>
              <a:t> Assertions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433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Setting the scene</a:t>
            </a:r>
          </a:p>
          <a:p>
            <a:r>
              <a:rPr lang="en-GB" dirty="0"/>
              <a:t>Tooling up</a:t>
            </a:r>
          </a:p>
          <a:p>
            <a:r>
              <a:rPr lang="en-GB" dirty="0"/>
              <a:t>The </a:t>
            </a:r>
            <a:r>
              <a:rPr lang="en-GB" dirty="0" err="1"/>
              <a:t>kotlin.test</a:t>
            </a:r>
            <a:r>
              <a:rPr lang="en-GB" dirty="0"/>
              <a:t> library</a:t>
            </a:r>
          </a:p>
          <a:p>
            <a:r>
              <a:rPr lang="en-GB" dirty="0"/>
              <a:t>Gradle dependencies</a:t>
            </a:r>
          </a:p>
          <a:p>
            <a:endParaRPr lang="en-GB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 to Testing in Kotlin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001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we've seen, JUnit 5 has a simple set of assert methods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itchFamily="49" charset="0"/>
              </a:rPr>
              <a:t>assertEquals</a:t>
            </a:r>
            <a:r>
              <a:rPr lang="en-GB" dirty="0">
                <a:latin typeface="Courier New" panose="02070309020205020404" pitchFamily="49" charset="0"/>
                <a:cs typeface="Courier New" pitchFamily="49" charset="0"/>
              </a:rPr>
              <a:t>(), </a:t>
            </a:r>
            <a:r>
              <a:rPr lang="en-GB" dirty="0" err="1">
                <a:latin typeface="Courier New" panose="02070309020205020404" pitchFamily="49" charset="0"/>
                <a:cs typeface="Courier New" pitchFamily="49" charset="0"/>
              </a:rPr>
              <a:t>assertNotEquals</a:t>
            </a:r>
            <a:r>
              <a:rPr lang="en-GB" dirty="0">
                <a:latin typeface="Courier New" panose="02070309020205020404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itchFamily="49" charset="0"/>
              </a:rPr>
              <a:t>assertTrue</a:t>
            </a:r>
            <a:r>
              <a:rPr lang="en-GB" dirty="0">
                <a:latin typeface="Courier New" panose="02070309020205020404" pitchFamily="49" charset="0"/>
                <a:cs typeface="Courier New" pitchFamily="49" charset="0"/>
              </a:rPr>
              <a:t>(), </a:t>
            </a:r>
            <a:r>
              <a:rPr lang="en-GB" dirty="0" err="1">
                <a:latin typeface="Courier New" panose="02070309020205020404" pitchFamily="49" charset="0"/>
                <a:cs typeface="Courier New" pitchFamily="49" charset="0"/>
              </a:rPr>
              <a:t>assertFalse</a:t>
            </a:r>
            <a:r>
              <a:rPr lang="en-GB" dirty="0">
                <a:latin typeface="Courier New" panose="02070309020205020404" pitchFamily="49" charset="0"/>
                <a:cs typeface="Courier New" pitchFamily="49" charset="0"/>
              </a:rPr>
              <a:t>()</a:t>
            </a:r>
            <a:endParaRPr lang="en-GB" dirty="0">
              <a:latin typeface="Courier New" panose="02070309020205020404" pitchFamily="49" charset="0"/>
            </a:endParaRP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itchFamily="49" charset="0"/>
              </a:rPr>
              <a:t>assertSame</a:t>
            </a:r>
            <a:r>
              <a:rPr lang="en-GB" dirty="0">
                <a:latin typeface="Courier New" panose="02070309020205020404" pitchFamily="49" charset="0"/>
                <a:cs typeface="Courier New" pitchFamily="49" charset="0"/>
              </a:rPr>
              <a:t>(), </a:t>
            </a:r>
            <a:r>
              <a:rPr lang="en-GB" dirty="0" err="1">
                <a:latin typeface="Courier New" panose="02070309020205020404" pitchFamily="49" charset="0"/>
                <a:cs typeface="Courier New" pitchFamily="49" charset="0"/>
              </a:rPr>
              <a:t>assertNotSame</a:t>
            </a:r>
            <a:r>
              <a:rPr lang="en-GB" dirty="0">
                <a:latin typeface="Courier New" panose="02070309020205020404" pitchFamily="49" charset="0"/>
                <a:cs typeface="Courier New" pitchFamily="49" charset="0"/>
              </a:rPr>
              <a:t>()</a:t>
            </a:r>
            <a:endParaRPr lang="en-GB" dirty="0">
              <a:latin typeface="Courier New" panose="02070309020205020404" pitchFamily="49" charset="0"/>
            </a:endParaRP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itchFamily="49" charset="0"/>
              </a:rPr>
              <a:t>assertNull</a:t>
            </a:r>
            <a:r>
              <a:rPr lang="en-GB" dirty="0">
                <a:latin typeface="Courier New" panose="02070309020205020404" pitchFamily="49" charset="0"/>
                <a:cs typeface="Courier New" pitchFamily="49" charset="0"/>
              </a:rPr>
              <a:t>(), </a:t>
            </a:r>
            <a:r>
              <a:rPr lang="en-GB" dirty="0" err="1">
                <a:latin typeface="Courier New" panose="02070309020205020404" pitchFamily="49" charset="0"/>
                <a:cs typeface="Courier New" pitchFamily="49" charset="0"/>
              </a:rPr>
              <a:t>assertNotNull</a:t>
            </a:r>
            <a:r>
              <a:rPr lang="en-GB" dirty="0">
                <a:latin typeface="Courier New" panose="02070309020205020404" pitchFamily="49" charset="0"/>
                <a:cs typeface="Courier New" pitchFamily="49" charset="0"/>
              </a:rPr>
              <a:t>()</a:t>
            </a:r>
            <a:endParaRPr lang="en-GB" dirty="0">
              <a:latin typeface="Courier New" panose="02070309020205020404" pitchFamily="49" charset="0"/>
            </a:endParaRP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itchFamily="49" charset="0"/>
              </a:rPr>
              <a:t>etc. …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What if you want to write some specific tests, such as:</a:t>
            </a:r>
          </a:p>
          <a:p>
            <a:pPr lvl="1"/>
            <a:r>
              <a:rPr lang="en-GB" dirty="0">
                <a:cs typeface="Courier New" pitchFamily="49" charset="0"/>
              </a:rPr>
              <a:t>Does a collection contains a value?</a:t>
            </a:r>
          </a:p>
          <a:p>
            <a:pPr lvl="1"/>
            <a:r>
              <a:rPr lang="en-GB" dirty="0">
                <a:cs typeface="Courier New" pitchFamily="49" charset="0"/>
              </a:rPr>
              <a:t>Does a variable point to a particular type of subclass?</a:t>
            </a:r>
          </a:p>
          <a:p>
            <a:pPr lvl="1"/>
            <a:r>
              <a:rPr lang="en-GB" dirty="0">
                <a:cs typeface="Courier New" pitchFamily="49" charset="0"/>
              </a:rPr>
              <a:t>Does an integer value lie in a certain range?</a:t>
            </a:r>
          </a:p>
          <a:p>
            <a:pPr lvl="1"/>
            <a:r>
              <a:rPr lang="en-GB" dirty="0">
                <a:cs typeface="Courier New" pitchFamily="49" charset="0"/>
              </a:rPr>
              <a:t>Does a double value equal a variable, to a specified accuracy?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Reminder About JUnit 5 Assertions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6435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659363" cy="4935538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Kotest</a:t>
            </a:r>
            <a:r>
              <a:rPr lang="en-GB" dirty="0"/>
              <a:t> assertions library is a higher-level vocabulary for writing your tests, with "matcher" methods such as:</a:t>
            </a:r>
          </a:p>
          <a:p>
            <a:pPr lvl="1"/>
            <a:r>
              <a:rPr lang="en-GB" dirty="0" err="1"/>
              <a:t>shouldBe</a:t>
            </a:r>
            <a:r>
              <a:rPr lang="en-GB" dirty="0"/>
              <a:t>, </a:t>
            </a:r>
            <a:r>
              <a:rPr lang="en-GB" dirty="0" err="1"/>
              <a:t>shouldNotBe</a:t>
            </a:r>
            <a:endParaRPr lang="en-GB" dirty="0"/>
          </a:p>
          <a:p>
            <a:pPr lvl="1"/>
            <a:r>
              <a:rPr lang="en-GB" dirty="0" err="1"/>
              <a:t>shouldBeGreaterThan</a:t>
            </a:r>
            <a:r>
              <a:rPr lang="en-GB" dirty="0"/>
              <a:t>, </a:t>
            </a:r>
            <a:r>
              <a:rPr lang="en-GB" dirty="0" err="1"/>
              <a:t>shouldBeGreaterThanOrEqual</a:t>
            </a:r>
            <a:endParaRPr lang="en-GB" dirty="0"/>
          </a:p>
          <a:p>
            <a:pPr lvl="1"/>
            <a:r>
              <a:rPr lang="en-GB" dirty="0" err="1"/>
              <a:t>shouldBeLessThan</a:t>
            </a:r>
            <a:r>
              <a:rPr lang="en-GB" dirty="0"/>
              <a:t>, </a:t>
            </a:r>
            <a:r>
              <a:rPr lang="en-GB" dirty="0" err="1"/>
              <a:t>shouldBeLessThanOrEqual</a:t>
            </a:r>
            <a:endParaRPr lang="en-GB" dirty="0"/>
          </a:p>
          <a:p>
            <a:pPr lvl="1"/>
            <a:r>
              <a:rPr lang="en-GB" dirty="0" err="1"/>
              <a:t>shouldStartWith</a:t>
            </a:r>
            <a:r>
              <a:rPr lang="en-GB" dirty="0"/>
              <a:t>, </a:t>
            </a:r>
            <a:r>
              <a:rPr lang="en-GB" dirty="0" err="1"/>
              <a:t>shouldEndWith</a:t>
            </a:r>
            <a:r>
              <a:rPr lang="en-GB" dirty="0"/>
              <a:t>, </a:t>
            </a:r>
            <a:r>
              <a:rPr lang="en-GB" dirty="0" err="1"/>
              <a:t>shouldContain</a:t>
            </a:r>
            <a:r>
              <a:rPr lang="en-GB" dirty="0"/>
              <a:t>, </a:t>
            </a:r>
            <a:r>
              <a:rPr lang="en-GB" dirty="0" err="1"/>
              <a:t>shouldNotContain</a:t>
            </a:r>
            <a:endParaRPr lang="en-GB" dirty="0"/>
          </a:p>
          <a:p>
            <a:pPr lvl="1"/>
            <a:r>
              <a:rPr lang="en-GB" dirty="0" err="1"/>
              <a:t>shouldContainAll</a:t>
            </a:r>
            <a:r>
              <a:rPr lang="en-GB" dirty="0"/>
              <a:t>, </a:t>
            </a:r>
            <a:r>
              <a:rPr lang="en-GB" dirty="0" err="1"/>
              <a:t>shouldContainAnyOf</a:t>
            </a:r>
            <a:r>
              <a:rPr lang="en-GB" dirty="0"/>
              <a:t>, </a:t>
            </a:r>
            <a:r>
              <a:rPr lang="en-GB" dirty="0" err="1"/>
              <a:t>shouldContainExactly</a:t>
            </a:r>
            <a:endParaRPr lang="en-GB" dirty="0"/>
          </a:p>
          <a:p>
            <a:pPr lvl="1"/>
            <a:r>
              <a:rPr lang="en-GB" dirty="0" err="1"/>
              <a:t>shouldContainKey</a:t>
            </a:r>
            <a:r>
              <a:rPr lang="en-GB" dirty="0"/>
              <a:t>, </a:t>
            </a:r>
            <a:r>
              <a:rPr lang="en-GB" dirty="0" err="1"/>
              <a:t>shouldContainValue</a:t>
            </a:r>
            <a:endParaRPr lang="en-GB" dirty="0"/>
          </a:p>
          <a:p>
            <a:pPr lvl="1"/>
            <a:r>
              <a:rPr lang="en-GB" dirty="0" err="1"/>
              <a:t>shouldBeSameInstanceAs</a:t>
            </a:r>
            <a:r>
              <a:rPr lang="en-GB" dirty="0"/>
              <a:t>, </a:t>
            </a:r>
            <a:r>
              <a:rPr lang="en-GB" dirty="0" err="1"/>
              <a:t>shouldNotBeSameInstanceAs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… etc.</a:t>
            </a:r>
          </a:p>
          <a:p>
            <a:endParaRPr lang="en-GB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</a:t>
            </a:r>
            <a:r>
              <a:rPr lang="en-GB" dirty="0" err="1"/>
              <a:t>Kotest</a:t>
            </a:r>
            <a:r>
              <a:rPr lang="en-GB" dirty="0"/>
              <a:t> Assertions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1691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Here's the </a:t>
            </a:r>
            <a:r>
              <a:rPr lang="en-GB" dirty="0" err="1"/>
              <a:t>Kotest</a:t>
            </a:r>
            <a:r>
              <a:rPr lang="en-GB" dirty="0"/>
              <a:t> assertions dependency: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Kotest</a:t>
            </a:r>
            <a:r>
              <a:rPr lang="en-GB" dirty="0"/>
              <a:t> Assertions Dependencies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32</a:t>
            </a:fld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1ED1EA-A390-B48F-2737-D6387FC7A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04" y="1673014"/>
            <a:ext cx="8257160" cy="193963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dependencies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testImplementation(</a:t>
            </a:r>
            <a:r>
              <a:rPr lang="en-GB" sz="1200" dirty="0" err="1">
                <a:latin typeface="Courier New" panose="02070309020205020404" pitchFamily="49" charset="0"/>
              </a:rPr>
              <a:t>kotlin</a:t>
            </a:r>
            <a:r>
              <a:rPr lang="en-GB" sz="1200" dirty="0">
                <a:latin typeface="Courier New" panose="02070309020205020404" pitchFamily="49" charset="0"/>
              </a:rPr>
              <a:t>("test"))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testImplementation("org.junit.jupiter:junit-jupiter-params:5.10.1")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testImplementation("io.kotest:kotest-assertions-core-jvm:5.8.0")</a:t>
            </a:r>
          </a:p>
          <a:p>
            <a:pPr defTabSz="739775">
              <a:defRPr/>
            </a:pPr>
            <a:r>
              <a:rPr lang="fr-FR" sz="1200" dirty="0">
                <a:latin typeface="Courier New" panose="02070309020205020404" pitchFamily="49" charset="0"/>
              </a:rPr>
              <a:t>    </a:t>
            </a:r>
            <a:r>
              <a:rPr lang="fr-FR" sz="1200" dirty="0" err="1">
                <a:latin typeface="Courier New" panose="02070309020205020404" pitchFamily="49" charset="0"/>
              </a:rPr>
              <a:t>testImplementation</a:t>
            </a:r>
            <a:r>
              <a:rPr lang="fr-FR" sz="1200" dirty="0">
                <a:latin typeface="Courier New" panose="02070309020205020404" pitchFamily="49" charset="0"/>
              </a:rPr>
              <a:t>("io.mockk:mockk:1.13.8")</a:t>
            </a: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tasks.test</a:t>
            </a:r>
            <a:r>
              <a:rPr lang="en-GB" sz="1200" dirty="0">
                <a:latin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useJUnitPlatform</a:t>
            </a:r>
            <a:r>
              <a:rPr lang="en-GB" sz="1200" dirty="0">
                <a:latin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361637E2-475D-D8BC-469B-E8B35413C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8521" y="3335255"/>
            <a:ext cx="1672254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Courier New" panose="02070309020205020404" pitchFamily="49" charset="0"/>
              </a:rPr>
              <a:t>build.gradle.kts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459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illustrate </a:t>
            </a:r>
            <a:r>
              <a:rPr lang="en-GB" dirty="0" err="1"/>
              <a:t>Kotest</a:t>
            </a:r>
            <a:r>
              <a:rPr lang="en-GB" dirty="0"/>
              <a:t> assertions, we'll test this class</a:t>
            </a:r>
          </a:p>
          <a:p>
            <a:pPr lvl="1"/>
            <a:r>
              <a:rPr lang="en-GB" dirty="0"/>
              <a:t>See the </a:t>
            </a:r>
            <a:r>
              <a:rPr lang="en-GB" dirty="0" err="1"/>
              <a:t>src</a:t>
            </a:r>
            <a:r>
              <a:rPr lang="en-GB" dirty="0"/>
              <a:t> package, </a:t>
            </a:r>
            <a:r>
              <a:rPr lang="en-GB" dirty="0" err="1">
                <a:latin typeface="Courier New" panose="02070309020205020404" pitchFamily="49" charset="0"/>
              </a:rPr>
              <a:t>demo.kotest_assertions</a:t>
            </a:r>
            <a:endParaRPr lang="en-GB" dirty="0">
              <a:latin typeface="Courier New" panose="02070309020205020404" pitchFamily="49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Class-Under-Test</a:t>
            </a:r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33</a:t>
            </a:fld>
            <a:endParaRPr lang="en-GB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47725" y="2068948"/>
            <a:ext cx="7893050" cy="249363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class Product(</a:t>
            </a:r>
            <a:r>
              <a:rPr lang="en-US" sz="1200" dirty="0" err="1">
                <a:latin typeface="Courier New" panose="02070309020205020404" pitchFamily="49" charset="0"/>
              </a:rPr>
              <a:t>val</a:t>
            </a:r>
            <a:r>
              <a:rPr lang="en-US" sz="1200" dirty="0">
                <a:latin typeface="Courier New" panose="02070309020205020404" pitchFamily="49" charset="0"/>
              </a:rPr>
              <a:t> description: String, </a:t>
            </a:r>
            <a:r>
              <a:rPr lang="en-US" sz="1200" dirty="0" err="1">
                <a:latin typeface="Courier New" panose="02070309020205020404" pitchFamily="49" charset="0"/>
              </a:rPr>
              <a:t>val</a:t>
            </a:r>
            <a:r>
              <a:rPr lang="en-US" sz="1200" dirty="0">
                <a:latin typeface="Courier New" panose="02070309020205020404" pitchFamily="49" charset="0"/>
              </a:rPr>
              <a:t> price: Double, </a:t>
            </a:r>
            <a:r>
              <a:rPr lang="en-US" sz="1200" dirty="0" err="1">
                <a:latin typeface="Courier New" panose="02070309020205020404" pitchFamily="49" charset="0"/>
              </a:rPr>
              <a:t>vararg</a:t>
            </a:r>
            <a:r>
              <a:rPr lang="en-US" sz="1200" dirty="0"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</a:rPr>
              <a:t>ratingsArg</a:t>
            </a:r>
            <a:r>
              <a:rPr lang="en-US" sz="1200" dirty="0">
                <a:latin typeface="Courier New" panose="02070309020205020404" pitchFamily="49" charset="0"/>
              </a:rPr>
              <a:t>: Int) {</a:t>
            </a:r>
          </a:p>
          <a:p>
            <a:pPr defTabSz="739775">
              <a:defRPr/>
            </a:pPr>
            <a:endParaRPr lang="en-US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</a:rPr>
              <a:t>val</a:t>
            </a:r>
            <a:r>
              <a:rPr lang="en-US" sz="1200" dirty="0">
                <a:latin typeface="Courier New" panose="02070309020205020404" pitchFamily="49" charset="0"/>
              </a:rPr>
              <a:t> ratings = </a:t>
            </a:r>
            <a:r>
              <a:rPr lang="en-US" sz="1200" dirty="0" err="1">
                <a:latin typeface="Courier New" panose="02070309020205020404" pitchFamily="49" charset="0"/>
              </a:rPr>
              <a:t>ratingsArg.asList</a:t>
            </a:r>
            <a:r>
              <a:rPr lang="en-US" sz="1200" dirty="0">
                <a:latin typeface="Courier New" panose="02070309020205020404" pitchFamily="49" charset="0"/>
              </a:rPr>
              <a:t>().</a:t>
            </a:r>
            <a:r>
              <a:rPr lang="en-US" sz="1200" dirty="0" err="1">
                <a:latin typeface="Courier New" panose="02070309020205020404" pitchFamily="49" charset="0"/>
              </a:rPr>
              <a:t>toMutableList</a:t>
            </a:r>
            <a:r>
              <a:rPr lang="en-US" sz="1200" dirty="0">
                <a:latin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endParaRPr lang="en-US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fun rate(rating: Int) = </a:t>
            </a:r>
            <a:r>
              <a:rPr lang="en-US" sz="1200" dirty="0" err="1">
                <a:latin typeface="Courier New" panose="02070309020205020404" pitchFamily="49" charset="0"/>
              </a:rPr>
              <a:t>ratings.add</a:t>
            </a:r>
            <a:r>
              <a:rPr lang="en-US" sz="1200" dirty="0">
                <a:latin typeface="Courier New" panose="02070309020205020404" pitchFamily="49" charset="0"/>
              </a:rPr>
              <a:t>(rating)</a:t>
            </a:r>
          </a:p>
          <a:p>
            <a:pPr defTabSz="739775">
              <a:defRPr/>
            </a:pPr>
            <a:endParaRPr lang="en-US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</a:rPr>
              <a:t>val</a:t>
            </a:r>
            <a:r>
              <a:rPr lang="en-US" sz="1200" dirty="0"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</a:rPr>
              <a:t>taxPayable</a:t>
            </a:r>
            <a:endParaRPr lang="en-US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    get() = price * 0.2</a:t>
            </a:r>
          </a:p>
          <a:p>
            <a:pPr defTabSz="739775">
              <a:defRPr/>
            </a:pPr>
            <a:endParaRPr lang="en-US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override fun </a:t>
            </a:r>
            <a:r>
              <a:rPr lang="en-US" sz="1200" dirty="0" err="1">
                <a:latin typeface="Courier New" panose="02070309020205020404" pitchFamily="49" charset="0"/>
              </a:rPr>
              <a:t>toString</a:t>
            </a:r>
            <a:r>
              <a:rPr lang="en-US" sz="1200" dirty="0">
                <a:latin typeface="Courier New" panose="02070309020205020404" pitchFamily="49" charset="0"/>
              </a:rPr>
              <a:t>(): String {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    return "$description, GBP${"%.2f".format(price)}, $ratings"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622363" y="4281594"/>
            <a:ext cx="1114408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Courier New" panose="02070309020205020404" pitchFamily="49" charset="0"/>
              </a:rPr>
              <a:t>Product.kt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730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Here's how to write simple tests using </a:t>
            </a:r>
            <a:r>
              <a:rPr lang="en-GB" dirty="0" err="1"/>
              <a:t>Kotest</a:t>
            </a:r>
            <a:r>
              <a:rPr lang="en-GB" dirty="0"/>
              <a:t> assertions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Simple Tests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34</a:t>
            </a:fld>
            <a:endParaRPr lang="en-GB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47725" y="1670852"/>
            <a:ext cx="7893050" cy="3601628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io.kotest.matchers.shouldBe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class ProductTest1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private </a:t>
            </a:r>
            <a:r>
              <a:rPr lang="en-GB" sz="1200" dirty="0" err="1">
                <a:latin typeface="Courier New" panose="02070309020205020404" pitchFamily="49" charset="0"/>
              </a:rPr>
              <a:t>val</a:t>
            </a:r>
            <a:r>
              <a:rPr lang="en-GB" sz="1200" dirty="0">
                <a:latin typeface="Courier New" panose="02070309020205020404" pitchFamily="49" charset="0"/>
              </a:rPr>
              <a:t> fixture = Product("TV", 1500.0, 5, 4, 3, 5, 4, 3)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@Test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fun `should have correct number of ratings initially`() {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fixture.ratings.size.shouldBe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(6)         // Using function-call syntax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@Test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fun `should allow ratings to be added`()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</a:rPr>
              <a:t>fixture.ratings.add</a:t>
            </a:r>
            <a:r>
              <a:rPr lang="en-GB" sz="1200" dirty="0">
                <a:latin typeface="Courier New" panose="02070309020205020404" pitchFamily="49" charset="0"/>
              </a:rPr>
              <a:t>(4)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fixture.ratings.size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shouldBe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7          // Using infix syntax (clearer)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GB" sz="1200" dirty="0">
                <a:latin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157493" y="4988892"/>
            <a:ext cx="1579278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Courier New" panose="02070309020205020404" pitchFamily="49" charset="0"/>
              </a:rPr>
              <a:t>ProductTest1.kt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879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example uses </a:t>
            </a:r>
            <a:r>
              <a:rPr lang="en-GB" i="1" dirty="0"/>
              <a:t>doubles</a:t>
            </a:r>
            <a:r>
              <a:rPr lang="en-GB" dirty="0"/>
              <a:t> matchers</a:t>
            </a:r>
          </a:p>
          <a:p>
            <a:pPr lvl="1"/>
            <a:r>
              <a:rPr lang="en-GB" dirty="0"/>
              <a:t>Defined in the package </a:t>
            </a:r>
            <a:r>
              <a:rPr lang="en-GB" dirty="0" err="1">
                <a:latin typeface="Courier New" panose="02070309020205020404" pitchFamily="49" charset="0"/>
              </a:rPr>
              <a:t>io.kotest.matchers.doubles</a:t>
            </a:r>
            <a:endParaRPr lang="en-GB" dirty="0"/>
          </a:p>
          <a:p>
            <a:endParaRPr lang="en-GB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More Exotic Tests (1 of 3)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35</a:t>
            </a:fld>
            <a:endParaRPr lang="en-GB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47725" y="2062291"/>
            <a:ext cx="7893050" cy="3232296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import </a:t>
            </a:r>
            <a:r>
              <a:rPr lang="en-GB" sz="1200" dirty="0" err="1">
                <a:latin typeface="Courier New" panose="02070309020205020404" pitchFamily="49" charset="0"/>
              </a:rPr>
              <a:t>io.kotest.matchers.shouldBe</a:t>
            </a: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io.kotest.matchers.doubles.plusOrMinus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class ProductTest1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@Test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fun `tax payable is correct - v1`()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</a:rPr>
              <a:t>fixture.taxPayable</a:t>
            </a:r>
            <a:r>
              <a:rPr lang="en-GB" sz="1200" dirty="0">
                <a:latin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</a:rPr>
              <a:t>shouldBe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(300.0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plusOrMinus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0.001)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@Test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fun `tax payable is correct - v2`()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</a:rPr>
              <a:t>fixture.taxPayable</a:t>
            </a:r>
            <a:r>
              <a:rPr lang="en-GB" sz="1200" dirty="0">
                <a:latin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</a:rPr>
              <a:t>shouldBe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300.0.plusOrMinus(0.001)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157493" y="5011865"/>
            <a:ext cx="1579278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Courier New" panose="02070309020205020404" pitchFamily="49" charset="0"/>
              </a:rPr>
              <a:t>ProductTest1.kt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506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example uses </a:t>
            </a:r>
            <a:r>
              <a:rPr lang="en-GB" i="1" dirty="0"/>
              <a:t>collections</a:t>
            </a:r>
            <a:r>
              <a:rPr lang="en-GB" dirty="0"/>
              <a:t> matchers</a:t>
            </a:r>
          </a:p>
          <a:p>
            <a:pPr lvl="1"/>
            <a:r>
              <a:rPr lang="en-GB" dirty="0"/>
              <a:t>Defined in the package </a:t>
            </a:r>
            <a:r>
              <a:rPr lang="en-GB" dirty="0">
                <a:latin typeface="Courier New" panose="02070309020205020404" pitchFamily="49" charset="0"/>
              </a:rPr>
              <a:t>io.kotest.matchers.collections</a:t>
            </a:r>
            <a:endParaRPr lang="en-GB" dirty="0"/>
          </a:p>
          <a:p>
            <a:endParaRPr lang="en-GB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More Exotic Tests (2 of 3)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36</a:t>
            </a:fld>
            <a:endParaRPr lang="en-GB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47725" y="2061858"/>
            <a:ext cx="7893050" cy="3416962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import </a:t>
            </a:r>
            <a:r>
              <a:rPr lang="en-GB" sz="1200" dirty="0" err="1">
                <a:latin typeface="Courier New" panose="02070309020205020404" pitchFamily="49" charset="0"/>
              </a:rPr>
              <a:t>io.kotest.matchers.shouldBe</a:t>
            </a: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io.kotest.matchers.collections.shouldContain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io.kotest.matchers.collections.shouldNotContain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class ProductTest1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@Test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fun `ratings contains rating`()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fixture.ratings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shouldContain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3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@Test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fun `ratings doesn't contain absent rating`()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fixture.ratings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shouldNotContain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2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}   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157493" y="5202570"/>
            <a:ext cx="1579278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Courier New" panose="02070309020205020404" pitchFamily="49" charset="0"/>
              </a:rPr>
              <a:t>ProductTest1.kt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279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example uses </a:t>
            </a:r>
            <a:r>
              <a:rPr lang="en-GB" i="1" dirty="0"/>
              <a:t>string</a:t>
            </a:r>
            <a:r>
              <a:rPr lang="en-GB" dirty="0"/>
              <a:t> matchers</a:t>
            </a:r>
          </a:p>
          <a:p>
            <a:pPr lvl="1"/>
            <a:r>
              <a:rPr lang="en-GB" dirty="0"/>
              <a:t>Defined in the package </a:t>
            </a:r>
            <a:r>
              <a:rPr lang="en-GB" dirty="0" err="1">
                <a:latin typeface="Courier New" panose="02070309020205020404" pitchFamily="49" charset="0"/>
              </a:rPr>
              <a:t>io.kotest.matchers.string</a:t>
            </a:r>
            <a:endParaRPr lang="en-GB" dirty="0"/>
          </a:p>
          <a:p>
            <a:endParaRPr lang="en-GB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More Exotic Tests (3 of 3)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37</a:t>
            </a:fld>
            <a:endParaRPr lang="en-GB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47725" y="2073215"/>
            <a:ext cx="7893050" cy="2493632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import </a:t>
            </a:r>
            <a:r>
              <a:rPr lang="en-GB" sz="1200" dirty="0" err="1">
                <a:latin typeface="Courier New" panose="02070309020205020404" pitchFamily="49" charset="0"/>
              </a:rPr>
              <a:t>io.kotest.matchers.shouldBe</a:t>
            </a: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io.kotest.matchers.string.shouldContain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class ProductTest1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@Test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fun `product </a:t>
            </a:r>
            <a:r>
              <a:rPr lang="en-GB" sz="1200" dirty="0" err="1">
                <a:latin typeface="Courier New" panose="02070309020205020404" pitchFamily="49" charset="0"/>
              </a:rPr>
              <a:t>toString</a:t>
            </a:r>
            <a:r>
              <a:rPr lang="en-GB" sz="1200" dirty="0">
                <a:latin typeface="Courier New" panose="02070309020205020404" pitchFamily="49" charset="0"/>
              </a:rPr>
              <a:t> correctly formats price`()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</a:rPr>
              <a:t>val</a:t>
            </a:r>
            <a:r>
              <a:rPr lang="en-GB" sz="1200" dirty="0">
                <a:latin typeface="Courier New" panose="02070309020205020404" pitchFamily="49" charset="0"/>
              </a:rPr>
              <a:t> str = </a:t>
            </a:r>
            <a:r>
              <a:rPr lang="en-GB" sz="1200" dirty="0" err="1">
                <a:latin typeface="Courier New" panose="02070309020205020404" pitchFamily="49" charset="0"/>
              </a:rPr>
              <a:t>fixture.toString</a:t>
            </a:r>
            <a:r>
              <a:rPr lang="en-GB" sz="1200" dirty="0">
                <a:latin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str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shouldContain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Regex("GBP1500.00")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157493" y="4285855"/>
            <a:ext cx="1579278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Courier New" panose="02070309020205020404" pitchFamily="49" charset="0"/>
              </a:rPr>
              <a:t>ProductTest1.kt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7701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Kotest</a:t>
            </a:r>
            <a:r>
              <a:rPr lang="en-GB" dirty="0"/>
              <a:t> matcher model is extensible</a:t>
            </a:r>
          </a:p>
          <a:p>
            <a:pPr lvl="1"/>
            <a:r>
              <a:rPr lang="en-GB" dirty="0"/>
              <a:t>You can define your own custom matchers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Custom Matcher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38</a:t>
            </a:fld>
            <a:endParaRPr lang="en-GB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47725" y="2063020"/>
            <a:ext cx="7893050" cy="2308966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import </a:t>
            </a:r>
            <a:r>
              <a:rPr lang="en-US" sz="1200" dirty="0" err="1">
                <a:latin typeface="Courier New" panose="02070309020205020404" pitchFamily="49" charset="0"/>
              </a:rPr>
              <a:t>io.kotest.matchers.Matcher</a:t>
            </a:r>
            <a:endParaRPr lang="en-US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import </a:t>
            </a:r>
            <a:r>
              <a:rPr lang="en-US" sz="1200" dirty="0" err="1">
                <a:latin typeface="Courier New" panose="02070309020205020404" pitchFamily="49" charset="0"/>
              </a:rPr>
              <a:t>io.kotest.matchers.MatcherResult</a:t>
            </a:r>
            <a:endParaRPr lang="en-US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endParaRPr lang="en-US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fun </a:t>
            </a:r>
            <a:r>
              <a:rPr lang="en-US" sz="1200" dirty="0" err="1">
                <a:latin typeface="Courier New" panose="02070309020205020404" pitchFamily="49" charset="0"/>
              </a:rPr>
              <a:t>beValidPrice</a:t>
            </a:r>
            <a:r>
              <a:rPr lang="en-US" sz="1200" dirty="0">
                <a:latin typeface="Courier New" panose="02070309020205020404" pitchFamily="49" charset="0"/>
              </a:rPr>
              <a:t>() = object : Matcher&lt;Double&gt; {</a:t>
            </a:r>
          </a:p>
          <a:p>
            <a:pPr defTabSz="739775">
              <a:defRPr/>
            </a:pPr>
            <a:endParaRPr lang="en-US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override fun test(value: Double) =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</a:rPr>
              <a:t>MatcherResult</a:t>
            </a:r>
            <a:r>
              <a:rPr lang="en-US" sz="1200" dirty="0">
                <a:latin typeface="Courier New" panose="02070309020205020404" pitchFamily="49" charset="0"/>
              </a:rPr>
              <a:t>(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        value &gt; 0 &amp;&amp; value &lt; 3000,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        { "Price $value should be in range" },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        { "Price $value should not be in range" }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    )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157493" y="4085830"/>
            <a:ext cx="1579278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Courier New" panose="02070309020205020404" pitchFamily="49" charset="0"/>
              </a:rPr>
              <a:t>PriceMatcher.kt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1443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Here's how to use a custom matcher</a:t>
            </a:r>
          </a:p>
          <a:p>
            <a:pPr lvl="1"/>
            <a:r>
              <a:rPr lang="en-GB" dirty="0"/>
              <a:t>Exactly the same as for the standard matchers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Custom Matcher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39</a:t>
            </a:fld>
            <a:endParaRPr lang="en-GB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47725" y="2031386"/>
            <a:ext cx="7893050" cy="4524958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import </a:t>
            </a:r>
            <a:r>
              <a:rPr lang="en-US" sz="1200" dirty="0" err="1">
                <a:latin typeface="Courier New" panose="02070309020205020404" pitchFamily="49" charset="0"/>
              </a:rPr>
              <a:t>io.kotest.matchers.should</a:t>
            </a:r>
            <a:endParaRPr lang="en-US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import </a:t>
            </a:r>
            <a:r>
              <a:rPr lang="en-US" sz="1200" dirty="0" err="1">
                <a:latin typeface="Courier New" panose="02070309020205020404" pitchFamily="49" charset="0"/>
              </a:rPr>
              <a:t>io.kotest.matchers.shouldNot</a:t>
            </a:r>
            <a:endParaRPr lang="en-US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import </a:t>
            </a:r>
            <a:r>
              <a:rPr lang="en-US" sz="1200" dirty="0" err="1">
                <a:latin typeface="Courier New" panose="02070309020205020404" pitchFamily="49" charset="0"/>
              </a:rPr>
              <a:t>org.junit.jupiter.api.Test</a:t>
            </a:r>
            <a:endParaRPr lang="en-US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endParaRPr lang="en-US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class ProductTest2 {</a:t>
            </a:r>
          </a:p>
          <a:p>
            <a:pPr defTabSz="739775">
              <a:defRPr/>
            </a:pPr>
            <a:endParaRPr lang="en-US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@Test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fun `valid price should be accepted`() {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</a:rPr>
              <a:t>val</a:t>
            </a:r>
            <a:r>
              <a:rPr lang="en-US" sz="1200" dirty="0">
                <a:latin typeface="Courier New" panose="02070309020205020404" pitchFamily="49" charset="0"/>
              </a:rPr>
              <a:t> fixture = Product("TV", 1500.0)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   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fixture.price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should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beValidPrice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endParaRPr lang="en-US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@Test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fun `too-low price should be rejected`() {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</a:rPr>
              <a:t>val</a:t>
            </a:r>
            <a:r>
              <a:rPr lang="en-US" sz="1200" dirty="0">
                <a:latin typeface="Courier New" panose="02070309020205020404" pitchFamily="49" charset="0"/>
              </a:rPr>
              <a:t> fixture = Product("TV", -0.01)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   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fixture.price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shouldNot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beValidPrice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endParaRPr lang="en-US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@Test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fun `too-high price should be rejected`() {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</a:rPr>
              <a:t>val</a:t>
            </a:r>
            <a:r>
              <a:rPr lang="en-US" sz="1200" dirty="0">
                <a:latin typeface="Courier New" panose="02070309020205020404" pitchFamily="49" charset="0"/>
              </a:rPr>
              <a:t> fixture = Product("TV", 3000.01)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   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fixture.price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shouldNot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beValidPrice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157493" y="6279345"/>
            <a:ext cx="1579278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Courier New" panose="02070309020205020404" pitchFamily="49" charset="0"/>
              </a:rPr>
              <a:t>ProductTest2.kt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89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Unit testing verifies the correct behaviour of your code artifacts in isolation</a:t>
            </a:r>
          </a:p>
          <a:p>
            <a:pPr lvl="1"/>
            <a:endParaRPr lang="en-GB" dirty="0"/>
          </a:p>
          <a:p>
            <a:r>
              <a:rPr lang="en-GB" dirty="0"/>
              <a:t>In Kotlin, a </a:t>
            </a:r>
            <a:r>
              <a:rPr lang="en-GB" i="1" dirty="0"/>
              <a:t>unit</a:t>
            </a:r>
            <a:r>
              <a:rPr lang="en-GB" dirty="0"/>
              <a:t> is a function of some kind…</a:t>
            </a:r>
          </a:p>
          <a:p>
            <a:pPr lvl="1"/>
            <a:r>
              <a:rPr lang="en-GB" dirty="0"/>
              <a:t>A global function</a:t>
            </a:r>
          </a:p>
          <a:p>
            <a:pPr lvl="1"/>
            <a:r>
              <a:rPr lang="en-GB" dirty="0"/>
              <a:t>A method in a class/object</a:t>
            </a:r>
          </a:p>
          <a:p>
            <a:pPr lvl="1"/>
            <a:r>
              <a:rPr lang="en-GB" dirty="0"/>
              <a:t>An extension function on a class/object</a:t>
            </a:r>
          </a:p>
          <a:p>
            <a:pPr lvl="2"/>
            <a:endParaRPr lang="en-GB" dirty="0"/>
          </a:p>
          <a:p>
            <a:r>
              <a:rPr lang="en-GB" dirty="0"/>
              <a:t>You typically write several tests per function</a:t>
            </a:r>
          </a:p>
          <a:p>
            <a:pPr lvl="1"/>
            <a:r>
              <a:rPr lang="en-GB" dirty="0"/>
              <a:t>To exercise all the possible paths through the function</a:t>
            </a:r>
          </a:p>
          <a:p>
            <a:pPr lvl="1"/>
            <a:endParaRPr lang="en-GB" dirty="0"/>
          </a:p>
          <a:p>
            <a:r>
              <a:rPr lang="en-GB" dirty="0"/>
              <a:t>Each test should be atomic and independent</a:t>
            </a:r>
          </a:p>
          <a:p>
            <a:pPr lvl="1"/>
            <a:r>
              <a:rPr lang="en-GB" dirty="0"/>
              <a:t>Must not depend on other tests</a:t>
            </a:r>
          </a:p>
          <a:p>
            <a:pPr lvl="1"/>
            <a:r>
              <a:rPr lang="en-GB" dirty="0"/>
              <a:t>Create a fresh instance of the class-under-test (CUT) each time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the Scene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6450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Parameterized tests</a:t>
            </a:r>
          </a:p>
          <a:p>
            <a:r>
              <a:rPr lang="en-GB" dirty="0"/>
              <a:t>JUnit 5 parameterized tests dependencies</a:t>
            </a:r>
          </a:p>
          <a:p>
            <a:r>
              <a:rPr lang="en-GB" dirty="0"/>
              <a:t>Test Driven Development (TDD)</a:t>
            </a:r>
          </a:p>
          <a:p>
            <a:r>
              <a:rPr lang="en-GB" dirty="0"/>
              <a:t>Refactoring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6. Testing Techniques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52895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you start writing tests for a class, you might notice some of the tests are quite similar and repetitive</a:t>
            </a:r>
          </a:p>
          <a:p>
            <a:pPr lvl="1"/>
            <a:endParaRPr lang="en-GB" dirty="0"/>
          </a:p>
          <a:p>
            <a:r>
              <a:rPr lang="en-GB" dirty="0"/>
              <a:t>E.g. imagine a class that returns the grade for an exam</a:t>
            </a:r>
          </a:p>
          <a:p>
            <a:pPr lvl="1"/>
            <a:r>
              <a:rPr lang="en-GB" dirty="0"/>
              <a:t>How would you test it always returns the correct grade?</a:t>
            </a:r>
          </a:p>
          <a:p>
            <a:pPr lvl="1"/>
            <a:r>
              <a:rPr lang="en-GB" dirty="0"/>
              <a:t>This code is in the </a:t>
            </a:r>
            <a:r>
              <a:rPr lang="en-GB" dirty="0" err="1"/>
              <a:t>src</a:t>
            </a:r>
            <a:r>
              <a:rPr lang="en-GB" dirty="0"/>
              <a:t> package, </a:t>
            </a:r>
            <a:r>
              <a:rPr lang="en-GB" dirty="0" err="1">
                <a:latin typeface="Courier New" panose="02070309020205020404" pitchFamily="49" charset="0"/>
              </a:rPr>
              <a:t>demo.parameterized_tests</a:t>
            </a:r>
            <a:endParaRPr lang="en-GB" dirty="0">
              <a:latin typeface="Courier New" panose="02070309020205020404" pitchFamily="49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Parameterized Tests (1 of 2)</a:t>
            </a:r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41</a:t>
            </a:fld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725" y="3651270"/>
            <a:ext cx="7893050" cy="230896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</a:rPr>
              <a:t>ExamGrader</a:t>
            </a:r>
            <a:r>
              <a:rPr lang="en-US" sz="1200" dirty="0">
                <a:latin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US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fun </a:t>
            </a:r>
            <a:r>
              <a:rPr lang="en-US" sz="1200" dirty="0" err="1">
                <a:latin typeface="Courier New" panose="02070309020205020404" pitchFamily="49" charset="0"/>
              </a:rPr>
              <a:t>getGradeForMark</a:t>
            </a:r>
            <a:r>
              <a:rPr lang="en-US" sz="1200" dirty="0">
                <a:latin typeface="Courier New" panose="02070309020205020404" pitchFamily="49" charset="0"/>
              </a:rPr>
              <a:t>(mark: Int) = when {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    mark &gt;= 75 -&gt; "A*"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    mark &gt;= 70 -&gt; "A"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    mark &gt;= 60 -&gt; "B"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    mark &gt;= 50 -&gt; "C"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    mark &gt;= 40 -&gt; "D"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    mark &gt;= 30 -&gt; "E"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    else       -&gt; "U"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343440" y="5676348"/>
            <a:ext cx="1393331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Courier New" panose="02070309020205020404" pitchFamily="49" charset="0"/>
              </a:rPr>
              <a:t>ExamGrader.kt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7477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JUnit 5 lets you write a parameterized test as follows: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Parameterized Tests (2 of 2)</a:t>
            </a:r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39A3677-20BC-4CEC-8026-522984BE808E}" type="slidenum">
              <a:rPr lang="en-GB" smtClean="0"/>
              <a:pPr/>
              <a:t>42</a:t>
            </a:fld>
            <a:endParaRPr lang="en-GB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47725" y="1681760"/>
            <a:ext cx="7893050" cy="4898106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noAutofit/>
          </a:bodyPr>
          <a:lstStyle/>
          <a:p>
            <a:pPr defTabSz="739775"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org.junit.jupiter.params.ParameterizedTest</a:t>
            </a:r>
            <a:endParaRPr lang="en-US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org.junit.jupiter.params.provider.MethodSource</a:t>
            </a:r>
            <a:endParaRPr lang="en-US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org.junit.jupiter.params.provider.Arguments</a:t>
            </a:r>
            <a:endParaRPr lang="en-US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import org.junit.jupiter.api.Assertions.*</a:t>
            </a:r>
          </a:p>
          <a:p>
            <a:pPr defTabSz="739775">
              <a:defRPr/>
            </a:pPr>
            <a:endParaRPr lang="en-US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</a:rPr>
              <a:t>ExamGraderTest</a:t>
            </a:r>
            <a:r>
              <a:rPr lang="en-US" sz="1200" dirty="0">
                <a:latin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US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</a:rPr>
              <a:t>val</a:t>
            </a:r>
            <a:r>
              <a:rPr lang="en-US" sz="1200" dirty="0"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</a:rPr>
              <a:t>examGrader</a:t>
            </a:r>
            <a:r>
              <a:rPr lang="en-US" sz="1200" dirty="0">
                <a:latin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</a:rPr>
              <a:t>ExamGrader</a:t>
            </a:r>
            <a:r>
              <a:rPr lang="en-US" sz="1200" dirty="0">
                <a:latin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endParaRPr lang="en-US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@ParameterizedTest</a:t>
            </a:r>
          </a:p>
          <a:p>
            <a:pPr defTabSz="739775"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@MethodSource("markAndGradeProvider")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fun </a:t>
            </a:r>
            <a:r>
              <a:rPr lang="en-US" sz="1200" dirty="0" err="1">
                <a:latin typeface="Courier New" panose="02070309020205020404" pitchFamily="49" charset="0"/>
              </a:rPr>
              <a:t>testMarksAndGrades</a:t>
            </a:r>
            <a:r>
              <a:rPr lang="en-US" sz="1200" dirty="0">
                <a:latin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333399"/>
                </a:solidFill>
                <a:latin typeface="Courier New" panose="02070309020205020404" pitchFamily="49" charset="0"/>
              </a:rPr>
              <a:t>mark: Int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grade: String</a:t>
            </a:r>
            <a:r>
              <a:rPr lang="en-US" sz="1200" dirty="0">
                <a:latin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</a:rPr>
              <a:t>assertEquals</a:t>
            </a:r>
            <a:r>
              <a:rPr lang="en-US" sz="1200" dirty="0">
                <a:latin typeface="Courier New" panose="02070309020205020404" pitchFamily="49" charset="0"/>
              </a:rPr>
              <a:t>(grade, </a:t>
            </a:r>
            <a:r>
              <a:rPr lang="en-US" sz="1200" dirty="0" err="1">
                <a:latin typeface="Courier New" panose="02070309020205020404" pitchFamily="49" charset="0"/>
              </a:rPr>
              <a:t>examGrader.getGradeForMark</a:t>
            </a:r>
            <a:r>
              <a:rPr lang="en-US" sz="1200" dirty="0">
                <a:latin typeface="Courier New" panose="02070309020205020404" pitchFamily="49" charset="0"/>
              </a:rPr>
              <a:t>(mark))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endParaRPr lang="en-US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companion object {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    @JvmStatic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    fun </a:t>
            </a:r>
            <a:r>
              <a:rPr lang="en-US" sz="1200" dirty="0" err="1">
                <a:latin typeface="Courier New" panose="02070309020205020404" pitchFamily="49" charset="0"/>
              </a:rPr>
              <a:t>markAndGradeProvider</a:t>
            </a:r>
            <a:r>
              <a:rPr lang="en-US" sz="1200" dirty="0">
                <a:latin typeface="Courier New" panose="02070309020205020404" pitchFamily="49" charset="0"/>
              </a:rPr>
              <a:t>() = </a:t>
            </a:r>
            <a:r>
              <a:rPr lang="en-US" sz="1200" dirty="0" err="1">
                <a:latin typeface="Courier New" panose="02070309020205020404" pitchFamily="49" charset="0"/>
              </a:rPr>
              <a:t>listOf</a:t>
            </a:r>
            <a:r>
              <a:rPr lang="en-US" sz="1200" dirty="0">
                <a:latin typeface="Courier New" panose="02070309020205020404" pitchFamily="49" charset="0"/>
              </a:rPr>
              <a:t>(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       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Arguments.of</a:t>
            </a:r>
            <a:r>
              <a:rPr lang="en-US" sz="1200" dirty="0">
                <a:latin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99</a:t>
            </a:r>
            <a:r>
              <a:rPr lang="en-US" sz="1200" dirty="0">
                <a:latin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"A*"</a:t>
            </a:r>
            <a:r>
              <a:rPr lang="en-US" sz="1200" dirty="0">
                <a:latin typeface="Courier New" panose="02070309020205020404" pitchFamily="49" charset="0"/>
              </a:rPr>
              <a:t>),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       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Arguments.of</a:t>
            </a:r>
            <a:r>
              <a:rPr lang="en-US" sz="1200" dirty="0">
                <a:latin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70</a:t>
            </a:r>
            <a:r>
              <a:rPr lang="en-US" sz="1200" dirty="0">
                <a:latin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"A"</a:t>
            </a:r>
            <a:r>
              <a:rPr lang="en-US" sz="1200" dirty="0">
                <a:latin typeface="Courier New" panose="02070309020205020404" pitchFamily="49" charset="0"/>
              </a:rPr>
              <a:t>),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       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Arguments.of</a:t>
            </a:r>
            <a:r>
              <a:rPr lang="en-US" sz="1200" dirty="0">
                <a:latin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69</a:t>
            </a:r>
            <a:r>
              <a:rPr lang="en-US" sz="1200" dirty="0">
                <a:latin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"B"</a:t>
            </a:r>
            <a:r>
              <a:rPr lang="en-US" sz="1200" dirty="0">
                <a:latin typeface="Courier New" panose="02070309020205020404" pitchFamily="49" charset="0"/>
              </a:rPr>
              <a:t>),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       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Arguments.of</a:t>
            </a:r>
            <a:r>
              <a:rPr lang="en-US" sz="1200" dirty="0">
                <a:latin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60</a:t>
            </a:r>
            <a:r>
              <a:rPr lang="en-US" sz="1200" dirty="0">
                <a:latin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"B"</a:t>
            </a:r>
            <a:r>
              <a:rPr lang="en-US" sz="1200" dirty="0">
                <a:latin typeface="Courier New" panose="02070309020205020404" pitchFamily="49" charset="0"/>
              </a:rPr>
              <a:t>),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        … etc. …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    )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971544" y="6296972"/>
            <a:ext cx="1765227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Courier New" panose="02070309020205020404" pitchFamily="49" charset="0"/>
              </a:rPr>
              <a:t>ExamGraderTest.kt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5496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Here's the JUnit 5 parameterized tests dependency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JUnit 5 Parameterized Tests Dependencies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43</a:t>
            </a:fld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4C3D0C-9595-D1AE-24DA-D192A1B59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04" y="1673014"/>
            <a:ext cx="8257160" cy="193963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dependencies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testImplementation(</a:t>
            </a:r>
            <a:r>
              <a:rPr lang="en-GB" sz="1200" dirty="0" err="1">
                <a:latin typeface="Courier New" panose="02070309020205020404" pitchFamily="49" charset="0"/>
              </a:rPr>
              <a:t>kotlin</a:t>
            </a:r>
            <a:r>
              <a:rPr lang="en-GB" sz="1200" dirty="0">
                <a:latin typeface="Courier New" panose="02070309020205020404" pitchFamily="49" charset="0"/>
              </a:rPr>
              <a:t>("test"))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testImplementation("org.junit.jupiter:junit-jupiter-params:5.10.1")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testImplementation("io.kotest:kotest-assertions-core-jvm:5.8.0")</a:t>
            </a:r>
          </a:p>
          <a:p>
            <a:pPr defTabSz="739775">
              <a:defRPr/>
            </a:pPr>
            <a:r>
              <a:rPr lang="fr-FR" sz="1200" dirty="0">
                <a:latin typeface="Courier New" panose="02070309020205020404" pitchFamily="49" charset="0"/>
              </a:rPr>
              <a:t>    </a:t>
            </a:r>
            <a:r>
              <a:rPr lang="fr-FR" sz="1200" dirty="0" err="1">
                <a:latin typeface="Courier New" panose="02070309020205020404" pitchFamily="49" charset="0"/>
              </a:rPr>
              <a:t>testImplementation</a:t>
            </a:r>
            <a:r>
              <a:rPr lang="fr-FR" sz="1200" dirty="0">
                <a:latin typeface="Courier New" panose="02070309020205020404" pitchFamily="49" charset="0"/>
              </a:rPr>
              <a:t>("io.mockk:mockk:1.13.8")</a:t>
            </a: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tasks.test</a:t>
            </a:r>
            <a:r>
              <a:rPr lang="en-GB" sz="1200" dirty="0">
                <a:latin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useJUnitPlatform</a:t>
            </a:r>
            <a:r>
              <a:rPr lang="en-GB" sz="1200" dirty="0">
                <a:latin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6235279C-531A-F03C-3FAE-D277558EF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8521" y="3335255"/>
            <a:ext cx="1672254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Courier New" panose="02070309020205020404" pitchFamily="49" charset="0"/>
              </a:rPr>
              <a:t>build.gradle.kts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3276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TDD is a simple concept</a:t>
            </a:r>
          </a:p>
          <a:p>
            <a:pPr lvl="1"/>
            <a:r>
              <a:rPr lang="en-GB"/>
              <a:t>You write the tests first, before your write the code</a:t>
            </a:r>
          </a:p>
          <a:p>
            <a:pPr lvl="1"/>
            <a:r>
              <a:rPr lang="en-GB"/>
              <a:t>The tests act as a specification for the new functionality you're about to implement</a:t>
            </a:r>
          </a:p>
          <a:p>
            <a:pPr lvl="1"/>
            <a:endParaRPr lang="en-GB"/>
          </a:p>
          <a:p>
            <a:r>
              <a:rPr lang="en-GB"/>
              <a:t>In TDD, you perform the following tasks repeatedly:</a:t>
            </a:r>
          </a:p>
          <a:p>
            <a:pPr lvl="1"/>
            <a:r>
              <a:rPr lang="en-GB"/>
              <a:t>Write a test</a:t>
            </a:r>
          </a:p>
          <a:p>
            <a:pPr lvl="1"/>
            <a:r>
              <a:rPr lang="en-GB"/>
              <a:t>Run the test - it must fail!</a:t>
            </a:r>
          </a:p>
          <a:p>
            <a:pPr lvl="1"/>
            <a:r>
              <a:rPr lang="en-GB"/>
              <a:t>Write the minimum amount of code, to make the test pass</a:t>
            </a:r>
          </a:p>
          <a:p>
            <a:pPr lvl="1"/>
            <a:r>
              <a:rPr lang="en-GB"/>
              <a:t>Refactor your code</a:t>
            </a:r>
          </a:p>
          <a:p>
            <a:pPr lvl="1"/>
            <a:endParaRPr lang="en-GB"/>
          </a:p>
          <a:p>
            <a:r>
              <a:rPr lang="en-GB"/>
              <a:t>Benefits of TDD</a:t>
            </a:r>
          </a:p>
          <a:p>
            <a:pPr lvl="1"/>
            <a:r>
              <a:rPr lang="en-GB"/>
              <a:t>Helps you focus on functionality rather than implementation</a:t>
            </a:r>
          </a:p>
          <a:p>
            <a:pPr lvl="1"/>
            <a:r>
              <a:rPr lang="en-GB"/>
              <a:t>Ensures every line of code is tested 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Driven Development (TDD)</a:t>
            </a:r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39A3677-20BC-4CEC-8026-522984BE808E}" type="slidenum">
              <a:rPr lang="en-GB" smtClean="0"/>
              <a:pPr/>
              <a:t>44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31428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Refactoring is an oft-overlooked aspect of TDD</a:t>
            </a:r>
          </a:p>
          <a:p>
            <a:pPr lvl="1"/>
            <a:r>
              <a:rPr lang="en-GB" dirty="0"/>
              <a:t>After each iteration through the test-code-pass cycle, you should refactor your code</a:t>
            </a:r>
          </a:p>
          <a:p>
            <a:pPr lvl="1"/>
            <a:r>
              <a:rPr lang="en-GB" dirty="0"/>
              <a:t>That is, step back and see if you can/should reorganize your code to eliminate duplication, restructure inheritance, etc.</a:t>
            </a:r>
          </a:p>
          <a:p>
            <a:pPr lvl="1"/>
            <a:endParaRPr lang="en-GB" dirty="0"/>
          </a:p>
          <a:p>
            <a:r>
              <a:rPr lang="en-GB" dirty="0"/>
              <a:t>IntelliJ has excellent support for refactoring</a:t>
            </a:r>
          </a:p>
          <a:p>
            <a:pPr lvl="1"/>
            <a:r>
              <a:rPr lang="en-GB" dirty="0"/>
              <a:t>As do other IDEs, e.g. Eclipse, NetBeans, etc.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Refactoring</a:t>
            </a:r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39A3677-20BC-4CEC-8026-522984BE808E}" type="slidenum">
              <a:rPr lang="en-GB" smtClean="0"/>
              <a:pPr/>
              <a:t>45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5892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Stubs and mocks</a:t>
            </a:r>
          </a:p>
          <a:p>
            <a:r>
              <a:rPr lang="en-GB" dirty="0"/>
              <a:t>Mocking frameworks</a:t>
            </a:r>
          </a:p>
          <a:p>
            <a:r>
              <a:rPr lang="en-GB" dirty="0" err="1"/>
              <a:t>MockK</a:t>
            </a:r>
            <a:r>
              <a:rPr lang="en-GB" dirty="0"/>
              <a:t> dependencies</a:t>
            </a:r>
          </a:p>
          <a:p>
            <a:r>
              <a:rPr lang="en-GB" dirty="0"/>
              <a:t>Example class to test</a:t>
            </a:r>
          </a:p>
          <a:p>
            <a:r>
              <a:rPr lang="en-GB" dirty="0"/>
              <a:t>Testing the class using </a:t>
            </a:r>
            <a:r>
              <a:rPr lang="en-GB" dirty="0" err="1"/>
              <a:t>MockK</a:t>
            </a:r>
            <a:endParaRPr lang="en-GB" dirty="0"/>
          </a:p>
          <a:p>
            <a:r>
              <a:rPr lang="en-GB" dirty="0"/>
              <a:t>Additional </a:t>
            </a:r>
            <a:r>
              <a:rPr lang="en-GB" dirty="0" err="1"/>
              <a:t>MockK</a:t>
            </a:r>
            <a:r>
              <a:rPr lang="en-GB" dirty="0"/>
              <a:t> techniques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7. Using Test Doubles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46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90004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cs typeface="Times New Roman" charset="0"/>
              </a:rPr>
              <a:t>Stubs and Mocks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charset="0"/>
              </a:rPr>
              <a:t>OO systems involve lots of interacting objects</a:t>
            </a:r>
          </a:p>
          <a:p>
            <a:pPr lvl="1" eaLnBrk="1" hangingPunct="1"/>
            <a:r>
              <a:rPr lang="en-GB" dirty="0">
                <a:cs typeface="Times New Roman" charset="0"/>
              </a:rPr>
              <a:t>Unit testing focuses on the behaviour of an </a:t>
            </a:r>
            <a:r>
              <a:rPr lang="en-GB" u="sng" dirty="0">
                <a:cs typeface="Times New Roman" charset="0"/>
              </a:rPr>
              <a:t>isolated object</a:t>
            </a:r>
          </a:p>
          <a:p>
            <a:pPr lvl="1" eaLnBrk="1" hangingPunct="1"/>
            <a:r>
              <a:rPr lang="en-GB" dirty="0">
                <a:cs typeface="Times New Roman" charset="0"/>
              </a:rPr>
              <a:t>We can use stubs or mocks to "blank off" other objects</a:t>
            </a:r>
          </a:p>
          <a:p>
            <a:pPr lvl="1" eaLnBrk="1" hangingPunct="1"/>
            <a:endParaRPr lang="en-GB" dirty="0">
              <a:cs typeface="Times New Roman" charset="0"/>
            </a:endParaRPr>
          </a:p>
          <a:p>
            <a:pPr eaLnBrk="1" hangingPunct="1"/>
            <a:r>
              <a:rPr lang="en-GB" dirty="0">
                <a:cs typeface="Times New Roman" charset="0"/>
              </a:rPr>
              <a:t>Stubbing</a:t>
            </a:r>
          </a:p>
          <a:p>
            <a:pPr lvl="1" eaLnBrk="1" hangingPunct="1"/>
            <a:r>
              <a:rPr lang="en-GB" dirty="0">
                <a:cs typeface="Times New Roman" charset="0"/>
              </a:rPr>
              <a:t>Implement an interface in a minimalistic way</a:t>
            </a:r>
          </a:p>
          <a:p>
            <a:pPr lvl="1" eaLnBrk="1" hangingPunct="1"/>
            <a:r>
              <a:rPr lang="en-GB" dirty="0">
                <a:cs typeface="Times New Roman" charset="0"/>
              </a:rPr>
              <a:t>You can implement intelligence in the stubs, but you do have to implement all the methods (waste of time?)</a:t>
            </a:r>
          </a:p>
          <a:p>
            <a:pPr lvl="1" eaLnBrk="1" hangingPunct="1"/>
            <a:endParaRPr lang="en-GB" dirty="0">
              <a:cs typeface="Times New Roman" charset="0"/>
            </a:endParaRPr>
          </a:p>
          <a:p>
            <a:pPr eaLnBrk="1" hangingPunct="1"/>
            <a:r>
              <a:rPr lang="en-GB" dirty="0">
                <a:cs typeface="Times New Roman" charset="0"/>
              </a:rPr>
              <a:t>Mocking</a:t>
            </a:r>
          </a:p>
          <a:p>
            <a:pPr lvl="1" eaLnBrk="1" hangingPunct="1"/>
            <a:r>
              <a:rPr lang="en-GB" dirty="0">
                <a:cs typeface="Times New Roman" charset="0"/>
              </a:rPr>
              <a:t>Use a mocking framework to create a one-off mock object</a:t>
            </a:r>
          </a:p>
          <a:p>
            <a:pPr lvl="1" eaLnBrk="1" hangingPunct="1"/>
            <a:r>
              <a:rPr lang="en-GB" dirty="0">
                <a:cs typeface="Times New Roman" charset="0"/>
              </a:rPr>
              <a:t>Tell the mock object what methods you expect to be called, and what they should return</a:t>
            </a:r>
          </a:p>
          <a:p>
            <a:pPr lvl="1" eaLnBrk="1" hangingPunct="1"/>
            <a:r>
              <a:rPr lang="en-GB" dirty="0">
                <a:cs typeface="Times New Roman" charset="0"/>
              </a:rPr>
              <a:t>More lightweight and flexible than stubbing</a:t>
            </a:r>
          </a:p>
          <a:p>
            <a:pPr lvl="1" eaLnBrk="1" hangingPunct="1"/>
            <a:endParaRPr lang="en-GB" dirty="0">
              <a:cs typeface="Times New Roman" charset="0"/>
            </a:endParaRPr>
          </a:p>
          <a:p>
            <a:pPr lvl="1" eaLnBrk="1" hangingPunct="1"/>
            <a:endParaRPr lang="en-GB" dirty="0">
              <a:cs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47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54081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are various Java mocking frameworks available, which you can also use in Kotlin</a:t>
            </a:r>
          </a:p>
          <a:p>
            <a:pPr lvl="1"/>
            <a:r>
              <a:rPr lang="en-GB" dirty="0"/>
              <a:t>Mockito		</a:t>
            </a:r>
            <a:r>
              <a:rPr lang="en-GB" dirty="0">
                <a:hlinkClick r:id="rId3"/>
              </a:rPr>
              <a:t>https://site.mockito.org/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jMock</a:t>
            </a:r>
            <a:r>
              <a:rPr lang="en-GB" dirty="0"/>
              <a:t>		</a:t>
            </a:r>
            <a:r>
              <a:rPr lang="en-GB" dirty="0">
                <a:hlinkClick r:id="rId4"/>
              </a:rPr>
              <a:t>http://jmock.org/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EasyMock</a:t>
            </a:r>
            <a:r>
              <a:rPr lang="en-GB" dirty="0"/>
              <a:t>	</a:t>
            </a:r>
            <a:r>
              <a:rPr lang="en-GB" dirty="0">
                <a:hlinkClick r:id="rId5"/>
              </a:rPr>
              <a:t>https://easymock.org/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etc…</a:t>
            </a:r>
          </a:p>
          <a:p>
            <a:pPr lvl="1"/>
            <a:endParaRPr lang="en-GB" dirty="0"/>
          </a:p>
          <a:p>
            <a:r>
              <a:rPr lang="en-GB" dirty="0"/>
              <a:t>There are also some dedicated Kotlin mocking frameworks</a:t>
            </a:r>
          </a:p>
          <a:p>
            <a:pPr lvl="1"/>
            <a:r>
              <a:rPr lang="en-GB" dirty="0"/>
              <a:t>Mockito-Kotlin	</a:t>
            </a:r>
            <a:r>
              <a:rPr lang="en-GB" dirty="0">
                <a:hlinkClick r:id="rId6"/>
              </a:rPr>
              <a:t>https://github.com/mockito/mockito-kotlin/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MockK</a:t>
            </a:r>
            <a:r>
              <a:rPr lang="en-GB" dirty="0"/>
              <a:t>		</a:t>
            </a:r>
            <a:r>
              <a:rPr lang="en-GB" dirty="0">
                <a:hlinkClick r:id="rId7"/>
              </a:rPr>
              <a:t>https://mockk.io/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/>
              <a:t>We'll investigate </a:t>
            </a:r>
            <a:r>
              <a:rPr lang="en-GB" dirty="0" err="1"/>
              <a:t>MockK</a:t>
            </a:r>
            <a:r>
              <a:rPr lang="en-GB" dirty="0"/>
              <a:t>…	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Mocking Frameworks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48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75152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Here's the </a:t>
            </a:r>
            <a:r>
              <a:rPr lang="en-GB" dirty="0" err="1"/>
              <a:t>MockK</a:t>
            </a:r>
            <a:r>
              <a:rPr lang="en-GB" dirty="0"/>
              <a:t> dependency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MockK</a:t>
            </a:r>
            <a:r>
              <a:rPr lang="en-GB" dirty="0"/>
              <a:t> Dependencies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49</a:t>
            </a:fld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0754F9-8621-AC78-D87A-0483B464F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04" y="1673014"/>
            <a:ext cx="8257160" cy="193963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dependencies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testImplementation(</a:t>
            </a:r>
            <a:r>
              <a:rPr lang="en-GB" sz="1200" dirty="0" err="1">
                <a:latin typeface="Courier New" panose="02070309020205020404" pitchFamily="49" charset="0"/>
              </a:rPr>
              <a:t>kotlin</a:t>
            </a:r>
            <a:r>
              <a:rPr lang="en-GB" sz="1200" dirty="0">
                <a:latin typeface="Courier New" panose="02070309020205020404" pitchFamily="49" charset="0"/>
              </a:rPr>
              <a:t>("test"))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testImplementation("org.junit.jupiter:junit-jupiter-params:5.10.1")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testImplementation("io.kotest:kotest-assertions-core-jvm:5.8.0")</a:t>
            </a:r>
          </a:p>
          <a:p>
            <a:pPr defTabSz="739775">
              <a:defRPr/>
            </a:pPr>
            <a:r>
              <a:rPr lang="fr-FR" sz="1200" dirty="0">
                <a:latin typeface="Courier New" panose="02070309020205020404" pitchFamily="49" charset="0"/>
              </a:rPr>
              <a:t>    </a:t>
            </a:r>
            <a:r>
              <a:rPr lang="fr-FR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testImplementation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("io.mockk:mockk:1.13.8")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tasks.test</a:t>
            </a:r>
            <a:r>
              <a:rPr lang="en-GB" sz="1200" dirty="0">
                <a:latin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useJUnitPlatform</a:t>
            </a:r>
            <a:r>
              <a:rPr lang="en-GB" sz="1200" dirty="0">
                <a:latin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299DA916-F5CE-6CE9-C594-892B9F952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8521" y="3335255"/>
            <a:ext cx="1672254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Courier New" panose="02070309020205020404" pitchFamily="49" charset="0"/>
              </a:rPr>
              <a:t>build.gradle.kts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05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566456" cy="4935538"/>
          </a:xfrm>
        </p:spPr>
        <p:txBody>
          <a:bodyPr/>
          <a:lstStyle/>
          <a:p>
            <a:r>
              <a:rPr lang="en-GB" dirty="0"/>
              <a:t>To test Kotlin code, you can use either a Kotlin test API or a Java test API:</a:t>
            </a:r>
          </a:p>
          <a:p>
            <a:pPr lvl="1">
              <a:tabLst>
                <a:tab pos="1703388" algn="l"/>
              </a:tabLst>
            </a:pPr>
            <a:r>
              <a:rPr lang="en-GB" dirty="0" err="1"/>
              <a:t>Kotest</a:t>
            </a:r>
            <a:r>
              <a:rPr lang="en-GB" dirty="0"/>
              <a:t>	- </a:t>
            </a:r>
            <a:r>
              <a:rPr lang="en-GB" dirty="0">
                <a:hlinkClick r:id="rId3"/>
              </a:rPr>
              <a:t>https://github.com/kotest/kotest/</a:t>
            </a:r>
            <a:r>
              <a:rPr lang="en-GB" dirty="0"/>
              <a:t>    </a:t>
            </a:r>
          </a:p>
          <a:p>
            <a:pPr lvl="1">
              <a:tabLst>
                <a:tab pos="1703388" algn="l"/>
              </a:tabLst>
            </a:pPr>
            <a:r>
              <a:rPr lang="en-GB" dirty="0"/>
              <a:t>JUnit 5	- </a:t>
            </a:r>
            <a:r>
              <a:rPr lang="en-GB" dirty="0">
                <a:hlinkClick r:id="rId4"/>
              </a:rPr>
              <a:t>https://junit.org/junit5/</a:t>
            </a:r>
            <a:r>
              <a:rPr lang="en-GB" dirty="0"/>
              <a:t> </a:t>
            </a:r>
          </a:p>
          <a:p>
            <a:pPr lvl="1">
              <a:tabLst>
                <a:tab pos="1703388" algn="l"/>
              </a:tabLst>
            </a:pPr>
            <a:r>
              <a:rPr lang="en-GB" dirty="0"/>
              <a:t>JUnit 4	- </a:t>
            </a:r>
            <a:r>
              <a:rPr lang="en-GB" dirty="0">
                <a:hlinkClick r:id="rId5"/>
              </a:rPr>
              <a:t>https://junit.org/junit4/</a:t>
            </a:r>
            <a:r>
              <a:rPr lang="en-GB" dirty="0"/>
              <a:t> </a:t>
            </a:r>
          </a:p>
          <a:p>
            <a:pPr lvl="1">
              <a:tabLst>
                <a:tab pos="1703388" algn="l"/>
              </a:tabLst>
            </a:pPr>
            <a:r>
              <a:rPr lang="en-GB" dirty="0"/>
              <a:t>TestNG	- </a:t>
            </a:r>
            <a:r>
              <a:rPr lang="en-GB" dirty="0">
                <a:hlinkClick r:id="rId6"/>
              </a:rPr>
              <a:t>https://testng.org/doc/</a:t>
            </a:r>
            <a:r>
              <a:rPr lang="en-GB" dirty="0"/>
              <a:t> </a:t>
            </a:r>
          </a:p>
          <a:p>
            <a:pPr lvl="1">
              <a:tabLst>
                <a:tab pos="1703388" algn="l"/>
              </a:tabLst>
            </a:pPr>
            <a:endParaRPr lang="en-GB" dirty="0"/>
          </a:p>
          <a:p>
            <a:pPr>
              <a:tabLst>
                <a:tab pos="1703388" algn="l"/>
              </a:tabLst>
            </a:pPr>
            <a:r>
              <a:rPr lang="en-GB" dirty="0" err="1"/>
              <a:t>Kotest</a:t>
            </a:r>
            <a:r>
              <a:rPr lang="en-GB" dirty="0"/>
              <a:t> is written in Kotlin and is very extensive</a:t>
            </a:r>
          </a:p>
          <a:p>
            <a:pPr lvl="1">
              <a:tabLst>
                <a:tab pos="1703388" algn="l"/>
              </a:tabLst>
            </a:pPr>
            <a:r>
              <a:rPr lang="en-GB" dirty="0"/>
              <a:t>But it's rather complex and a bit OTT IMHO</a:t>
            </a:r>
          </a:p>
          <a:p>
            <a:pPr lvl="1">
              <a:tabLst>
                <a:tab pos="1703388" algn="l"/>
              </a:tabLst>
            </a:pPr>
            <a:endParaRPr lang="en-GB" dirty="0"/>
          </a:p>
          <a:p>
            <a:pPr>
              <a:tabLst>
                <a:tab pos="1703388" algn="l"/>
              </a:tabLst>
            </a:pPr>
            <a:r>
              <a:rPr lang="en-GB" dirty="0"/>
              <a:t>Many developers prefer to use JUnit 5 instead</a:t>
            </a:r>
          </a:p>
          <a:p>
            <a:pPr lvl="1">
              <a:tabLst>
                <a:tab pos="1703388" algn="l"/>
              </a:tabLst>
            </a:pPr>
            <a:r>
              <a:rPr lang="en-GB" dirty="0"/>
              <a:t>Simple, solid, and familiar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Tooling Up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8162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GB" kern="0" dirty="0">
                <a:latin typeface="Open Sans" panose="020B0606030504020204" pitchFamily="34" charset="0"/>
              </a:rPr>
              <a:t>Here's the class we're going to test</a:t>
            </a:r>
          </a:p>
          <a:p>
            <a:pPr lvl="1"/>
            <a:r>
              <a:rPr lang="en-GB" kern="0" dirty="0">
                <a:latin typeface="Open Sans" panose="020B0606030504020204" pitchFamily="34" charset="0"/>
              </a:rPr>
              <a:t>See the </a:t>
            </a:r>
            <a:r>
              <a:rPr lang="en-GB" kern="0" dirty="0" err="1">
                <a:latin typeface="Open Sans" panose="020B0606030504020204" pitchFamily="34" charset="0"/>
              </a:rPr>
              <a:t>src</a:t>
            </a:r>
            <a:r>
              <a:rPr lang="en-GB" kern="0" dirty="0">
                <a:latin typeface="Open Sans" panose="020B0606030504020204" pitchFamily="34" charset="0"/>
              </a:rPr>
              <a:t> package, </a:t>
            </a:r>
            <a:r>
              <a:rPr lang="en-GB" kern="0" dirty="0" err="1">
                <a:latin typeface="Courier New" panose="02070309020205020404" pitchFamily="49" charset="0"/>
              </a:rPr>
              <a:t>demo.mocking</a:t>
            </a:r>
            <a:endParaRPr lang="en-GB" kern="0" dirty="0">
              <a:latin typeface="Courier New" panose="02070309020205020404" pitchFamily="49" charset="0"/>
            </a:endParaRPr>
          </a:p>
          <a:p>
            <a:pPr lvl="1"/>
            <a:r>
              <a:rPr lang="en-GB" kern="0" dirty="0">
                <a:latin typeface="Open Sans" panose="020B0606030504020204" pitchFamily="34" charset="0"/>
              </a:rPr>
              <a:t>Note the constructor parameters - we'll mock these…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Class to </a:t>
            </a:r>
            <a:r>
              <a:rPr lang="en-GB" dirty="0"/>
              <a:t>Test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50</a:t>
            </a:fld>
            <a:endParaRPr lang="en-GB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47725" y="2411405"/>
            <a:ext cx="7893050" cy="394063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Times New Roman" pitchFamily="18" charset="0"/>
              </a:rPr>
              <a:t>class </a:t>
            </a:r>
            <a:r>
              <a:rPr lang="en-GB" sz="1200" dirty="0" err="1">
                <a:latin typeface="Courier New" panose="02070309020205020404" pitchFamily="49" charset="0"/>
                <a:cs typeface="Times New Roman" pitchFamily="18" charset="0"/>
              </a:rPr>
              <a:t>BAService</a:t>
            </a:r>
            <a:r>
              <a:rPr lang="en-GB" sz="1200" dirty="0">
                <a:latin typeface="Courier New" panose="02070309020205020404" pitchFamily="49" charset="0"/>
                <a:cs typeface="Times New Roman" pitchFamily="18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itchFamily="18" charset="0"/>
              </a:rPr>
              <a:t>val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itchFamily="18" charset="0"/>
              </a:rPr>
              <a:t> repos: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itchFamily="18" charset="0"/>
              </a:rPr>
              <a:t>BARepository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itchFamily="18" charset="0"/>
              </a:rPr>
              <a:t>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itchFamily="18" charset="0"/>
              </a:rPr>
              <a:t>val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itchFamily="18" charset="0"/>
              </a:rPr>
              <a:t> logger: Logger</a:t>
            </a:r>
            <a:r>
              <a:rPr lang="en-GB" sz="1200" dirty="0">
                <a:latin typeface="Courier New" panose="02070309020205020404" pitchFamily="49" charset="0"/>
                <a:cs typeface="Times New Roman" pitchFamily="18" charset="0"/>
              </a:rPr>
              <a:t>) {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GB" sz="1200" dirty="0">
              <a:latin typeface="Courier New" panose="02070309020205020404" pitchFamily="49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Times New Roman" pitchFamily="18" charset="0"/>
              </a:rPr>
              <a:t>    fun </a:t>
            </a:r>
            <a:r>
              <a:rPr lang="en-GB" sz="1200" dirty="0" err="1">
                <a:latin typeface="Courier New" panose="02070309020205020404" pitchFamily="49" charset="0"/>
                <a:cs typeface="Times New Roman" pitchFamily="18" charset="0"/>
              </a:rPr>
              <a:t>depositIntoAccount</a:t>
            </a:r>
            <a:r>
              <a:rPr lang="en-GB" sz="1200" dirty="0">
                <a:latin typeface="Courier New" panose="02070309020205020404" pitchFamily="49" charset="0"/>
                <a:cs typeface="Times New Roman" pitchFamily="18" charset="0"/>
              </a:rPr>
              <a:t>(id: Int, amount: Int) {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Times New Roman" pitchFamily="18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Times New Roman" pitchFamily="18" charset="0"/>
              </a:rPr>
              <a:t>val</a:t>
            </a:r>
            <a:r>
              <a:rPr lang="en-GB" sz="1200" dirty="0">
                <a:latin typeface="Courier New" panose="02070309020205020404" pitchFamily="49" charset="0"/>
                <a:cs typeface="Times New Roman" pitchFamily="18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Times New Roman" pitchFamily="18" charset="0"/>
              </a:rPr>
              <a:t>acc</a:t>
            </a:r>
            <a:r>
              <a:rPr lang="en-GB" sz="1200" dirty="0">
                <a:latin typeface="Courier New" panose="02070309020205020404" pitchFamily="49" charset="0"/>
                <a:cs typeface="Times New Roman" pitchFamily="18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Times New Roman" pitchFamily="18" charset="0"/>
              </a:rPr>
              <a:t>repos.getById</a:t>
            </a:r>
            <a:r>
              <a:rPr lang="en-GB" sz="1200" dirty="0">
                <a:latin typeface="Courier New" panose="02070309020205020404" pitchFamily="49" charset="0"/>
                <a:cs typeface="Times New Roman" pitchFamily="18" charset="0"/>
              </a:rPr>
              <a:t>(id)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Times New Roman" pitchFamily="18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Times New Roman" pitchFamily="18" charset="0"/>
              </a:rPr>
              <a:t>acc.deposit</a:t>
            </a:r>
            <a:r>
              <a:rPr lang="en-GB" sz="1200" dirty="0">
                <a:latin typeface="Courier New" panose="02070309020205020404" pitchFamily="49" charset="0"/>
                <a:cs typeface="Times New Roman" pitchFamily="18" charset="0"/>
              </a:rPr>
              <a:t>(amount)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Times New Roman" pitchFamily="18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Times New Roman" pitchFamily="18" charset="0"/>
              </a:rPr>
              <a:t>repos.update</a:t>
            </a:r>
            <a:r>
              <a:rPr lang="en-GB" sz="1200" dirty="0">
                <a:latin typeface="Courier New" panose="02070309020205020404" pitchFamily="49" charset="0"/>
                <a:cs typeface="Times New Roman" pitchFamily="18" charset="0"/>
              </a:rPr>
              <a:t>(id, </a:t>
            </a:r>
            <a:r>
              <a:rPr lang="en-GB" sz="1200" dirty="0" err="1">
                <a:latin typeface="Courier New" panose="02070309020205020404" pitchFamily="49" charset="0"/>
                <a:cs typeface="Times New Roman" pitchFamily="18" charset="0"/>
              </a:rPr>
              <a:t>acc</a:t>
            </a:r>
            <a:r>
              <a:rPr lang="en-GB" sz="1200" dirty="0">
                <a:latin typeface="Courier New" panose="02070309020205020404" pitchFamily="49" charset="0"/>
                <a:cs typeface="Times New Roman" pitchFamily="18" charset="0"/>
              </a:rPr>
              <a:t>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Times New Roman" pitchFamily="18" charset="0"/>
              </a:rPr>
              <a:t>        logger.log("Account $id, deposited </a:t>
            </a:r>
            <a:r>
              <a:rPr lang="en-GB" sz="1200" dirty="0" err="1">
                <a:latin typeface="Courier New" panose="02070309020205020404" pitchFamily="49" charset="0"/>
                <a:cs typeface="Times New Roman" pitchFamily="18" charset="0"/>
              </a:rPr>
              <a:t>GBP$amount</a:t>
            </a:r>
            <a:r>
              <a:rPr lang="en-GB" sz="1200" dirty="0">
                <a:latin typeface="Courier New" panose="02070309020205020404" pitchFamily="49" charset="0"/>
                <a:cs typeface="Times New Roman" pitchFamily="18" charset="0"/>
              </a:rPr>
              <a:t>")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Times New Roman" pitchFamily="18" charset="0"/>
              </a:rPr>
              <a:t>    }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GB" sz="1200" dirty="0">
              <a:latin typeface="Courier New" panose="02070309020205020404" pitchFamily="49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Times New Roman" pitchFamily="18" charset="0"/>
              </a:rPr>
              <a:t>    fun </a:t>
            </a:r>
            <a:r>
              <a:rPr lang="en-GB" sz="1200" dirty="0" err="1">
                <a:latin typeface="Courier New" panose="02070309020205020404" pitchFamily="49" charset="0"/>
                <a:cs typeface="Times New Roman" pitchFamily="18" charset="0"/>
              </a:rPr>
              <a:t>getBalanceForAccount</a:t>
            </a:r>
            <a:r>
              <a:rPr lang="en-GB" sz="1200" dirty="0">
                <a:latin typeface="Courier New" panose="02070309020205020404" pitchFamily="49" charset="0"/>
                <a:cs typeface="Times New Roman" pitchFamily="18" charset="0"/>
              </a:rPr>
              <a:t>(id: Int) = </a:t>
            </a:r>
            <a:r>
              <a:rPr lang="en-GB" sz="1200" dirty="0" err="1">
                <a:latin typeface="Courier New" panose="02070309020205020404" pitchFamily="49" charset="0"/>
                <a:cs typeface="Times New Roman" pitchFamily="18" charset="0"/>
              </a:rPr>
              <a:t>repos.getById</a:t>
            </a:r>
            <a:r>
              <a:rPr lang="en-GB" sz="1200" dirty="0">
                <a:latin typeface="Courier New" panose="02070309020205020404" pitchFamily="49" charset="0"/>
                <a:cs typeface="Times New Roman" pitchFamily="18" charset="0"/>
              </a:rPr>
              <a:t>(id).balance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GB" sz="1200" dirty="0">
              <a:latin typeface="Courier New" panose="02070309020205020404" pitchFamily="49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Times New Roman" pitchFamily="18" charset="0"/>
              </a:rPr>
              <a:t>    fun </a:t>
            </a:r>
            <a:r>
              <a:rPr lang="en-GB" sz="1200" dirty="0" err="1">
                <a:latin typeface="Courier New" panose="02070309020205020404" pitchFamily="49" charset="0"/>
                <a:cs typeface="Times New Roman" pitchFamily="18" charset="0"/>
              </a:rPr>
              <a:t>getBalanceForAccounts</a:t>
            </a:r>
            <a:r>
              <a:rPr lang="en-GB" sz="1200" dirty="0">
                <a:latin typeface="Courier New" panose="02070309020205020404" pitchFamily="49" charset="0"/>
                <a:cs typeface="Times New Roman" pitchFamily="18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Times New Roman" pitchFamily="18" charset="0"/>
              </a:rPr>
              <a:t>vararg</a:t>
            </a:r>
            <a:r>
              <a:rPr lang="en-GB" sz="1200" dirty="0">
                <a:latin typeface="Courier New" panose="02070309020205020404" pitchFamily="49" charset="0"/>
                <a:cs typeface="Times New Roman" pitchFamily="18" charset="0"/>
              </a:rPr>
              <a:t> ids: Int): Int {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Times New Roman" pitchFamily="18" charset="0"/>
              </a:rPr>
              <a:t>        var total = 0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Times New Roman" pitchFamily="18" charset="0"/>
              </a:rPr>
              <a:t>        for (id in ids) {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Times New Roman" pitchFamily="18" charset="0"/>
              </a:rPr>
              <a:t>            total += </a:t>
            </a:r>
            <a:r>
              <a:rPr lang="en-GB" sz="1200" dirty="0" err="1">
                <a:latin typeface="Courier New" panose="02070309020205020404" pitchFamily="49" charset="0"/>
                <a:cs typeface="Times New Roman" pitchFamily="18" charset="0"/>
              </a:rPr>
              <a:t>getBalanceForAccount</a:t>
            </a:r>
            <a:r>
              <a:rPr lang="en-GB" sz="1200" dirty="0">
                <a:latin typeface="Courier New" panose="02070309020205020404" pitchFamily="49" charset="0"/>
                <a:cs typeface="Times New Roman" pitchFamily="18" charset="0"/>
              </a:rPr>
              <a:t>(id)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Times New Roman" pitchFamily="18" charset="0"/>
              </a:rPr>
              <a:t>        }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Times New Roman" pitchFamily="18" charset="0"/>
              </a:rPr>
              <a:t>        return total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Times New Roman" pitchFamily="18" charset="0"/>
              </a:rPr>
              <a:t>    }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40419" y="60754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</a:rPr>
              <a:t>BAService.kt</a:t>
            </a:r>
            <a:endParaRPr lang="en-GB" sz="1200" b="1" dirty="0">
              <a:solidFill>
                <a:srgbClr val="333399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0434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the Class using </a:t>
            </a:r>
            <a:r>
              <a:rPr lang="en-GB" dirty="0" err="1"/>
              <a:t>MockK</a:t>
            </a:r>
            <a:r>
              <a:rPr lang="en-GB" dirty="0"/>
              <a:t> (1 of 2)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39A3677-20BC-4CEC-8026-522984BE808E}" type="slidenum">
              <a:rPr lang="en-GB" smtClean="0"/>
              <a:pPr/>
              <a:t>51</a:t>
            </a:fld>
            <a:endParaRPr lang="en-GB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47725" y="1125768"/>
            <a:ext cx="7893050" cy="5642629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noAutofit/>
          </a:bodyPr>
          <a:lstStyle/>
          <a:p>
            <a:pPr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import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io.mockk.mockk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import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io.mockk.every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import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io.mockk.verify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import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io.mockk.confirmVerified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GB" sz="1200" dirty="0">
                <a:latin typeface="Courier New" panose="02070309020205020404" pitchFamily="49" charset="0"/>
                <a:cs typeface="Courier New" pitchFamily="49" charset="0"/>
              </a:rPr>
              <a:t>…</a:t>
            </a:r>
          </a:p>
          <a:p>
            <a:pPr marL="0" indent="0">
              <a:buFontTx/>
              <a:buNone/>
              <a:defRPr/>
            </a:pPr>
            <a:r>
              <a:rPr lang="en-GB" sz="1200" dirty="0">
                <a:latin typeface="Courier New" panose="02070309020205020404" pitchFamily="49" charset="0"/>
                <a:cs typeface="Courier New" pitchFamily="49" charset="0"/>
              </a:rPr>
              <a:t>class </a:t>
            </a:r>
            <a:r>
              <a:rPr lang="en-GB" sz="1200" dirty="0" err="1">
                <a:latin typeface="Courier New" panose="02070309020205020404" pitchFamily="49" charset="0"/>
                <a:cs typeface="Courier New" pitchFamily="49" charset="0"/>
              </a:rPr>
              <a:t>BAServiceTest</a:t>
            </a:r>
            <a:r>
              <a:rPr lang="en-GB" sz="1200" dirty="0">
                <a:latin typeface="Courier New" panose="02070309020205020404" pitchFamily="49" charset="0"/>
                <a:cs typeface="Courier New" pitchFamily="49" charset="0"/>
              </a:rPr>
              <a:t> {</a:t>
            </a:r>
          </a:p>
          <a:p>
            <a:pPr marL="0" indent="0">
              <a:buFontTx/>
              <a:buNone/>
              <a:defRPr/>
            </a:pPr>
            <a:endParaRPr lang="en-GB" sz="800" dirty="0">
              <a:latin typeface="Courier New" panose="02070309020205020404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val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 repos 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mockk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&lt;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BARepository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&gt;()</a:t>
            </a:r>
          </a:p>
          <a:p>
            <a:pPr marL="0" indent="0">
              <a:buFontTx/>
              <a:buNone/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val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 logger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mockk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&lt;Logger&gt;()</a:t>
            </a:r>
          </a:p>
          <a:p>
            <a:pPr marL="0" indent="0">
              <a:buFontTx/>
              <a:buNone/>
              <a:defRPr/>
            </a:pPr>
            <a:r>
              <a:rPr lang="en-GB" sz="1200" dirty="0">
                <a:latin typeface="Courier New" panose="02070309020205020404" pitchFamily="49" charset="0"/>
                <a:cs typeface="Courier New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itchFamily="49" charset="0"/>
              </a:rPr>
              <a:t>val</a:t>
            </a:r>
            <a:r>
              <a:rPr lang="en-GB" sz="1200" dirty="0">
                <a:latin typeface="Courier New" panose="02070309020205020404" pitchFamily="49" charset="0"/>
                <a:cs typeface="Courier New" pitchFamily="49" charset="0"/>
              </a:rPr>
              <a:t> service = </a:t>
            </a:r>
            <a:r>
              <a:rPr lang="en-GB" sz="1200" dirty="0" err="1">
                <a:latin typeface="Courier New" panose="02070309020205020404" pitchFamily="49" charset="0"/>
                <a:cs typeface="Courier New" pitchFamily="49" charset="0"/>
              </a:rPr>
              <a:t>BAService</a:t>
            </a:r>
            <a:r>
              <a:rPr lang="en-GB" sz="1200" dirty="0">
                <a:latin typeface="Courier New" panose="02070309020205020404" pitchFamily="49" charset="0"/>
                <a:cs typeface="Courier New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repos, logger</a:t>
            </a:r>
            <a:r>
              <a:rPr lang="en-GB" sz="1200" dirty="0">
                <a:latin typeface="Courier New" panose="02070309020205020404" pitchFamily="49" charset="0"/>
                <a:cs typeface="Courier New" pitchFamily="49" charset="0"/>
              </a:rPr>
              <a:t>)</a:t>
            </a:r>
          </a:p>
          <a:p>
            <a:pPr marL="0" indent="0">
              <a:buFontTx/>
              <a:buNone/>
              <a:defRPr/>
            </a:pPr>
            <a:endParaRPr lang="en-GB" sz="800" dirty="0">
              <a:latin typeface="Courier New" panose="02070309020205020404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GB" sz="1200" dirty="0">
                <a:latin typeface="Courier New" panose="02070309020205020404" pitchFamily="49" charset="0"/>
                <a:cs typeface="Courier New" pitchFamily="49" charset="0"/>
              </a:rPr>
              <a:t>    @Test</a:t>
            </a:r>
          </a:p>
          <a:p>
            <a:pPr marL="0" indent="0">
              <a:buFontTx/>
              <a:buNone/>
              <a:defRPr/>
            </a:pPr>
            <a:r>
              <a:rPr lang="en-GB" sz="1200" dirty="0">
                <a:latin typeface="Courier New" panose="02070309020205020404" pitchFamily="49" charset="0"/>
                <a:cs typeface="Courier New" pitchFamily="49" charset="0"/>
              </a:rPr>
              <a:t>    fun `test deposit`() {</a:t>
            </a:r>
          </a:p>
          <a:p>
            <a:pPr marL="0" indent="0">
              <a:buFontTx/>
              <a:buNone/>
              <a:defRPr/>
            </a:pPr>
            <a:endParaRPr lang="en-GB" sz="800" dirty="0">
              <a:latin typeface="Courier New" panose="02070309020205020404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GB" sz="1200" dirty="0">
                <a:latin typeface="Courier New" panose="02070309020205020404" pitchFamily="49" charset="0"/>
                <a:cs typeface="Courier New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itchFamily="49" charset="0"/>
              </a:rPr>
              <a:t>val</a:t>
            </a:r>
            <a:r>
              <a:rPr lang="en-GB" sz="1200" dirty="0">
                <a:latin typeface="Courier New" panose="02070309020205020404" pitchFamily="49" charset="0"/>
                <a:cs typeface="Courier New" pitchFamily="49" charset="0"/>
              </a:rPr>
              <a:t> id = 1234</a:t>
            </a:r>
          </a:p>
          <a:p>
            <a:pPr marL="0" indent="0">
              <a:buFontTx/>
              <a:buNone/>
              <a:defRPr/>
            </a:pPr>
            <a:r>
              <a:rPr lang="en-GB" sz="1200" dirty="0">
                <a:latin typeface="Courier New" panose="02070309020205020404" pitchFamily="49" charset="0"/>
                <a:cs typeface="Courier New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itchFamily="49" charset="0"/>
              </a:rPr>
              <a:t>val</a:t>
            </a:r>
            <a:r>
              <a:rPr lang="en-GB" sz="1200" dirty="0">
                <a:latin typeface="Courier New" panose="02070309020205020404" pitchFamily="49" charset="0"/>
                <a:cs typeface="Courier New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itchFamily="49" charset="0"/>
              </a:rPr>
              <a:t>acc</a:t>
            </a:r>
            <a:r>
              <a:rPr lang="en-GB" sz="1200" dirty="0">
                <a:latin typeface="Courier New" panose="02070309020205020404" pitchFamily="49" charset="0"/>
                <a:cs typeface="Courier New" pitchFamily="49" charset="0"/>
              </a:rPr>
              <a:t> = BA(id, "David")</a:t>
            </a:r>
          </a:p>
          <a:p>
            <a:pPr marL="0" indent="0">
              <a:buFontTx/>
              <a:buNone/>
              <a:defRPr/>
            </a:pPr>
            <a:endParaRPr lang="en-GB" sz="800" dirty="0">
              <a:latin typeface="Courier New" panose="02070309020205020404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        every {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repos.getById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(id)     } returns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acc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        every {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repos.update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(id,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acc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) } returns Unit</a:t>
            </a:r>
          </a:p>
          <a:p>
            <a:pPr marL="0" indent="0">
              <a:buFontTx/>
              <a:buNone/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        every { logger.log(any())     } returns Unit</a:t>
            </a:r>
          </a:p>
          <a:p>
            <a:pPr marL="0" indent="0">
              <a:buFontTx/>
              <a:buNone/>
              <a:defRPr/>
            </a:pPr>
            <a:endParaRPr lang="en-GB" sz="800" dirty="0">
              <a:latin typeface="Courier New" panose="02070309020205020404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GB" sz="1200" dirty="0">
                <a:latin typeface="Courier New" panose="02070309020205020404" pitchFamily="49" charset="0"/>
                <a:cs typeface="Courier New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itchFamily="49" charset="0"/>
              </a:rPr>
              <a:t>service.depositIntoAccount</a:t>
            </a:r>
            <a:r>
              <a:rPr lang="en-GB" sz="1200" dirty="0">
                <a:latin typeface="Courier New" panose="02070309020205020404" pitchFamily="49" charset="0"/>
                <a:cs typeface="Courier New" pitchFamily="49" charset="0"/>
              </a:rPr>
              <a:t>(id, 100)</a:t>
            </a:r>
          </a:p>
          <a:p>
            <a:pPr marL="0" indent="0">
              <a:buFontTx/>
              <a:buNone/>
              <a:defRPr/>
            </a:pPr>
            <a:r>
              <a:rPr lang="en-GB" sz="1200" dirty="0">
                <a:latin typeface="Courier New" panose="02070309020205020404" pitchFamily="49" charset="0"/>
                <a:cs typeface="Courier New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itchFamily="49" charset="0"/>
              </a:rPr>
              <a:t>assertEquals</a:t>
            </a:r>
            <a:r>
              <a:rPr lang="en-GB" sz="1200" dirty="0">
                <a:latin typeface="Courier New" panose="02070309020205020404" pitchFamily="49" charset="0"/>
                <a:cs typeface="Courier New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itchFamily="49" charset="0"/>
              </a:rPr>
              <a:t>acc.balance</a:t>
            </a:r>
            <a:r>
              <a:rPr lang="en-GB" sz="1200" dirty="0">
                <a:latin typeface="Courier New" panose="02070309020205020404" pitchFamily="49" charset="0"/>
                <a:cs typeface="Courier New" pitchFamily="49" charset="0"/>
              </a:rPr>
              <a:t>, 100)</a:t>
            </a:r>
          </a:p>
          <a:p>
            <a:pPr marL="0" indent="0">
              <a:buFontTx/>
              <a:buNone/>
              <a:defRPr/>
            </a:pPr>
            <a:endParaRPr lang="en-GB" sz="800" dirty="0">
              <a:latin typeface="Courier New" panose="02070309020205020404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        verify {</a:t>
            </a:r>
          </a:p>
          <a:p>
            <a:pPr marL="0" indent="0">
              <a:buFontTx/>
              <a:buNone/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    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repos.getById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(id)</a:t>
            </a:r>
          </a:p>
          <a:p>
            <a:pPr marL="0" indent="0">
              <a:buFontTx/>
              <a:buNone/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    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repos.update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(id,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acc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)</a:t>
            </a:r>
          </a:p>
          <a:p>
            <a:pPr marL="0" indent="0">
              <a:buFontTx/>
              <a:buNone/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            logger.log("Account $id, deposited GBP100")</a:t>
            </a:r>
          </a:p>
          <a:p>
            <a:pPr marL="0" indent="0">
              <a:buFontTx/>
              <a:buNone/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        }</a:t>
            </a:r>
          </a:p>
          <a:p>
            <a:pPr marL="0" indent="0">
              <a:buFontTx/>
              <a:buNone/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confirmVerified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(repos)</a:t>
            </a:r>
          </a:p>
          <a:p>
            <a:pPr marL="0" indent="0">
              <a:buFontTx/>
              <a:buNone/>
              <a:defRPr/>
            </a:pPr>
            <a:r>
              <a:rPr lang="en-GB" sz="1200" dirty="0">
                <a:latin typeface="Courier New" panose="02070309020205020404" pitchFamily="49" charset="0"/>
                <a:cs typeface="Courier New" pitchFamily="49" charset="0"/>
              </a:rPr>
              <a:t>    }</a:t>
            </a:r>
          </a:p>
          <a:p>
            <a:pPr marL="0" indent="0">
              <a:buFontTx/>
              <a:buNone/>
              <a:defRPr/>
            </a:pPr>
            <a:r>
              <a:rPr lang="en-GB" sz="1200" dirty="0">
                <a:latin typeface="Courier New" panose="02070309020205020404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487115" y="6485627"/>
            <a:ext cx="2253660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Courier New" panose="02070309020205020404" pitchFamily="49" charset="0"/>
              </a:rPr>
              <a:t>BAServiceTest.kt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4922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CD505-98C9-4950-A566-07500203F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Note the following additional </a:t>
            </a:r>
            <a:r>
              <a:rPr lang="en-GB" dirty="0" err="1"/>
              <a:t>MockK</a:t>
            </a:r>
            <a:r>
              <a:rPr lang="en-GB" dirty="0"/>
              <a:t> techniques:</a:t>
            </a:r>
          </a:p>
          <a:p>
            <a:pPr lvl="1"/>
            <a:r>
              <a:rPr lang="en-GB" dirty="0"/>
              <a:t>Using </a:t>
            </a:r>
            <a:r>
              <a:rPr lang="en-GB" dirty="0">
                <a:latin typeface="Courier New" panose="02070309020205020404" pitchFamily="49" charset="0"/>
              </a:rPr>
              <a:t>answers</a:t>
            </a:r>
            <a:r>
              <a:rPr lang="en-GB" dirty="0"/>
              <a:t> vs. </a:t>
            </a:r>
            <a:r>
              <a:rPr lang="en-GB" dirty="0">
                <a:latin typeface="Courier New" panose="02070309020205020404" pitchFamily="49" charset="0"/>
              </a:rPr>
              <a:t>returns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Using </a:t>
            </a:r>
            <a:r>
              <a:rPr lang="en-GB" dirty="0" err="1">
                <a:latin typeface="Courier New" panose="02070309020205020404" pitchFamily="49" charset="0"/>
              </a:rPr>
              <a:t>firstArg</a:t>
            </a:r>
            <a:r>
              <a:rPr lang="en-GB" dirty="0"/>
              <a:t>, </a:t>
            </a:r>
            <a:r>
              <a:rPr lang="en-GB" dirty="0" err="1">
                <a:latin typeface="Courier New" panose="02070309020205020404" pitchFamily="49" charset="0"/>
              </a:rPr>
              <a:t>secondArg</a:t>
            </a:r>
            <a:r>
              <a:rPr lang="en-GB" dirty="0"/>
              <a:t>, </a:t>
            </a:r>
            <a:r>
              <a:rPr lang="en-GB" dirty="0" err="1">
                <a:latin typeface="Courier New" panose="02070309020205020404" pitchFamily="49" charset="0"/>
              </a:rPr>
              <a:t>thirdArg</a:t>
            </a:r>
            <a:r>
              <a:rPr lang="en-GB" dirty="0"/>
              <a:t>, </a:t>
            </a:r>
            <a:r>
              <a:rPr lang="en-GB" dirty="0" err="1">
                <a:latin typeface="Courier New" panose="02070309020205020404" pitchFamily="49" charset="0"/>
              </a:rPr>
              <a:t>lastArg</a:t>
            </a:r>
            <a:r>
              <a:rPr lang="en-GB" dirty="0"/>
              <a:t>, </a:t>
            </a:r>
            <a:r>
              <a:rPr lang="en-GB" dirty="0" err="1">
                <a:latin typeface="Courier New" panose="02070309020205020404" pitchFamily="49" charset="0"/>
              </a:rPr>
              <a:t>arg</a:t>
            </a:r>
            <a:r>
              <a:rPr lang="en-GB" dirty="0"/>
              <a:t>, </a:t>
            </a:r>
            <a:r>
              <a:rPr lang="en-GB" dirty="0" err="1">
                <a:latin typeface="Courier New" panose="02070309020205020404" pitchFamily="49" charset="0"/>
              </a:rPr>
              <a:t>args</a:t>
            </a:r>
            <a:endParaRPr lang="en-GB" dirty="0">
              <a:latin typeface="Courier New" panose="02070309020205020404" pitchFamily="49" charset="0"/>
            </a:endParaRPr>
          </a:p>
          <a:p>
            <a:pPr lvl="1"/>
            <a:r>
              <a:rPr lang="en-GB" dirty="0">
                <a:latin typeface="Courier New" panose="02070309020205020404" pitchFamily="49" charset="0"/>
              </a:rPr>
              <a:t>verify(ordering=</a:t>
            </a:r>
            <a:r>
              <a:rPr lang="en-GB" dirty="0" err="1">
                <a:latin typeface="Courier New" panose="02070309020205020404" pitchFamily="49" charset="0"/>
              </a:rPr>
              <a:t>Ordering.Xxx</a:t>
            </a:r>
            <a:r>
              <a:rPr lang="en-GB" dirty="0"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GB" dirty="0">
                <a:latin typeface="Courier New" panose="02070309020205020404" pitchFamily="49" charset="0"/>
              </a:rPr>
              <a:t>verify(exactly=x)</a:t>
            </a:r>
          </a:p>
          <a:p>
            <a:pPr lvl="1"/>
            <a:r>
              <a:rPr lang="en-GB" dirty="0">
                <a:latin typeface="Courier New" panose="02070309020205020404" pitchFamily="49" charset="0"/>
              </a:rPr>
              <a:t>verify(</a:t>
            </a:r>
            <a:r>
              <a:rPr lang="en-GB" dirty="0" err="1">
                <a:latin typeface="Courier New" panose="02070309020205020404" pitchFamily="49" charset="0"/>
              </a:rPr>
              <a:t>atLeast</a:t>
            </a:r>
            <a:r>
              <a:rPr lang="en-GB" dirty="0">
                <a:latin typeface="Courier New" panose="02070309020205020404" pitchFamily="49" charset="0"/>
              </a:rPr>
              <a:t>=x)</a:t>
            </a:r>
          </a:p>
          <a:p>
            <a:pPr lvl="1"/>
            <a:r>
              <a:rPr lang="en-GB" dirty="0">
                <a:latin typeface="Courier New" panose="02070309020205020404" pitchFamily="49" charset="0"/>
              </a:rPr>
              <a:t>verify(</a:t>
            </a:r>
            <a:r>
              <a:rPr lang="en-GB" dirty="0" err="1">
                <a:latin typeface="Courier New" panose="02070309020205020404" pitchFamily="49" charset="0"/>
              </a:rPr>
              <a:t>atMost</a:t>
            </a:r>
            <a:r>
              <a:rPr lang="en-GB" dirty="0">
                <a:latin typeface="Courier New" panose="02070309020205020404" pitchFamily="49" charset="0"/>
              </a:rPr>
              <a:t>=x)</a:t>
            </a:r>
          </a:p>
          <a:p>
            <a:pPr lvl="1"/>
            <a:r>
              <a:rPr lang="en-GB" dirty="0">
                <a:latin typeface="Courier New" panose="02070309020205020404" pitchFamily="49" charset="0"/>
              </a:rPr>
              <a:t>verify(timeout=x)</a:t>
            </a:r>
          </a:p>
          <a:p>
            <a:endParaRPr lang="en-GB" dirty="0"/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/>
          <a:p>
            <a:r>
              <a:rPr lang="en-GB" dirty="0"/>
              <a:t>Additional </a:t>
            </a:r>
            <a:r>
              <a:rPr lang="en-GB" dirty="0" err="1"/>
              <a:t>MockK</a:t>
            </a:r>
            <a:r>
              <a:rPr lang="en-GB" dirty="0"/>
              <a:t> Techniques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639A3677-20BC-4CEC-8026-522984BE808E}" type="slidenum">
              <a:rPr lang="en-GB" smtClean="0"/>
              <a:pPr/>
              <a:t>52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689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53</a:t>
            </a:fld>
            <a:endParaRPr lang="en-GB" dirty="0"/>
          </a:p>
        </p:txBody>
      </p:sp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Any Questions?</a:t>
            </a:r>
            <a:endParaRPr lang="en-GB" dirty="0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349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55675"/>
            <a:r>
              <a:rPr lang="en-GB" dirty="0"/>
              <a:t>You also need to know about </a:t>
            </a:r>
            <a:r>
              <a:rPr lang="en-GB" dirty="0" err="1"/>
              <a:t>kotlin.test</a:t>
            </a:r>
            <a:endParaRPr lang="en-GB" dirty="0"/>
          </a:p>
          <a:p>
            <a:pPr lvl="1" defTabSz="955675"/>
            <a:r>
              <a:rPr lang="en-GB" dirty="0"/>
              <a:t>Defines a unified test API for Kotlin</a:t>
            </a:r>
          </a:p>
          <a:p>
            <a:pPr lvl="1" defTabSz="955675"/>
            <a:r>
              <a:rPr lang="en-GB" dirty="0"/>
              <a:t>An abstraction layer on top of JUnit5 / JUnit 4 / TestNG</a:t>
            </a:r>
          </a:p>
          <a:p>
            <a:pPr lvl="1" defTabSz="955675"/>
            <a:r>
              <a:rPr lang="en-GB" dirty="0"/>
              <a:t>Enables you to write platform-agnostic tests</a:t>
            </a:r>
          </a:p>
          <a:p>
            <a:pPr lvl="1" defTabSz="955675"/>
            <a:endParaRPr lang="en-GB" dirty="0"/>
          </a:p>
          <a:p>
            <a:pPr defTabSz="955675"/>
            <a:r>
              <a:rPr lang="en-GB" dirty="0"/>
              <a:t>For details, see:</a:t>
            </a:r>
          </a:p>
          <a:p>
            <a:pPr lvl="1" defTabSz="955675"/>
            <a:r>
              <a:rPr lang="en-GB" dirty="0">
                <a:hlinkClick r:id="rId3"/>
              </a:rPr>
              <a:t>https://kotlinlang.org/api/latest/kotlin.test/</a:t>
            </a:r>
            <a:r>
              <a:rPr lang="en-GB" dirty="0"/>
              <a:t> </a:t>
            </a:r>
          </a:p>
          <a:p>
            <a:pPr lvl="1" defTabSz="955675"/>
            <a:endParaRPr lang="en-GB" dirty="0"/>
          </a:p>
          <a:p>
            <a:pPr defTabSz="955675"/>
            <a:endParaRPr lang="en-GB" dirty="0"/>
          </a:p>
          <a:p>
            <a:pPr lvl="1" defTabSz="955675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kotlin.test</a:t>
            </a:r>
            <a:r>
              <a:rPr lang="en-GB" dirty="0"/>
              <a:t> Library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351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need the following in your Gradle build file: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kotlin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("test")</a:t>
            </a:r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GB" dirty="0"/>
              <a:t>Allows you to work with </a:t>
            </a:r>
            <a:r>
              <a:rPr lang="en-GB" dirty="0" err="1"/>
              <a:t>kotlin.test</a:t>
            </a:r>
            <a:r>
              <a:rPr lang="en-GB" dirty="0"/>
              <a:t> and JUnit</a:t>
            </a:r>
          </a:p>
          <a:p>
            <a:pPr lvl="1"/>
            <a:endParaRPr lang="en-GB" sz="1000" dirty="0"/>
          </a:p>
          <a:p>
            <a:pPr lvl="2"/>
            <a:endParaRPr lang="en-GB" sz="500" dirty="0"/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tasks.test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Specifies that the JUnit Platform will be used as the test runner</a:t>
            </a:r>
          </a:p>
          <a:p>
            <a:pPr lvl="1"/>
            <a:endParaRPr lang="en-GB" dirty="0"/>
          </a:p>
          <a:p>
            <a:r>
              <a:rPr lang="en-GB" dirty="0"/>
              <a:t>(We'll discuss the other dependencies later)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Gradle Dependencies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7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18C12C-3311-4722-A343-BA2CF9645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04" y="1673014"/>
            <a:ext cx="8257160" cy="193963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dependencies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testImplementation(</a:t>
            </a:r>
            <a:r>
              <a:rPr lang="en-GB" sz="1200" dirty="0" err="1">
                <a:latin typeface="Courier New" panose="02070309020205020404" pitchFamily="49" charset="0"/>
              </a:rPr>
              <a:t>kotlin</a:t>
            </a:r>
            <a:r>
              <a:rPr lang="en-GB" sz="1200" dirty="0">
                <a:latin typeface="Courier New" panose="02070309020205020404" pitchFamily="49" charset="0"/>
              </a:rPr>
              <a:t>("test"))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testImplementation("org.junit.jupiter:junit-jupiter-params:5.10.1")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testImplementation("io.kotest:kotest-assertions-core-jvm:5.8.0")</a:t>
            </a:r>
          </a:p>
          <a:p>
            <a:pPr defTabSz="739775">
              <a:defRPr/>
            </a:pPr>
            <a:r>
              <a:rPr lang="fr-FR" sz="1200" dirty="0">
                <a:latin typeface="Courier New" panose="02070309020205020404" pitchFamily="49" charset="0"/>
              </a:rPr>
              <a:t>    </a:t>
            </a:r>
            <a:r>
              <a:rPr lang="fr-FR" sz="1200" dirty="0" err="1">
                <a:latin typeface="Courier New" panose="02070309020205020404" pitchFamily="49" charset="0"/>
              </a:rPr>
              <a:t>testImplementation</a:t>
            </a:r>
            <a:r>
              <a:rPr lang="fr-FR" sz="1200" dirty="0">
                <a:latin typeface="Courier New" panose="02070309020205020404" pitchFamily="49" charset="0"/>
              </a:rPr>
              <a:t>("io.mockk:mockk:1.13.8")</a:t>
            </a: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tasks.test</a:t>
            </a:r>
            <a:r>
              <a:rPr lang="en-GB" sz="1200" dirty="0">
                <a:latin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useJUnitPlatform</a:t>
            </a:r>
            <a:r>
              <a:rPr lang="en-GB" sz="1200" dirty="0">
                <a:latin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C32D2B5E-9C14-4E55-9399-BEA0172A2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8521" y="3335255"/>
            <a:ext cx="1672254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Courier New" panose="02070309020205020404" pitchFamily="49" charset="0"/>
              </a:rPr>
              <a:t>build.gradle.kts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81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class-under-test</a:t>
            </a:r>
          </a:p>
          <a:p>
            <a:r>
              <a:rPr lang="en-GB" dirty="0"/>
              <a:t>How to test a class</a:t>
            </a:r>
          </a:p>
          <a:p>
            <a:r>
              <a:rPr lang="en-GB" dirty="0"/>
              <a:t>Example test</a:t>
            </a:r>
          </a:p>
          <a:p>
            <a:r>
              <a:rPr lang="en-GB" dirty="0"/>
              <a:t>Assert methods available in JUnit 5</a:t>
            </a:r>
          </a:p>
          <a:p>
            <a:r>
              <a:rPr lang="en-GB" dirty="0"/>
              <a:t>Running tests in IntelliJ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Unit Testing Essentials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1139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Let's consider how to test this simple Kotlin class</a:t>
            </a:r>
          </a:p>
          <a:p>
            <a:pPr lvl="1"/>
            <a:r>
              <a:rPr lang="en-GB" dirty="0"/>
              <a:t>See </a:t>
            </a:r>
            <a:r>
              <a:rPr lang="en-GB" dirty="0" err="1"/>
              <a:t>src</a:t>
            </a:r>
            <a:r>
              <a:rPr lang="en-GB" dirty="0"/>
              <a:t> package, </a:t>
            </a:r>
            <a:r>
              <a:rPr lang="en-US" dirty="0" err="1">
                <a:latin typeface="Courier New" panose="02070309020205020404" pitchFamily="49" charset="0"/>
              </a:rPr>
              <a:t>demo.unit_testing</a:t>
            </a:r>
            <a:endParaRPr lang="en-GB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Class-Under-Test</a:t>
            </a:r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9</a:t>
            </a:fld>
            <a:endParaRPr lang="en-GB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47725" y="2084653"/>
            <a:ext cx="7893050" cy="323229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</a:rPr>
              <a:t>BankAccount</a:t>
            </a:r>
            <a:r>
              <a:rPr lang="en-US" sz="1200" dirty="0"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</a:rPr>
              <a:t>val</a:t>
            </a:r>
            <a:r>
              <a:rPr lang="en-US" sz="1200" dirty="0">
                <a:latin typeface="Courier New" panose="02070309020205020404" pitchFamily="49" charset="0"/>
              </a:rPr>
              <a:t> name: String, var balance: Int = 0) {</a:t>
            </a:r>
          </a:p>
          <a:p>
            <a:pPr defTabSz="739775">
              <a:defRPr/>
            </a:pPr>
            <a:endParaRPr lang="en-US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fun deposit(amount: Int): Int {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    balance += amount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    return balance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endParaRPr lang="en-US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fun withdraw(amount: Int): Int {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    require(amount &lt;= balance) { "Insufficient funds" }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    balance -= amount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    return balance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endParaRPr lang="en-US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override fun </a:t>
            </a:r>
            <a:r>
              <a:rPr lang="en-US" sz="1200" dirty="0" err="1">
                <a:latin typeface="Courier New" panose="02070309020205020404" pitchFamily="49" charset="0"/>
              </a:rPr>
              <a:t>toString</a:t>
            </a:r>
            <a:r>
              <a:rPr lang="en-US" sz="1200" dirty="0">
                <a:latin typeface="Courier New" panose="02070309020205020404" pitchFamily="49" charset="0"/>
              </a:rPr>
              <a:t>(): String {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    return "$name, balance $balance";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US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250467" y="5037339"/>
            <a:ext cx="1486304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Courier New" panose="02070309020205020404" pitchFamily="49" charset="0"/>
              </a:rPr>
              <a:t>BankAccount.kt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255313"/>
      </p:ext>
    </p:extLst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17769</TotalTime>
  <Words>4772</Words>
  <Application>Microsoft Office PowerPoint</Application>
  <PresentationFormat>On-screen Show (4:3)</PresentationFormat>
  <Paragraphs>940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Bahnschrift</vt:lpstr>
      <vt:lpstr>Courier New</vt:lpstr>
      <vt:lpstr>Open Sans</vt:lpstr>
      <vt:lpstr>Tahoma</vt:lpstr>
      <vt:lpstr>Wingdings</vt:lpstr>
      <vt:lpstr>1_Blends</vt:lpstr>
      <vt:lpstr>Testing in Kotlin</vt:lpstr>
      <vt:lpstr>Contents</vt:lpstr>
      <vt:lpstr>1. Introduction to Testing in Kotlin</vt:lpstr>
      <vt:lpstr>Setting the Scene</vt:lpstr>
      <vt:lpstr>Tooling Up</vt:lpstr>
      <vt:lpstr>The kotlin.test Library</vt:lpstr>
      <vt:lpstr>Gradle Dependencies</vt:lpstr>
      <vt:lpstr>2. Unit Testing Essentials</vt:lpstr>
      <vt:lpstr>Example Class-Under-Test</vt:lpstr>
      <vt:lpstr>How to Test a Class</vt:lpstr>
      <vt:lpstr>Example Test</vt:lpstr>
      <vt:lpstr>Assert Methods Available in JUnit 5</vt:lpstr>
      <vt:lpstr>Running Tests in IntelliJ</vt:lpstr>
      <vt:lpstr>3. Unit Testing Techniques</vt:lpstr>
      <vt:lpstr>Specifying a Better Name for Tests</vt:lpstr>
      <vt:lpstr>Grouping Related Tests</vt:lpstr>
      <vt:lpstr>Arrange / Act / Assert</vt:lpstr>
      <vt:lpstr>Defining Multiple Assertions</vt:lpstr>
      <vt:lpstr>Testing for Exceptions (1 of 2)</vt:lpstr>
      <vt:lpstr>Testing for Exceptions (2 of 2)</vt:lpstr>
      <vt:lpstr>Setup and Teardown Code</vt:lpstr>
      <vt:lpstr>4. Integration Testing</vt:lpstr>
      <vt:lpstr>Setting the Scene</vt:lpstr>
      <vt:lpstr>Writing Integration Tests in Java</vt:lpstr>
      <vt:lpstr>Writing Integration Tests in Kotlin</vt:lpstr>
      <vt:lpstr>Writing Better Integration Tests in Kotlin (1)</vt:lpstr>
      <vt:lpstr>Writing Better Integration Tests in Kotlin (2)</vt:lpstr>
      <vt:lpstr>Additional Techniques</vt:lpstr>
      <vt:lpstr>5. Using Kotest Assertions</vt:lpstr>
      <vt:lpstr>A Reminder About JUnit 5 Assertions</vt:lpstr>
      <vt:lpstr>Introducing Kotest Assertions</vt:lpstr>
      <vt:lpstr>Kotest Assertions Dependencies</vt:lpstr>
      <vt:lpstr>Example Class-Under-Test</vt:lpstr>
      <vt:lpstr>Defining Simple Tests</vt:lpstr>
      <vt:lpstr>Defining More Exotic Tests (1 of 3)</vt:lpstr>
      <vt:lpstr>Defining More Exotic Tests (2 of 3)</vt:lpstr>
      <vt:lpstr>Defining More Exotic Tests (3 of 3)</vt:lpstr>
      <vt:lpstr>Defining a Custom Matcher</vt:lpstr>
      <vt:lpstr>Using a Custom Matcher</vt:lpstr>
      <vt:lpstr>6. Testing Techniques</vt:lpstr>
      <vt:lpstr>Parameterized Tests (1 of 2)</vt:lpstr>
      <vt:lpstr>Parameterized Tests (2 of 2)</vt:lpstr>
      <vt:lpstr>JUnit 5 Parameterized Tests Dependencies</vt:lpstr>
      <vt:lpstr>Test Driven Development (TDD)</vt:lpstr>
      <vt:lpstr>Refactoring</vt:lpstr>
      <vt:lpstr>7. Using Test Doubles</vt:lpstr>
      <vt:lpstr>Stubs and Mocks</vt:lpstr>
      <vt:lpstr>Mocking Frameworks</vt:lpstr>
      <vt:lpstr>MockK Dependencies</vt:lpstr>
      <vt:lpstr>Example Class to Test</vt:lpstr>
      <vt:lpstr>Testing the Class using MockK (1 of 2)</vt:lpstr>
      <vt:lpstr>Additional MockK Techniques</vt:lpstr>
      <vt:lpstr>Any Questions?</vt:lpstr>
    </vt:vector>
  </TitlesOfParts>
  <Company>Olsen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XML</dc:title>
  <dc:creator>Andy Olsen</dc:creator>
  <cp:lastModifiedBy>Andy Olsen</cp:lastModifiedBy>
  <cp:revision>454</cp:revision>
  <dcterms:created xsi:type="dcterms:W3CDTF">2002-05-03T12:27:39Z</dcterms:created>
  <dcterms:modified xsi:type="dcterms:W3CDTF">2023-11-18T17:04:59Z</dcterms:modified>
</cp:coreProperties>
</file>