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3"/>
  </p:notesMasterIdLst>
  <p:handoutMasterIdLst>
    <p:handoutMasterId r:id="rId24"/>
  </p:handoutMasterIdLst>
  <p:sldIdLst>
    <p:sldId id="256" r:id="rId2"/>
    <p:sldId id="497" r:id="rId3"/>
    <p:sldId id="781" r:id="rId4"/>
    <p:sldId id="782" r:id="rId5"/>
    <p:sldId id="836" r:id="rId6"/>
    <p:sldId id="783" r:id="rId7"/>
    <p:sldId id="847" r:id="rId8"/>
    <p:sldId id="848" r:id="rId9"/>
    <p:sldId id="825" r:id="rId10"/>
    <p:sldId id="798" r:id="rId11"/>
    <p:sldId id="800" r:id="rId12"/>
    <p:sldId id="839" r:id="rId13"/>
    <p:sldId id="840" r:id="rId14"/>
    <p:sldId id="841" r:id="rId15"/>
    <p:sldId id="842" r:id="rId16"/>
    <p:sldId id="843" r:id="rId17"/>
    <p:sldId id="844" r:id="rId18"/>
    <p:sldId id="845" r:id="rId19"/>
    <p:sldId id="846" r:id="rId20"/>
    <p:sldId id="849" r:id="rId21"/>
    <p:sldId id="758" r:id="rId22"/>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4177">
          <p15:clr>
            <a:srgbClr val="A4A3A4"/>
          </p15:clr>
        </p15:guide>
        <p15:guide id="2" pos="9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389" autoAdjust="0"/>
    <p:restoredTop sz="94610" autoAdjust="0"/>
  </p:normalViewPr>
  <p:slideViewPr>
    <p:cSldViewPr snapToGrid="0" showGuides="1">
      <p:cViewPr varScale="1">
        <p:scale>
          <a:sx n="105" d="100"/>
          <a:sy n="105" d="100"/>
        </p:scale>
        <p:origin x="1308" y="48"/>
      </p:cViewPr>
      <p:guideLst>
        <p:guide orient="horz" pos="4177"/>
        <p:guide pos="91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75" d="100"/>
          <a:sy n="75" d="100"/>
        </p:scale>
        <p:origin x="2721" y="51"/>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a:t>Introduction</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7" name="TextBox 6"/>
          <p:cNvSpPr txBox="1"/>
          <p:nvPr/>
        </p:nvSpPr>
        <p:spPr>
          <a:xfrm>
            <a:off x="2883101" y="9175801"/>
            <a:ext cx="1561646" cy="246221"/>
          </a:xfrm>
          <a:prstGeom prst="rect">
            <a:avLst/>
          </a:prstGeom>
          <a:noFill/>
        </p:spPr>
        <p:txBody>
          <a:bodyPr wrap="none" rtlCol="0">
            <a:spAutoFit/>
          </a:bodyPr>
          <a:lstStyle/>
          <a:p>
            <a:pPr algn="ctr"/>
            <a:r>
              <a:rPr lang="en-GB" sz="1000" dirty="0">
                <a:latin typeface="Tahoma" panose="020B0604030504040204" pitchFamily="34" charset="0"/>
                <a:ea typeface="Tahoma" panose="020B0604030504040204" pitchFamily="34" charset="0"/>
                <a:cs typeface="Tahoma" panose="020B0604030504040204" pitchFamily="34" charset="0"/>
              </a:rPr>
              <a:t>© Olsen Software, 2022</a:t>
            </a:r>
          </a:p>
        </p:txBody>
      </p:sp>
    </p:spTree>
    <p:extLst>
      <p:ext uri="{BB962C8B-B14F-4D97-AF65-F5344CB8AC3E}">
        <p14:creationId xmlns:p14="http://schemas.microsoft.com/office/powerpoint/2010/main" val="3097931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a:t>Introduction</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TextBox 8"/>
          <p:cNvSpPr txBox="1"/>
          <p:nvPr/>
        </p:nvSpPr>
        <p:spPr>
          <a:xfrm>
            <a:off x="3290777" y="9147729"/>
            <a:ext cx="692817" cy="246221"/>
          </a:xfrm>
          <a:prstGeom prst="rect">
            <a:avLst/>
          </a:prstGeom>
          <a:noFill/>
        </p:spPr>
        <p:txBody>
          <a:bodyPr wrap="non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1000" b="0" i="0">
                <a:solidFill>
                  <a:schemeClr val="tx1"/>
                </a:solidFill>
                <a:latin typeface="Tahoma" panose="020B0604030504040204" pitchFamily="34" charset="0"/>
                <a:ea typeface="Tahoma" panose="020B0604030504040204" pitchFamily="34" charset="0"/>
                <a:cs typeface="Tahoma" panose="020B0604030504040204" pitchFamily="34" charset="0"/>
              </a:rPr>
              <a:t>Page </a:t>
            </a:r>
            <a:fld id="{F9CC5804-0C81-4EE8-A47A-CDA75E103C34}" type="slidenum">
              <a:rPr lang="en-GB" sz="1000" b="0" i="0" smtClean="0">
                <a:solidFill>
                  <a:schemeClr val="tx1"/>
                </a:solidFill>
                <a:latin typeface="Tahoma" panose="020B0604030504040204" pitchFamily="34" charset="0"/>
                <a:ea typeface="Tahoma" panose="020B0604030504040204" pitchFamily="34" charset="0"/>
                <a:cs typeface="Tahoma" panose="020B0604030504040204" pitchFamily="34" charset="0"/>
              </a:rPr>
              <a:pPr algn="ctr"/>
              <a:t>‹#›</a:t>
            </a:fld>
            <a:endParaRPr lang="en-GB" sz="1000" b="0" i="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039672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a:t>Introduction</a:t>
            </a:r>
            <a:endParaRPr lang="en-GB" dirty="0"/>
          </a:p>
        </p:txBody>
      </p:sp>
      <p:sp>
        <p:nvSpPr>
          <p:cNvPr id="28675" name="Rectangle 4"/>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pPr eaLnBrk="1" hangingPunct="1"/>
            <a:r>
              <a:rPr lang="en-GB"/>
              <a:t>Introduction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a:t>Modular development is one of the most important new features in Java 9. We'll explain what modules are, how to define modules, how to export packages from a module, and how to indicate dependencies between modules.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pPr eaLnBrk="1" hangingPunct="1"/>
            <a:r>
              <a:rPr lang="en-GB"/>
              <a:t>Introduction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a:t>A module is specified by a special file named </a:t>
            </a:r>
            <a:r>
              <a:rPr lang="en-GB" dirty="0">
                <a:latin typeface="Lucida Console" panose="020B0609040504020204" pitchFamily="49" charset="0"/>
              </a:rPr>
              <a:t>module-info.java</a:t>
            </a:r>
            <a:r>
              <a:rPr lang="en-GB" dirty="0"/>
              <a:t>. This file specifies three pieces of information about the module:</a:t>
            </a:r>
          </a:p>
          <a:p>
            <a:pPr lvl="1"/>
            <a:r>
              <a:rPr lang="en-GB" dirty="0"/>
              <a:t>The name of the module. This name should follow a pattern such as </a:t>
            </a:r>
            <a:r>
              <a:rPr lang="en-GB" dirty="0" err="1">
                <a:latin typeface="Lucida Console" panose="020B0609040504020204" pitchFamily="49" charset="0"/>
              </a:rPr>
              <a:t>com.mydomain.mybizmodule</a:t>
            </a:r>
            <a:r>
              <a:rPr lang="en-GB" dirty="0"/>
              <a:t>, to avoid conflicts.</a:t>
            </a:r>
          </a:p>
          <a:p>
            <a:pPr lvl="1"/>
            <a:r>
              <a:rPr lang="en-GB" dirty="0"/>
              <a:t>A list of all the packages that this module exports, i.e. the packages that can be considered as the public API of this module, such that they can be accessed by other modules. (If a class is not in an exported package, no one outside of your module can access it – even if it is public). </a:t>
            </a:r>
          </a:p>
          <a:p>
            <a:pPr lvl="1"/>
            <a:r>
              <a:rPr lang="en-GB" dirty="0"/>
              <a:t>A list of other modules that this module depends on (the Java 9 documentation uses the phrase "reading another module"). All public types that those modules export are accessible by the module in question.</a:t>
            </a:r>
          </a:p>
          <a:p>
            <a:pPr lvl="1"/>
            <a:endParaRPr lang="en-GB" dirty="0"/>
          </a:p>
          <a:p>
            <a:pPr indent="-180975"/>
            <a:r>
              <a:rPr lang="en-GB" dirty="0"/>
              <a:t>Note:</a:t>
            </a:r>
          </a:p>
          <a:p>
            <a:pPr indent="-180975"/>
            <a:r>
              <a:rPr lang="en-GB" dirty="0"/>
              <a:t>The Java SE library has been refactored into modules in Java 9</a:t>
            </a:r>
            <a:r>
              <a:rPr lang="en-GB"/>
              <a:t>. For details</a:t>
            </a:r>
            <a:r>
              <a:rPr lang="en-GB" dirty="0"/>
              <a:t>, see:</a:t>
            </a:r>
          </a:p>
          <a:p>
            <a:pPr lvl="1"/>
            <a:r>
              <a:rPr lang="en-GB"/>
              <a:t>http://openjdk.java.net/projects/jigsaw/</a:t>
            </a:r>
            <a:endParaRPr lang="en-GB"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In this </a:t>
            </a:r>
            <a:r>
              <a:rPr lang="en-GB"/>
              <a:t>section we summarize </a:t>
            </a:r>
            <a:r>
              <a:rPr lang="en-GB" dirty="0"/>
              <a:t>some </a:t>
            </a:r>
            <a:r>
              <a:rPr lang="en-GB"/>
              <a:t>of the key features in Java 9. </a:t>
            </a:r>
            <a:r>
              <a:rPr lang="en-GB" dirty="0"/>
              <a:t>This is </a:t>
            </a:r>
            <a:r>
              <a:rPr lang="en-GB" i="1" dirty="0"/>
              <a:t>not</a:t>
            </a:r>
            <a:r>
              <a:rPr lang="en-GB" dirty="0"/>
              <a:t> meant to be a comprehensive survey of Java 9!</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a:t>Introduction</a:t>
            </a:r>
            <a:endParaRPr lang="en-GB" dirty="0"/>
          </a:p>
        </p:txBody>
      </p:sp>
      <p:sp>
        <p:nvSpPr>
          <p:cNvPr id="29699" name="Rectangle 2"/>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C4C55AAB-D790-40B2-B884-D48041392BDB}"/>
              </a:ext>
            </a:extLst>
          </p:cNvPr>
          <p:cNvSpPr>
            <a:spLocks noGrp="1"/>
          </p:cNvSpPr>
          <p:nvPr>
            <p:ph type="body" sz="quarter" idx="3"/>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extLst>
      <p:ext uri="{BB962C8B-B14F-4D97-AF65-F5344CB8AC3E}">
        <p14:creationId xmlns:p14="http://schemas.microsoft.com/office/powerpoint/2010/main" val="326904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eaLnBrk="0" fontAlgn="base" hangingPunct="0">
              <a:spcBef>
                <a:spcPct val="0"/>
              </a:spcBef>
              <a:spcAft>
                <a:spcPct val="0"/>
              </a:spcAft>
              <a:defRPr sz="1600">
                <a:solidFill>
                  <a:schemeClr val="tx1"/>
                </a:solidFill>
                <a:latin typeface="Tahoma" pitchFamily="34" charset="0"/>
              </a:defRPr>
            </a:lvl6pPr>
            <a:lvl7pPr marL="2971800" indent="-228600" eaLnBrk="0" fontAlgn="base" hangingPunct="0">
              <a:spcBef>
                <a:spcPct val="0"/>
              </a:spcBef>
              <a:spcAft>
                <a:spcPct val="0"/>
              </a:spcAft>
              <a:defRPr sz="1600">
                <a:solidFill>
                  <a:schemeClr val="tx1"/>
                </a:solidFill>
                <a:latin typeface="Tahoma" pitchFamily="34" charset="0"/>
              </a:defRPr>
            </a:lvl7pPr>
            <a:lvl8pPr marL="3429000" indent="-228600" eaLnBrk="0" fontAlgn="base" hangingPunct="0">
              <a:spcBef>
                <a:spcPct val="0"/>
              </a:spcBef>
              <a:spcAft>
                <a:spcPct val="0"/>
              </a:spcAft>
              <a:defRPr sz="1600">
                <a:solidFill>
                  <a:schemeClr val="tx1"/>
                </a:solidFill>
                <a:latin typeface="Tahoma" pitchFamily="34" charset="0"/>
              </a:defRPr>
            </a:lvl8pPr>
            <a:lvl9pPr marL="3886200" indent="-228600" eaLnBrk="0" fontAlgn="base" hangingPunct="0">
              <a:spcBef>
                <a:spcPct val="0"/>
              </a:spcBef>
              <a:spcAft>
                <a:spcPct val="0"/>
              </a:spcAft>
              <a:defRPr sz="1600">
                <a:solidFill>
                  <a:schemeClr val="tx1"/>
                </a:solidFill>
                <a:latin typeface="Tahoma" pitchFamily="34" charset="0"/>
              </a:defRPr>
            </a:lvl9pPr>
          </a:lstStyle>
          <a:p>
            <a:pPr eaLnBrk="1" hangingPunct="1"/>
            <a:r>
              <a:rPr lang="en-GB" sz="1000">
                <a:solidFill>
                  <a:schemeClr val="tx2"/>
                </a:solidFill>
              </a:rPr>
              <a:t>Introduction</a:t>
            </a:r>
            <a:endParaRPr lang="en-GB" sz="1000" dirty="0">
              <a:solidFill>
                <a:schemeClr val="tx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4" name="Notes Placeholder 3">
            <a:extLst>
              <a:ext uri="{FF2B5EF4-FFF2-40B4-BE49-F238E27FC236}">
                <a16:creationId xmlns:a16="http://schemas.microsoft.com/office/drawing/2014/main" id="{38E95714-2CD6-4666-9404-51D57E136597}"/>
              </a:ext>
            </a:extLst>
          </p:cNvPr>
          <p:cNvSpPr>
            <a:spLocks noGrp="1"/>
          </p:cNvSpPr>
          <p:nvPr>
            <p:ph type="body" sz="quarter" idx="3"/>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packs </a:t>
            </a:r>
            <a:r>
              <a:rPr lang="en-GB" dirty="0"/>
              <a:t>quite a punch</a:t>
            </a:r>
            <a:r>
              <a:rPr lang="en-GB"/>
              <a:t>. For a summary of the new features, see:</a:t>
            </a:r>
          </a:p>
          <a:p>
            <a:pPr lvl="1"/>
            <a:r>
              <a:rPr lang="en-GB"/>
              <a:t>https://docs.oracle.com/javase/9/whatsnew/toc.htm#JSNEW-GUID-C23AFD78-C777-460B-8ACE-58BE5EA681F6 </a:t>
            </a:r>
          </a:p>
          <a:p>
            <a:r>
              <a:rPr lang="en-GB"/>
              <a:t>The </a:t>
            </a:r>
            <a:r>
              <a:rPr lang="en-GB" dirty="0"/>
              <a:t>next few slides describe some of </a:t>
            </a:r>
            <a:r>
              <a:rPr lang="en-GB"/>
              <a:t>the key features.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a:t>The setup document for this course includes Java 9 (as well as Java 8). The slide above describes how to set up your environment to use the Java 9 JDK and JVM.</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extLst>
      <p:ext uri="{BB962C8B-B14F-4D97-AF65-F5344CB8AC3E}">
        <p14:creationId xmlns:p14="http://schemas.microsoft.com/office/powerpoint/2010/main" val="271487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4" name="Notes Placeholder 3">
            <a:extLst>
              <a:ext uri="{FF2B5EF4-FFF2-40B4-BE49-F238E27FC236}">
                <a16:creationId xmlns:a16="http://schemas.microsoft.com/office/drawing/2014/main" id="{38E95714-2CD6-4666-9404-51D57E136597}"/>
              </a:ext>
            </a:extLst>
          </p:cNvPr>
          <p:cNvSpPr>
            <a:spLocks noGrp="1"/>
          </p:cNvSpPr>
          <p:nvPr>
            <p:ph type="body" sz="quarter" idx="3"/>
          </p:nvPr>
        </p:nvSpPr>
        <p:spPr/>
        <p:txBody>
          <a:bodyPr/>
          <a:lstStyle/>
          <a:p>
            <a:endParaRPr lang="en-GB"/>
          </a:p>
        </p:txBody>
      </p:sp>
    </p:spTree>
    <p:extLst>
      <p:ext uri="{BB962C8B-B14F-4D97-AF65-F5344CB8AC3E}">
        <p14:creationId xmlns:p14="http://schemas.microsoft.com/office/powerpoint/2010/main" val="189578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3" name="Notes Placeholder 2"/>
          <p:cNvSpPr>
            <a:spLocks noGrp="1"/>
          </p:cNvSpPr>
          <p:nvPr>
            <p:ph type="body"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250134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grpSp>
        <p:nvGrpSpPr>
          <p:cNvPr id="6" name="Group 5">
            <a:extLst>
              <a:ext uri="{FF2B5EF4-FFF2-40B4-BE49-F238E27FC236}">
                <a16:creationId xmlns:a16="http://schemas.microsoft.com/office/drawing/2014/main" id="{F35FC133-1BC9-4137-A2C3-0953E38D17FC}"/>
              </a:ext>
            </a:extLst>
          </p:cNvPr>
          <p:cNvGrpSpPr/>
          <p:nvPr userDrawn="1"/>
        </p:nvGrpSpPr>
        <p:grpSpPr>
          <a:xfrm>
            <a:off x="5010435" y="5561862"/>
            <a:ext cx="3774014" cy="963223"/>
            <a:chOff x="5010435" y="5561862"/>
            <a:chExt cx="3774014" cy="963223"/>
          </a:xfrm>
        </p:grpSpPr>
        <p:sp>
          <p:nvSpPr>
            <p:cNvPr id="7" name="Rectangle 6">
              <a:extLst>
                <a:ext uri="{FF2B5EF4-FFF2-40B4-BE49-F238E27FC236}">
                  <a16:creationId xmlns:a16="http://schemas.microsoft.com/office/drawing/2014/main" id="{ED4C4775-60E2-4D67-BC05-EDE6E713A63E}"/>
                </a:ext>
              </a:extLst>
            </p:cNvPr>
            <p:cNvSpPr/>
            <p:nvPr userDrawn="1"/>
          </p:nvSpPr>
          <p:spPr bwMode="auto">
            <a:xfrm>
              <a:off x="5010435" y="5561862"/>
              <a:ext cx="3774014" cy="963223"/>
            </a:xfrm>
            <a:prstGeom prst="rect">
              <a:avLst/>
            </a:prstGeom>
            <a:solidFill>
              <a:srgbClr val="00589A"/>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Lucida Console" pitchFamily="49" charset="0"/>
              </a:endParaRPr>
            </a:p>
          </p:txBody>
        </p:sp>
        <p:pic>
          <p:nvPicPr>
            <p:cNvPr id="8" name="Picture 7">
              <a:extLst>
                <a:ext uri="{FF2B5EF4-FFF2-40B4-BE49-F238E27FC236}">
                  <a16:creationId xmlns:a16="http://schemas.microsoft.com/office/drawing/2014/main" id="{642884D1-A1E6-4C02-99B0-425030D1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0119" y="5673432"/>
              <a:ext cx="764598" cy="727097"/>
            </a:xfrm>
            <a:prstGeom prst="rect">
              <a:avLst/>
            </a:prstGeom>
          </p:spPr>
        </p:pic>
        <p:sp>
          <p:nvSpPr>
            <p:cNvPr id="10" name="TextBox 9">
              <a:extLst>
                <a:ext uri="{FF2B5EF4-FFF2-40B4-BE49-F238E27FC236}">
                  <a16:creationId xmlns:a16="http://schemas.microsoft.com/office/drawing/2014/main" id="{E8C718EA-0C54-4C01-892F-BEB4D17DA7C8}"/>
                </a:ext>
              </a:extLst>
            </p:cNvPr>
            <p:cNvSpPr txBox="1"/>
            <p:nvPr userDrawn="1"/>
          </p:nvSpPr>
          <p:spPr>
            <a:xfrm>
              <a:off x="5907359" y="5754986"/>
              <a:ext cx="2672154" cy="518178"/>
            </a:xfrm>
            <a:prstGeom prst="rect">
              <a:avLst/>
            </a:prstGeom>
            <a:noFill/>
          </p:spPr>
          <p:txBody>
            <a:bodyPr wrap="none" rtlCol="0">
              <a:spAutoFit/>
            </a:bodyPr>
            <a:lstStyle/>
            <a:p>
              <a:r>
                <a:rPr lang="en-GB" sz="3000" dirty="0">
                  <a:solidFill>
                    <a:schemeClr val="bg1"/>
                  </a:solidFill>
                  <a:latin typeface="Univers" panose="020B0503020202020204" pitchFamily="34" charset="0"/>
                </a:rPr>
                <a:t>olsen software</a:t>
              </a:r>
            </a:p>
          </p:txBody>
        </p:sp>
      </p:grpSp>
    </p:spTree>
    <p:extLst>
      <p:ext uri="{BB962C8B-B14F-4D97-AF65-F5344CB8AC3E}">
        <p14:creationId xmlns:p14="http://schemas.microsoft.com/office/powerpoint/2010/main" val="2957849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216972995"/>
      </p:ext>
    </p:extLst>
  </p:cSld>
  <p:clrMap bg1="lt1" tx1="dk1" bg2="lt2" tx2="dk2" accent1="accent1" accent2="accent2" accent3="accent3" accent4="accent4" accent5="accent5" accent6="accent6" hlink="hlink" folHlink="folHlink"/>
  <p:sldLayoutIdLst>
    <p:sldLayoutId id="2147483728" r:id="rId1"/>
    <p:sldLayoutId id="2147483729"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jdk.java.net/archiv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oracle.com/us/corporate/pricing/technology-price-list-070617.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a:t>Introduction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You can get all OpenJDK versions from here (including previous versions):</a:t>
            </a:r>
          </a:p>
          <a:p>
            <a:pPr lvl="1" eaLnBrk="1" hangingPunct="1"/>
            <a:r>
              <a:rPr lang="en-US" dirty="0">
                <a:hlinkClick r:id="rId3"/>
              </a:rPr>
              <a:t>https://jdk.java.net/archive/</a:t>
            </a:r>
            <a:r>
              <a:rPr lang="en-US" dirty="0"/>
              <a:t>   </a:t>
            </a:r>
          </a:p>
          <a:p>
            <a:pPr lvl="1" eaLnBrk="1" hangingPunct="1"/>
            <a:endParaRPr lang="en-US" dirty="0"/>
          </a:p>
          <a:p>
            <a:pPr eaLnBrk="1" hangingPunct="1"/>
            <a:r>
              <a:rPr lang="en-US" dirty="0"/>
              <a:t>The JDK is available as a simple archive file</a:t>
            </a:r>
          </a:p>
          <a:p>
            <a:pPr lvl="1" eaLnBrk="1" hangingPunct="1"/>
            <a:r>
              <a:rPr lang="en-US" dirty="0"/>
              <a:t>E.g. a tar file for Linux/macOS, extract as follows:</a:t>
            </a:r>
          </a:p>
          <a:p>
            <a:pPr lvl="1" eaLnBrk="1" hangingPunct="1"/>
            <a:endParaRPr lang="en-US" dirty="0"/>
          </a:p>
          <a:p>
            <a:pPr lvl="1" eaLnBrk="1" hangingPunct="1"/>
            <a:endParaRPr lang="en-US" dirty="0"/>
          </a:p>
          <a:p>
            <a:pPr lvl="1" eaLnBrk="1" hangingPunct="1"/>
            <a:r>
              <a:rPr lang="en-US" dirty="0"/>
              <a:t>E.g. a zip file for Windows, extract as follows:</a:t>
            </a:r>
          </a:p>
        </p:txBody>
      </p:sp>
      <p:sp>
        <p:nvSpPr>
          <p:cNvPr id="10243" name="Rectangle 2"/>
          <p:cNvSpPr>
            <a:spLocks noGrp="1" noChangeArrowheads="1"/>
          </p:cNvSpPr>
          <p:nvPr>
            <p:ph type="title"/>
          </p:nvPr>
        </p:nvSpPr>
        <p:spPr/>
        <p:txBody>
          <a:bodyPr/>
          <a:lstStyle/>
          <a:p>
            <a:pPr eaLnBrk="1" hangingPunct="1"/>
            <a:r>
              <a:rPr lang="en-GB"/>
              <a:t>Getting OpenJDK</a:t>
            </a:r>
            <a:endParaRPr lang="en-GB" dirty="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10</a:t>
            </a:fld>
            <a:endParaRPr lang="en-GB"/>
          </a:p>
        </p:txBody>
      </p:sp>
      <p:sp>
        <p:nvSpPr>
          <p:cNvPr id="5" name="TextBox 4"/>
          <p:cNvSpPr txBox="1"/>
          <p:nvPr/>
        </p:nvSpPr>
        <p:spPr>
          <a:xfrm>
            <a:off x="841973" y="3635716"/>
            <a:ext cx="7759102" cy="276999"/>
          </a:xfrm>
          <a:prstGeom prst="rect">
            <a:avLst/>
          </a:prstGeom>
          <a:solidFill>
            <a:schemeClr val="tx1"/>
          </a:solidFill>
          <a:ln>
            <a:noFill/>
          </a:ln>
        </p:spPr>
        <p:txBody>
          <a:bodyPr wrap="square" rtlCol="0">
            <a:spAutoFit/>
          </a:bodyPr>
          <a:lstStyle/>
          <a:p>
            <a:r>
              <a:rPr lang="en-GB" sz="1200" dirty="0">
                <a:solidFill>
                  <a:schemeClr val="bg1"/>
                </a:solidFill>
              </a:rPr>
              <a:t>tar </a:t>
            </a:r>
            <a:r>
              <a:rPr lang="en-GB" sz="1200" dirty="0" err="1">
                <a:solidFill>
                  <a:schemeClr val="bg1"/>
                </a:solidFill>
              </a:rPr>
              <a:t>xvf</a:t>
            </a:r>
            <a:r>
              <a:rPr lang="en-GB" sz="1200" dirty="0">
                <a:solidFill>
                  <a:schemeClr val="bg1"/>
                </a:solidFill>
              </a:rPr>
              <a:t> openjdk-17*_bin.tar.gz</a:t>
            </a:r>
          </a:p>
        </p:txBody>
      </p:sp>
      <p:sp>
        <p:nvSpPr>
          <p:cNvPr id="6" name="TextBox 5"/>
          <p:cNvSpPr txBox="1"/>
          <p:nvPr/>
        </p:nvSpPr>
        <p:spPr>
          <a:xfrm>
            <a:off x="841973" y="4745305"/>
            <a:ext cx="7759102" cy="276999"/>
          </a:xfrm>
          <a:prstGeom prst="rect">
            <a:avLst/>
          </a:prstGeom>
          <a:solidFill>
            <a:schemeClr val="tx1"/>
          </a:solidFill>
          <a:ln>
            <a:noFill/>
          </a:ln>
        </p:spPr>
        <p:txBody>
          <a:bodyPr wrap="square" rtlCol="0">
            <a:spAutoFit/>
          </a:bodyPr>
          <a:lstStyle/>
          <a:p>
            <a:r>
              <a:rPr lang="en-GB" sz="1200" dirty="0">
                <a:solidFill>
                  <a:schemeClr val="bg1"/>
                </a:solidFill>
              </a:rPr>
              <a:t>unzip openjdk-17*_bin.zip</a:t>
            </a:r>
          </a:p>
        </p:txBody>
      </p:sp>
    </p:spTree>
    <p:extLst>
      <p:ext uri="{BB962C8B-B14F-4D97-AF65-F5344CB8AC3E}">
        <p14:creationId xmlns:p14="http://schemas.microsoft.com/office/powerpoint/2010/main" val="365374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latin typeface="+mj-lt"/>
              </a:rPr>
              <a:t>Tool vendors (and platform providers) found the transition to the six-monthly cadence quite challenging initially</a:t>
            </a:r>
          </a:p>
          <a:p>
            <a:pPr lvl="1" eaLnBrk="1" hangingPunct="1"/>
            <a:endParaRPr lang="en-GB" dirty="0">
              <a:latin typeface="+mj-lt"/>
            </a:endParaRPr>
          </a:p>
          <a:p>
            <a:pPr eaLnBrk="1" hangingPunct="1"/>
            <a:r>
              <a:rPr lang="en-GB" dirty="0">
                <a:latin typeface="+mj-lt"/>
              </a:rPr>
              <a:t>The story has settled somewhat now</a:t>
            </a:r>
          </a:p>
          <a:p>
            <a:pPr lvl="1" eaLnBrk="1" hangingPunct="1"/>
            <a:r>
              <a:rPr lang="en-GB" dirty="0">
                <a:latin typeface="+mj-lt"/>
              </a:rPr>
              <a:t>Vendors and providers have gotten used to the idea and have been able to plan properly for upcoming releases</a:t>
            </a:r>
          </a:p>
          <a:p>
            <a:pPr lvl="1" eaLnBrk="1" hangingPunct="1"/>
            <a:endParaRPr lang="en-GB" dirty="0">
              <a:latin typeface="+mj-lt"/>
            </a:endParaRPr>
          </a:p>
          <a:p>
            <a:pPr eaLnBrk="1" hangingPunct="1"/>
            <a:r>
              <a:rPr lang="en-GB" dirty="0">
                <a:latin typeface="+mj-lt"/>
              </a:rPr>
              <a:t>For Example:</a:t>
            </a:r>
          </a:p>
          <a:p>
            <a:pPr lvl="1" eaLnBrk="1" hangingPunct="1"/>
            <a:r>
              <a:rPr lang="en-GB" dirty="0">
                <a:latin typeface="+mj-lt"/>
              </a:rPr>
              <a:t>IntelliJ supports Java 17 👍</a:t>
            </a:r>
          </a:p>
        </p:txBody>
      </p:sp>
      <p:sp>
        <p:nvSpPr>
          <p:cNvPr id="10243" name="Rectangle 2"/>
          <p:cNvSpPr>
            <a:spLocks noGrp="1" noChangeArrowheads="1"/>
          </p:cNvSpPr>
          <p:nvPr>
            <p:ph type="title"/>
          </p:nvPr>
        </p:nvSpPr>
        <p:spPr/>
        <p:txBody>
          <a:bodyPr/>
          <a:lstStyle/>
          <a:p>
            <a:pPr eaLnBrk="1" hangingPunct="1"/>
            <a:r>
              <a:rPr lang="en-GB" dirty="0"/>
              <a:t>Tool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spTree>
    <p:extLst>
      <p:ext uri="{BB962C8B-B14F-4D97-AF65-F5344CB8AC3E}">
        <p14:creationId xmlns:p14="http://schemas.microsoft.com/office/powerpoint/2010/main" val="416555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Overview of </a:t>
            </a:r>
            <a:r>
              <a:rPr lang="en-GB" dirty="0" err="1"/>
              <a:t>JShell</a:t>
            </a:r>
            <a:endParaRPr lang="en-GB" dirty="0"/>
          </a:p>
          <a:p>
            <a:pPr eaLnBrk="1" hangingPunct="1"/>
            <a:r>
              <a:rPr lang="en-GB" dirty="0"/>
              <a:t>Defining and calling methods</a:t>
            </a:r>
          </a:p>
          <a:p>
            <a:pPr eaLnBrk="1" hangingPunct="1"/>
            <a:r>
              <a:rPr lang="en-GB" dirty="0"/>
              <a:t>Defining and using classes</a:t>
            </a:r>
          </a:p>
          <a:p>
            <a:pPr eaLnBrk="1" hangingPunct="1"/>
            <a:r>
              <a:rPr lang="en-GB" dirty="0" err="1"/>
              <a:t>JShell</a:t>
            </a:r>
            <a:r>
              <a:rPr lang="en-GB" dirty="0"/>
              <a:t> commands</a:t>
            </a:r>
          </a:p>
          <a:p>
            <a:pPr eaLnBrk="1" hangingPunct="1"/>
            <a:r>
              <a:rPr lang="en-GB" dirty="0"/>
              <a:t>Using an editor</a:t>
            </a:r>
          </a:p>
          <a:p>
            <a:pPr eaLnBrk="1" hangingPunct="1"/>
            <a:r>
              <a:rPr lang="en-GB" dirty="0"/>
              <a:t>Specifying a class path</a:t>
            </a:r>
          </a:p>
          <a:p>
            <a:pPr eaLnBrk="1" hangingPunct="1"/>
            <a:r>
              <a:rPr lang="en-GB" dirty="0"/>
              <a:t>Specifying a module path</a:t>
            </a:r>
          </a:p>
          <a:p>
            <a:pPr eaLnBrk="1" hangingPunct="1"/>
            <a:r>
              <a:rPr lang="en-GB" dirty="0"/>
              <a:t>Aside: Running a Java file directly</a:t>
            </a:r>
          </a:p>
        </p:txBody>
      </p:sp>
      <p:sp>
        <p:nvSpPr>
          <p:cNvPr id="669698" name="Rectangle 2"/>
          <p:cNvSpPr>
            <a:spLocks noGrp="1" noChangeArrowheads="1"/>
          </p:cNvSpPr>
          <p:nvPr>
            <p:ph type="title"/>
          </p:nvPr>
        </p:nvSpPr>
        <p:spPr/>
        <p:txBody>
          <a:bodyPr>
            <a:normAutofit/>
          </a:bodyPr>
          <a:lstStyle/>
          <a:p>
            <a:r>
              <a:rPr lang="en-GB"/>
              <a:t>3. JShell</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12</a:t>
            </a:fld>
            <a:endParaRPr lang="en-GB" sz="1200" b="0" dirty="0">
              <a:solidFill>
                <a:schemeClr val="tx2"/>
              </a:solidFill>
            </a:endParaRPr>
          </a:p>
        </p:txBody>
      </p:sp>
    </p:spTree>
    <p:extLst>
      <p:ext uri="{BB962C8B-B14F-4D97-AF65-F5344CB8AC3E}">
        <p14:creationId xmlns:p14="http://schemas.microsoft.com/office/powerpoint/2010/main" val="10744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9 introduced </a:t>
            </a:r>
            <a:r>
              <a:rPr lang="en-GB" dirty="0" err="1"/>
              <a:t>JShell</a:t>
            </a:r>
            <a:r>
              <a:rPr lang="en-GB" dirty="0"/>
              <a:t>, a REPL that allows you to enter Java statements and expressions directly</a:t>
            </a:r>
          </a:p>
          <a:p>
            <a:pPr lvl="1"/>
            <a:r>
              <a:rPr lang="en-GB" dirty="0"/>
              <a:t>Run </a:t>
            </a:r>
            <a:r>
              <a:rPr lang="en-GB" dirty="0" err="1">
                <a:latin typeface="Lucida Console" panose="020B0609040504020204" pitchFamily="49" charset="0"/>
              </a:rPr>
              <a:t>jshell</a:t>
            </a:r>
            <a:endParaRPr lang="en-GB" dirty="0"/>
          </a:p>
        </p:txBody>
      </p:sp>
      <p:sp>
        <p:nvSpPr>
          <p:cNvPr id="7171" name="Rectangle 11"/>
          <p:cNvSpPr>
            <a:spLocks noGrp="1" noChangeArrowheads="1"/>
          </p:cNvSpPr>
          <p:nvPr>
            <p:ph type="title"/>
          </p:nvPr>
        </p:nvSpPr>
        <p:spPr/>
        <p:txBody>
          <a:bodyPr/>
          <a:lstStyle/>
          <a:p>
            <a:pPr eaLnBrk="1" hangingPunct="1"/>
            <a:r>
              <a:rPr lang="en-GB"/>
              <a:t>Overview of JShell</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13</a:t>
            </a:fld>
            <a:endParaRPr lang="en-GB" sz="1200" b="0" dirty="0">
              <a:solidFill>
                <a:schemeClr val="tx2"/>
              </a:solidFill>
            </a:endParaRPr>
          </a:p>
        </p:txBody>
      </p:sp>
      <p:pic>
        <p:nvPicPr>
          <p:cNvPr id="3" name="Picture 2">
            <a:extLst>
              <a:ext uri="{FF2B5EF4-FFF2-40B4-BE49-F238E27FC236}">
                <a16:creationId xmlns:a16="http://schemas.microsoft.com/office/drawing/2014/main" id="{6D310B3E-6C62-4EA9-8203-6E8F77CB9FE6}"/>
              </a:ext>
            </a:extLst>
          </p:cNvPr>
          <p:cNvPicPr>
            <a:picLocks noChangeAspect="1"/>
          </p:cNvPicPr>
          <p:nvPr/>
        </p:nvPicPr>
        <p:blipFill>
          <a:blip r:embed="rId3"/>
          <a:stretch>
            <a:fillRect/>
          </a:stretch>
        </p:blipFill>
        <p:spPr>
          <a:xfrm>
            <a:off x="870597" y="2395927"/>
            <a:ext cx="7868851" cy="3655899"/>
          </a:xfrm>
          <a:prstGeom prst="rect">
            <a:avLst/>
          </a:prstGeom>
        </p:spPr>
      </p:pic>
    </p:spTree>
    <p:extLst>
      <p:ext uri="{BB962C8B-B14F-4D97-AF65-F5344CB8AC3E}">
        <p14:creationId xmlns:p14="http://schemas.microsoft.com/office/powerpoint/2010/main" val="187812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define and call methods</a:t>
            </a:r>
            <a:endParaRPr lang="en-GB" dirty="0"/>
          </a:p>
        </p:txBody>
      </p:sp>
      <p:sp>
        <p:nvSpPr>
          <p:cNvPr id="7171" name="Rectangle 11"/>
          <p:cNvSpPr>
            <a:spLocks noGrp="1" noChangeArrowheads="1"/>
          </p:cNvSpPr>
          <p:nvPr>
            <p:ph type="title"/>
          </p:nvPr>
        </p:nvSpPr>
        <p:spPr/>
        <p:txBody>
          <a:bodyPr/>
          <a:lstStyle/>
          <a:p>
            <a:pPr eaLnBrk="1" hangingPunct="1"/>
            <a:r>
              <a:rPr lang="en-GB"/>
              <a:t>Defining and Calling Methods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14</a:t>
            </a:fld>
            <a:endParaRPr lang="en-GB" sz="1200" b="0" dirty="0">
              <a:solidFill>
                <a:schemeClr val="tx2"/>
              </a:solidFill>
            </a:endParaRPr>
          </a:p>
        </p:txBody>
      </p:sp>
      <p:pic>
        <p:nvPicPr>
          <p:cNvPr id="3" name="Picture 2">
            <a:extLst>
              <a:ext uri="{FF2B5EF4-FFF2-40B4-BE49-F238E27FC236}">
                <a16:creationId xmlns:a16="http://schemas.microsoft.com/office/drawing/2014/main" id="{64151A23-CD10-444E-B47C-BDA0B904A7A2}"/>
              </a:ext>
            </a:extLst>
          </p:cNvPr>
          <p:cNvPicPr>
            <a:picLocks noChangeAspect="1"/>
          </p:cNvPicPr>
          <p:nvPr/>
        </p:nvPicPr>
        <p:blipFill>
          <a:blip r:embed="rId3"/>
          <a:stretch>
            <a:fillRect/>
          </a:stretch>
        </p:blipFill>
        <p:spPr>
          <a:xfrm>
            <a:off x="824938" y="1724483"/>
            <a:ext cx="7498045" cy="3483621"/>
          </a:xfrm>
          <a:prstGeom prst="rect">
            <a:avLst/>
          </a:prstGeom>
        </p:spPr>
      </p:pic>
    </p:spTree>
    <p:extLst>
      <p:ext uri="{BB962C8B-B14F-4D97-AF65-F5344CB8AC3E}">
        <p14:creationId xmlns:p14="http://schemas.microsoft.com/office/powerpoint/2010/main" val="313101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define and use classes</a:t>
            </a:r>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r>
              <a:rPr lang="en-GB"/>
              <a:t>You can press TAB to get IntelliSense</a:t>
            </a:r>
            <a:endParaRPr lang="en-GB" dirty="0"/>
          </a:p>
        </p:txBody>
      </p:sp>
      <p:sp>
        <p:nvSpPr>
          <p:cNvPr id="7171" name="Rectangle 11"/>
          <p:cNvSpPr>
            <a:spLocks noGrp="1" noChangeArrowheads="1"/>
          </p:cNvSpPr>
          <p:nvPr>
            <p:ph type="title"/>
          </p:nvPr>
        </p:nvSpPr>
        <p:spPr/>
        <p:txBody>
          <a:bodyPr/>
          <a:lstStyle/>
          <a:p>
            <a:pPr eaLnBrk="1" hangingPunct="1"/>
            <a:r>
              <a:rPr lang="en-GB"/>
              <a:t>Defining and Using Classes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15</a:t>
            </a:fld>
            <a:endParaRPr lang="en-GB" sz="1200" b="0" dirty="0">
              <a:solidFill>
                <a:schemeClr val="tx2"/>
              </a:solidFill>
            </a:endParaRPr>
          </a:p>
        </p:txBody>
      </p:sp>
      <p:pic>
        <p:nvPicPr>
          <p:cNvPr id="3" name="Picture 2">
            <a:extLst>
              <a:ext uri="{FF2B5EF4-FFF2-40B4-BE49-F238E27FC236}">
                <a16:creationId xmlns:a16="http://schemas.microsoft.com/office/drawing/2014/main" id="{4299E58B-CFF0-48F3-A01F-7C015682C8C5}"/>
              </a:ext>
            </a:extLst>
          </p:cNvPr>
          <p:cNvPicPr>
            <a:picLocks noChangeAspect="1"/>
          </p:cNvPicPr>
          <p:nvPr/>
        </p:nvPicPr>
        <p:blipFill>
          <a:blip r:embed="rId3"/>
          <a:stretch>
            <a:fillRect/>
          </a:stretch>
        </p:blipFill>
        <p:spPr>
          <a:xfrm>
            <a:off x="821752" y="1720066"/>
            <a:ext cx="7488538" cy="3479204"/>
          </a:xfrm>
          <a:prstGeom prst="rect">
            <a:avLst/>
          </a:prstGeom>
        </p:spPr>
      </p:pic>
    </p:spTree>
    <p:extLst>
      <p:ext uri="{BB962C8B-B14F-4D97-AF65-F5344CB8AC3E}">
        <p14:creationId xmlns:p14="http://schemas.microsoft.com/office/powerpoint/2010/main" val="132415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JShell supports various commands, including:</a:t>
            </a:r>
          </a:p>
          <a:p>
            <a:pPr lvl="1"/>
            <a:r>
              <a:rPr lang="en-GB">
                <a:latin typeface="Lucida Console" panose="020B0609040504020204" pitchFamily="49" charset="0"/>
              </a:rPr>
              <a:t>/imports</a:t>
            </a:r>
          </a:p>
          <a:p>
            <a:pPr lvl="1"/>
            <a:r>
              <a:rPr lang="en-GB">
                <a:latin typeface="Lucida Console" panose="020B0609040504020204" pitchFamily="49" charset="0"/>
              </a:rPr>
              <a:t>/types</a:t>
            </a:r>
          </a:p>
          <a:p>
            <a:pPr lvl="1"/>
            <a:r>
              <a:rPr lang="en-GB">
                <a:latin typeface="Lucida Console" panose="020B0609040504020204" pitchFamily="49" charset="0"/>
              </a:rPr>
              <a:t>/methods</a:t>
            </a:r>
          </a:p>
          <a:p>
            <a:pPr lvl="1"/>
            <a:r>
              <a:rPr lang="en-GB">
                <a:latin typeface="Lucida Console" panose="020B0609040504020204" pitchFamily="49" charset="0"/>
              </a:rPr>
              <a:t>/vars</a:t>
            </a:r>
          </a:p>
          <a:p>
            <a:pPr lvl="1"/>
            <a:r>
              <a:rPr lang="en-GB">
                <a:latin typeface="Lucida Console" panose="020B0609040504020204" pitchFamily="49" charset="0"/>
              </a:rPr>
              <a:t>/list</a:t>
            </a:r>
          </a:p>
          <a:p>
            <a:pPr lvl="1"/>
            <a:r>
              <a:rPr lang="en-GB">
                <a:latin typeface="Lucida Console" panose="020B0609040504020204" pitchFamily="49" charset="0"/>
              </a:rPr>
              <a:t>/list -all</a:t>
            </a:r>
          </a:p>
          <a:p>
            <a:pPr lvl="1"/>
            <a:endParaRPr lang="en-GB"/>
          </a:p>
          <a:p>
            <a:r>
              <a:rPr lang="en-GB"/>
              <a:t>Try them out </a:t>
            </a:r>
            <a:r>
              <a:rPr lang="en-GB">
                <a:sym typeface="Wingdings" panose="05000000000000000000" pitchFamily="2" charset="2"/>
              </a:rPr>
              <a:t></a:t>
            </a:r>
            <a:endParaRPr lang="en-GB" dirty="0"/>
          </a:p>
        </p:txBody>
      </p:sp>
      <p:sp>
        <p:nvSpPr>
          <p:cNvPr id="7171" name="Rectangle 11"/>
          <p:cNvSpPr>
            <a:spLocks noGrp="1" noChangeArrowheads="1"/>
          </p:cNvSpPr>
          <p:nvPr>
            <p:ph type="title"/>
          </p:nvPr>
        </p:nvSpPr>
        <p:spPr/>
        <p:txBody>
          <a:bodyPr/>
          <a:lstStyle/>
          <a:p>
            <a:pPr eaLnBrk="1" hangingPunct="1"/>
            <a:r>
              <a:rPr lang="en-GB"/>
              <a:t>JShell Commands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16</a:t>
            </a:fld>
            <a:endParaRPr lang="en-GB" sz="1200" b="0" dirty="0">
              <a:solidFill>
                <a:schemeClr val="tx2"/>
              </a:solidFill>
            </a:endParaRPr>
          </a:p>
        </p:txBody>
      </p:sp>
    </p:spTree>
    <p:extLst>
      <p:ext uri="{BB962C8B-B14F-4D97-AF65-F5344CB8AC3E}">
        <p14:creationId xmlns:p14="http://schemas.microsoft.com/office/powerpoint/2010/main" val="373498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tell JShell to support an editor</a:t>
            </a:r>
          </a:p>
          <a:p>
            <a:pPr lvl="1"/>
            <a:r>
              <a:rPr lang="en-GB">
                <a:latin typeface="Lucida Console" panose="020B0609040504020204" pitchFamily="49" charset="0"/>
              </a:rPr>
              <a:t>/set editor notepad</a:t>
            </a:r>
          </a:p>
          <a:p>
            <a:pPr lvl="1"/>
            <a:endParaRPr lang="en-GB"/>
          </a:p>
          <a:p>
            <a:r>
              <a:rPr lang="en-GB"/>
              <a:t>You can then start an editing session as follows</a:t>
            </a:r>
          </a:p>
          <a:p>
            <a:pPr lvl="1"/>
            <a:r>
              <a:rPr lang="en-GB">
                <a:latin typeface="Lucida Console" panose="020B0609040504020204" pitchFamily="49" charset="0"/>
              </a:rPr>
              <a:t>/edit</a:t>
            </a:r>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Using an Editor</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17</a:t>
            </a:fld>
            <a:endParaRPr lang="en-GB" sz="1200" b="0" dirty="0">
              <a:solidFill>
                <a:schemeClr val="tx2"/>
              </a:solidFill>
            </a:endParaRPr>
          </a:p>
        </p:txBody>
      </p:sp>
      <p:pic>
        <p:nvPicPr>
          <p:cNvPr id="8" name="Picture 7">
            <a:extLst>
              <a:ext uri="{FF2B5EF4-FFF2-40B4-BE49-F238E27FC236}">
                <a16:creationId xmlns:a16="http://schemas.microsoft.com/office/drawing/2014/main" id="{3623F62B-19DC-45C0-A4F8-56C69390BDB5}"/>
              </a:ext>
            </a:extLst>
          </p:cNvPr>
          <p:cNvPicPr>
            <a:picLocks noChangeAspect="1"/>
          </p:cNvPicPr>
          <p:nvPr/>
        </p:nvPicPr>
        <p:blipFill>
          <a:blip r:embed="rId3"/>
          <a:stretch>
            <a:fillRect/>
          </a:stretch>
        </p:blipFill>
        <p:spPr>
          <a:xfrm>
            <a:off x="843720" y="3266153"/>
            <a:ext cx="7023653" cy="3263216"/>
          </a:xfrm>
          <a:prstGeom prst="rect">
            <a:avLst/>
          </a:prstGeom>
        </p:spPr>
      </p:pic>
      <p:cxnSp>
        <p:nvCxnSpPr>
          <p:cNvPr id="3" name="Straight Arrow Connector 2"/>
          <p:cNvCxnSpPr/>
          <p:nvPr/>
        </p:nvCxnSpPr>
        <p:spPr bwMode="auto">
          <a:xfrm>
            <a:off x="1827182" y="4735559"/>
            <a:ext cx="2847372" cy="0"/>
          </a:xfrm>
          <a:prstGeom prst="straightConnector1">
            <a:avLst/>
          </a:prstGeom>
          <a:noFill/>
          <a:ln w="38100" cap="flat" cmpd="sng" algn="ctr">
            <a:solidFill>
              <a:srgbClr val="FFFF00"/>
            </a:solidFill>
            <a:prstDash val="solid"/>
            <a:round/>
            <a:headEnd type="none" w="med" len="med"/>
            <a:tailEnd type="arrow"/>
          </a:ln>
          <a:effectLst/>
        </p:spPr>
      </p:cxnSp>
      <p:cxnSp>
        <p:nvCxnSpPr>
          <p:cNvPr id="12" name="Straight Arrow Connector 11"/>
          <p:cNvCxnSpPr/>
          <p:nvPr/>
        </p:nvCxnSpPr>
        <p:spPr bwMode="auto">
          <a:xfrm flipH="1">
            <a:off x="3623188" y="4947309"/>
            <a:ext cx="1051366" cy="0"/>
          </a:xfrm>
          <a:prstGeom prst="straightConnector1">
            <a:avLst/>
          </a:prstGeom>
          <a:noFill/>
          <a:ln w="38100" cap="flat" cmpd="sng" algn="ctr">
            <a:solidFill>
              <a:srgbClr val="FFFF00"/>
            </a:solidFill>
            <a:prstDash val="solid"/>
            <a:round/>
            <a:headEnd type="none" w="med" len="med"/>
            <a:tailEnd type="arrow"/>
          </a:ln>
          <a:effectLst/>
        </p:spPr>
      </p:cxnSp>
      <p:sp>
        <p:nvSpPr>
          <p:cNvPr id="7" name="TextBox 6"/>
          <p:cNvSpPr txBox="1"/>
          <p:nvPr/>
        </p:nvSpPr>
        <p:spPr>
          <a:xfrm>
            <a:off x="3692903" y="4982034"/>
            <a:ext cx="1021433" cy="276999"/>
          </a:xfrm>
          <a:prstGeom prst="rect">
            <a:avLst/>
          </a:prstGeom>
          <a:noFill/>
        </p:spPr>
        <p:txBody>
          <a:bodyPr wrap="none" rtlCol="0">
            <a:spAutoFit/>
          </a:bodyPr>
          <a:lstStyle/>
          <a:p>
            <a:r>
              <a:rPr lang="en-GB" sz="1200" b="1" dirty="0">
                <a:solidFill>
                  <a:srgbClr val="FFFF00"/>
                </a:solidFill>
              </a:rPr>
              <a:t>Save file</a:t>
            </a:r>
          </a:p>
        </p:txBody>
      </p:sp>
      <p:pic>
        <p:nvPicPr>
          <p:cNvPr id="4" name="Picture 3">
            <a:extLst>
              <a:ext uri="{FF2B5EF4-FFF2-40B4-BE49-F238E27FC236}">
                <a16:creationId xmlns:a16="http://schemas.microsoft.com/office/drawing/2014/main" id="{FB5181B2-1573-462C-8F26-E5C123B22E48}"/>
              </a:ext>
            </a:extLst>
          </p:cNvPr>
          <p:cNvPicPr>
            <a:picLocks noChangeAspect="1"/>
          </p:cNvPicPr>
          <p:nvPr/>
        </p:nvPicPr>
        <p:blipFill>
          <a:blip r:embed="rId4"/>
          <a:stretch>
            <a:fillRect/>
          </a:stretch>
        </p:blipFill>
        <p:spPr>
          <a:xfrm>
            <a:off x="4664769" y="4185235"/>
            <a:ext cx="3997739" cy="1327969"/>
          </a:xfrm>
          <a:prstGeom prst="rect">
            <a:avLst/>
          </a:prstGeom>
        </p:spPr>
      </p:pic>
    </p:spTree>
    <p:extLst>
      <p:ext uri="{BB962C8B-B14F-4D97-AF65-F5344CB8AC3E}">
        <p14:creationId xmlns:p14="http://schemas.microsoft.com/office/powerpoint/2010/main" val="235312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When you run JShell, you can specify a class path</a:t>
            </a:r>
          </a:p>
          <a:p>
            <a:pPr lvl="1"/>
            <a:r>
              <a:rPr lang="en-GB">
                <a:latin typeface="Lucida Console" panose="020B0609040504020204" pitchFamily="49" charset="0"/>
              </a:rPr>
              <a:t>jshell --class-path myClassPath</a:t>
            </a:r>
          </a:p>
          <a:p>
            <a:pPr lvl="1"/>
            <a:endParaRPr lang="en-GB"/>
          </a:p>
          <a:p>
            <a:r>
              <a:rPr lang="en-GB"/>
              <a:t>Within JShell, you can use the </a:t>
            </a:r>
            <a:r>
              <a:rPr lang="en-GB">
                <a:latin typeface="Lucida Console" panose="020B0609040504020204" pitchFamily="49" charset="0"/>
              </a:rPr>
              <a:t>/env</a:t>
            </a:r>
            <a:r>
              <a:rPr lang="en-GB"/>
              <a:t> command to set the class path</a:t>
            </a:r>
          </a:p>
          <a:p>
            <a:pPr lvl="1"/>
            <a:r>
              <a:rPr lang="en-GB">
                <a:latin typeface="Lucida Console" panose="020B0609040504020204" pitchFamily="49" charset="0"/>
              </a:rPr>
              <a:t>/env --class-path myOwnClassPath</a:t>
            </a:r>
          </a:p>
          <a:p>
            <a:pPr lvl="1"/>
            <a:endParaRPr lang="en-GB"/>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Specifying a Class Path</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18</a:t>
            </a:fld>
            <a:endParaRPr lang="en-GB" sz="1200" b="0" dirty="0">
              <a:solidFill>
                <a:schemeClr val="tx2"/>
              </a:solidFill>
            </a:endParaRPr>
          </a:p>
        </p:txBody>
      </p:sp>
    </p:spTree>
    <p:extLst>
      <p:ext uri="{BB962C8B-B14F-4D97-AF65-F5344CB8AC3E}">
        <p14:creationId xmlns:p14="http://schemas.microsoft.com/office/powerpoint/2010/main" val="155788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9+ supports modules</a:t>
            </a:r>
          </a:p>
          <a:p>
            <a:pPr lvl="1"/>
            <a:r>
              <a:rPr lang="en-GB" dirty="0"/>
              <a:t>See later in the course details</a:t>
            </a:r>
          </a:p>
          <a:p>
            <a:pPr lvl="1"/>
            <a:endParaRPr lang="en-GB" dirty="0"/>
          </a:p>
          <a:p>
            <a:r>
              <a:rPr lang="en-GB" dirty="0"/>
              <a:t>When you run </a:t>
            </a:r>
            <a:r>
              <a:rPr lang="en-GB" dirty="0" err="1"/>
              <a:t>JShell</a:t>
            </a:r>
            <a:r>
              <a:rPr lang="en-GB" dirty="0"/>
              <a:t>, you can specify module-related properties</a:t>
            </a:r>
          </a:p>
          <a:p>
            <a:pPr lvl="1"/>
            <a:r>
              <a:rPr lang="en-GB" dirty="0" err="1">
                <a:latin typeface="Lucida Console" panose="020B0609040504020204" pitchFamily="49" charset="0"/>
              </a:rPr>
              <a:t>jshell</a:t>
            </a:r>
            <a:r>
              <a:rPr lang="en-GB" dirty="0">
                <a:latin typeface="Lucida Console" panose="020B0609040504020204" pitchFamily="49" charset="0"/>
              </a:rPr>
              <a:t> --module-path </a:t>
            </a:r>
            <a:r>
              <a:rPr lang="en-GB" dirty="0" err="1">
                <a:latin typeface="Lucida Console" panose="020B0609040504020204" pitchFamily="49" charset="0"/>
              </a:rPr>
              <a:t>myModulePath</a:t>
            </a:r>
            <a:br>
              <a:rPr lang="en-GB" dirty="0">
                <a:latin typeface="Lucida Console" panose="020B0609040504020204" pitchFamily="49" charset="0"/>
              </a:rPr>
            </a:br>
            <a:r>
              <a:rPr lang="en-GB" dirty="0">
                <a:latin typeface="Lucida Console" panose="020B0609040504020204" pitchFamily="49" charset="0"/>
              </a:rPr>
              <a:t>       --add-modules </a:t>
            </a:r>
            <a:r>
              <a:rPr lang="en-GB" dirty="0" err="1">
                <a:latin typeface="Lucida Console" panose="020B0609040504020204" pitchFamily="49" charset="0"/>
              </a:rPr>
              <a:t>com.osl.myModule</a:t>
            </a:r>
            <a:endParaRPr lang="en-GB" dirty="0">
              <a:latin typeface="Lucida Console" panose="020B0609040504020204" pitchFamily="49" charset="0"/>
            </a:endParaRPr>
          </a:p>
          <a:p>
            <a:pPr lvl="1"/>
            <a:endParaRPr lang="en-GB" dirty="0"/>
          </a:p>
          <a:p>
            <a:r>
              <a:rPr lang="en-GB" dirty="0"/>
              <a:t>Within </a:t>
            </a:r>
            <a:r>
              <a:rPr lang="en-GB" dirty="0" err="1"/>
              <a:t>JShell</a:t>
            </a:r>
            <a:r>
              <a:rPr lang="en-GB" dirty="0"/>
              <a:t>, you can use the </a:t>
            </a:r>
            <a:r>
              <a:rPr lang="en-GB" dirty="0">
                <a:latin typeface="Lucida Console" panose="020B0609040504020204" pitchFamily="49" charset="0"/>
              </a:rPr>
              <a:t>/env</a:t>
            </a:r>
            <a:r>
              <a:rPr lang="en-GB" dirty="0"/>
              <a:t> command to set module-related properties</a:t>
            </a:r>
          </a:p>
          <a:p>
            <a:pPr lvl="1"/>
            <a:r>
              <a:rPr lang="en-GB" dirty="0">
                <a:latin typeface="Lucida Console" panose="020B0609040504020204" pitchFamily="49" charset="0"/>
              </a:rPr>
              <a:t>/env --module-path </a:t>
            </a:r>
            <a:r>
              <a:rPr lang="en-GB" dirty="0" err="1">
                <a:latin typeface="Lucida Console" panose="020B0609040504020204" pitchFamily="49" charset="0"/>
              </a:rPr>
              <a:t>myModulePath</a:t>
            </a:r>
            <a:br>
              <a:rPr lang="en-GB" dirty="0">
                <a:latin typeface="Lucida Console" panose="020B0609040504020204" pitchFamily="49" charset="0"/>
              </a:rPr>
            </a:br>
            <a:r>
              <a:rPr lang="en-GB" dirty="0">
                <a:latin typeface="Lucida Console" panose="020B0609040504020204" pitchFamily="49" charset="0"/>
              </a:rPr>
              <a:t>     --add-modules </a:t>
            </a:r>
            <a:r>
              <a:rPr lang="en-GB" dirty="0" err="1">
                <a:latin typeface="Lucida Console" panose="020B0609040504020204" pitchFamily="49" charset="0"/>
              </a:rPr>
              <a:t>com.osl.myModule</a:t>
            </a:r>
            <a:endParaRPr lang="en-GB" dirty="0">
              <a:latin typeface="Lucida Console" panose="020B0609040504020204" pitchFamily="49" charset="0"/>
            </a:endParaRPr>
          </a:p>
          <a:p>
            <a:pPr lvl="1"/>
            <a:endParaRPr lang="en-GB" dirty="0"/>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Specifying a Module Path</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19</a:t>
            </a:fld>
            <a:endParaRPr lang="en-GB" sz="1200" b="0" dirty="0">
              <a:solidFill>
                <a:schemeClr val="tx2"/>
              </a:solidFill>
            </a:endParaRPr>
          </a:p>
        </p:txBody>
      </p:sp>
    </p:spTree>
    <p:extLst>
      <p:ext uri="{BB962C8B-B14F-4D97-AF65-F5344CB8AC3E}">
        <p14:creationId xmlns:p14="http://schemas.microsoft.com/office/powerpoint/2010/main" val="280385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r>
              <a:rPr lang="en-GB" dirty="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a:t>Java in the modern era</a:t>
            </a:r>
          </a:p>
          <a:p>
            <a:pPr marL="457200" indent="-457200" eaLnBrk="1" hangingPunct="1">
              <a:buFont typeface="Tahoma" pitchFamily="34" charset="0"/>
              <a:buAutoNum type="arabicPeriod"/>
            </a:pPr>
            <a:r>
              <a:rPr lang="en-GB" dirty="0"/>
              <a:t>Tooling</a:t>
            </a:r>
          </a:p>
          <a:p>
            <a:pPr marL="457200" indent="-457200" eaLnBrk="1" hangingPunct="1">
              <a:buFont typeface="Tahoma" pitchFamily="34" charset="0"/>
              <a:buAutoNum type="arabicPeriod"/>
            </a:pPr>
            <a:r>
              <a:rPr lang="en-GB" dirty="0" err="1"/>
              <a:t>JShell</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11 introduced the ability to run a single-file Java program directly</a:t>
            </a:r>
          </a:p>
          <a:p>
            <a:pPr lvl="1"/>
            <a:r>
              <a:rPr lang="en-GB" dirty="0"/>
              <a:t>Just compile + run, in 1 step </a:t>
            </a:r>
          </a:p>
          <a:p>
            <a:pPr lvl="1"/>
            <a:endParaRPr lang="en-GB" dirty="0"/>
          </a:p>
          <a:p>
            <a:r>
              <a:rPr lang="en-GB" dirty="0"/>
              <a:t>Example:</a:t>
            </a:r>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dirty="0"/>
              <a:t>Aside: Running a Java File Directly</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20</a:t>
            </a:fld>
            <a:endParaRPr lang="en-GB" sz="1200" b="0" dirty="0">
              <a:solidFill>
                <a:schemeClr val="tx2"/>
              </a:solidFill>
            </a:endParaRPr>
          </a:p>
        </p:txBody>
      </p:sp>
      <p:sp>
        <p:nvSpPr>
          <p:cNvPr id="5" name="Rectangle 12">
            <a:extLst>
              <a:ext uri="{FF2B5EF4-FFF2-40B4-BE49-F238E27FC236}">
                <a16:creationId xmlns:a16="http://schemas.microsoft.com/office/drawing/2014/main" id="{4B5654D5-41E6-41CB-B4FB-7E009EC33270}"/>
              </a:ext>
            </a:extLst>
          </p:cNvPr>
          <p:cNvSpPr>
            <a:spLocks noChangeArrowheads="1"/>
          </p:cNvSpPr>
          <p:nvPr/>
        </p:nvSpPr>
        <p:spPr bwMode="auto">
          <a:xfrm>
            <a:off x="824357" y="3278883"/>
            <a:ext cx="7759102" cy="120097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r>
              <a:rPr lang="en-GB" sz="1200" dirty="0"/>
              <a:t>public class Hello {</a:t>
            </a:r>
          </a:p>
          <a:p>
            <a:endParaRPr lang="en-GB" sz="1200" dirty="0"/>
          </a:p>
          <a:p>
            <a:r>
              <a:rPr lang="en-GB" sz="1200" dirty="0"/>
              <a:t>    public static void main(String[] </a:t>
            </a:r>
            <a:r>
              <a:rPr lang="en-GB" sz="1200" dirty="0" err="1"/>
              <a:t>args</a:t>
            </a:r>
            <a:r>
              <a:rPr lang="en-GB" sz="1200" dirty="0"/>
              <a:t>) {</a:t>
            </a:r>
          </a:p>
          <a:p>
            <a:r>
              <a:rPr lang="en-GB" sz="1200" dirty="0"/>
              <a:t>        </a:t>
            </a:r>
            <a:r>
              <a:rPr lang="en-GB" sz="1200" dirty="0" err="1"/>
              <a:t>System.out.println</a:t>
            </a:r>
            <a:r>
              <a:rPr lang="en-GB" sz="1200" dirty="0"/>
              <a:t>("Hello");</a:t>
            </a:r>
          </a:p>
          <a:p>
            <a:r>
              <a:rPr lang="en-GB" sz="1200" dirty="0"/>
              <a:t>    }</a:t>
            </a:r>
          </a:p>
          <a:p>
            <a:r>
              <a:rPr lang="en-GB" sz="1200" dirty="0"/>
              <a:t>}</a:t>
            </a:r>
          </a:p>
        </p:txBody>
      </p:sp>
      <p:sp>
        <p:nvSpPr>
          <p:cNvPr id="7" name="TextBox 6">
            <a:extLst>
              <a:ext uri="{FF2B5EF4-FFF2-40B4-BE49-F238E27FC236}">
                <a16:creationId xmlns:a16="http://schemas.microsoft.com/office/drawing/2014/main" id="{6E7902FD-F020-48F0-AAAA-1B922DD58945}"/>
              </a:ext>
            </a:extLst>
          </p:cNvPr>
          <p:cNvSpPr txBox="1"/>
          <p:nvPr/>
        </p:nvSpPr>
        <p:spPr>
          <a:xfrm>
            <a:off x="6122956" y="4173369"/>
            <a:ext cx="2473754" cy="307777"/>
          </a:xfrm>
          <a:prstGeom prst="rect">
            <a:avLst/>
          </a:prstGeom>
          <a:noFill/>
        </p:spPr>
        <p:txBody>
          <a:bodyPr wrap="none" rtlCol="0">
            <a:spAutoFit/>
          </a:bodyPr>
          <a:lstStyle/>
          <a:p>
            <a:pPr algn="r"/>
            <a:r>
              <a:rPr lang="en-GB" b="1" dirty="0" err="1">
                <a:solidFill>
                  <a:srgbClr val="333399"/>
                </a:solidFill>
              </a:rPr>
              <a:t>demo.intro</a:t>
            </a:r>
            <a:r>
              <a:rPr lang="en-GB" b="1" dirty="0">
                <a:solidFill>
                  <a:srgbClr val="333399"/>
                </a:solidFill>
              </a:rPr>
              <a:t>/Hello.java</a:t>
            </a:r>
          </a:p>
        </p:txBody>
      </p:sp>
      <p:pic>
        <p:nvPicPr>
          <p:cNvPr id="3" name="Picture 2">
            <a:extLst>
              <a:ext uri="{FF2B5EF4-FFF2-40B4-BE49-F238E27FC236}">
                <a16:creationId xmlns:a16="http://schemas.microsoft.com/office/drawing/2014/main" id="{181D578E-EC9E-4D94-B7A5-26A60399FFF3}"/>
              </a:ext>
            </a:extLst>
          </p:cNvPr>
          <p:cNvPicPr>
            <a:picLocks noChangeAspect="1"/>
          </p:cNvPicPr>
          <p:nvPr/>
        </p:nvPicPr>
        <p:blipFill>
          <a:blip r:embed="rId3"/>
          <a:stretch>
            <a:fillRect/>
          </a:stretch>
        </p:blipFill>
        <p:spPr>
          <a:xfrm>
            <a:off x="830469" y="4760078"/>
            <a:ext cx="7804556" cy="1799748"/>
          </a:xfrm>
          <a:prstGeom prst="rect">
            <a:avLst/>
          </a:prstGeom>
        </p:spPr>
      </p:pic>
    </p:spTree>
    <p:extLst>
      <p:ext uri="{BB962C8B-B14F-4D97-AF65-F5344CB8AC3E}">
        <p14:creationId xmlns:p14="http://schemas.microsoft.com/office/powerpoint/2010/main" val="17225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a:t>Any Questions?</a:t>
            </a:r>
            <a:endParaRPr lang="en-GB" dirty="0"/>
          </a:p>
        </p:txBody>
      </p:sp>
      <p:sp>
        <p:nvSpPr>
          <p:cNvPr id="4" name="Footer Placeholder 3"/>
          <p:cNvSpPr>
            <a:spLocks noGrp="1"/>
          </p:cNvSpPr>
          <p:nvPr>
            <p:ph type="ftr" sz="quarter" idx="10"/>
          </p:nvPr>
        </p:nvSpPr>
        <p:spPr/>
        <p:txBody>
          <a:bodyPr/>
          <a:lstStyle/>
          <a:p>
            <a:pPr>
              <a:defRPr/>
            </a:pPr>
            <a:fld id="{B0B4C308-6903-441A-8F47-A5901292CB00}" type="slidenum">
              <a:rPr lang="en-GB"/>
              <a:pPr>
                <a:defRPr/>
              </a:pPr>
              <a:t>21</a:t>
            </a:fld>
            <a:endParaRPr lang="en-GB" dirty="0"/>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61321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Java releases since Day One</a:t>
            </a:r>
          </a:p>
          <a:p>
            <a:pPr eaLnBrk="1" hangingPunct="1"/>
            <a:r>
              <a:rPr lang="en-GB" dirty="0"/>
              <a:t>All change</a:t>
            </a:r>
          </a:p>
          <a:p>
            <a:pPr eaLnBrk="1" hangingPunct="1"/>
            <a:r>
              <a:rPr lang="en-GB" dirty="0"/>
              <a:t>Managing change</a:t>
            </a:r>
          </a:p>
          <a:p>
            <a:pPr eaLnBrk="1" hangingPunct="1"/>
            <a:r>
              <a:rPr lang="en-GB" dirty="0"/>
              <a:t>How new features are introduced</a:t>
            </a:r>
          </a:p>
        </p:txBody>
      </p:sp>
      <p:sp>
        <p:nvSpPr>
          <p:cNvPr id="669698" name="Rectangle 2"/>
          <p:cNvSpPr>
            <a:spLocks noGrp="1" noChangeArrowheads="1"/>
          </p:cNvSpPr>
          <p:nvPr>
            <p:ph type="title"/>
          </p:nvPr>
        </p:nvSpPr>
        <p:spPr/>
        <p:txBody>
          <a:bodyPr>
            <a:normAutofit/>
          </a:bodyPr>
          <a:lstStyle/>
          <a:p>
            <a:r>
              <a:rPr lang="en-GB" dirty="0"/>
              <a:t>1. Java in the Modern Era </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3</a:t>
            </a:fld>
            <a:endParaRPr lang="en-GB" sz="1200" b="0" dirty="0">
              <a:solidFill>
                <a:schemeClr val="tx2"/>
              </a:solidFill>
            </a:endParaRPr>
          </a:p>
        </p:txBody>
      </p:sp>
    </p:spTree>
    <p:extLst>
      <p:ext uri="{BB962C8B-B14F-4D97-AF65-F5344CB8AC3E}">
        <p14:creationId xmlns:p14="http://schemas.microsoft.com/office/powerpoint/2010/main" val="101247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a:t>Up to and including Java 8, new major releases came along at fairly lengthy (and ad-hoc) intervals</a:t>
            </a:r>
          </a:p>
          <a:p>
            <a:pPr lvl="1">
              <a:tabLst>
                <a:tab pos="2152650" algn="l"/>
              </a:tabLst>
            </a:pPr>
            <a:r>
              <a:rPr lang="en-GB"/>
              <a:t>JDK 1.0	January 1996</a:t>
            </a:r>
          </a:p>
          <a:p>
            <a:pPr lvl="1">
              <a:tabLst>
                <a:tab pos="2152650" algn="l"/>
              </a:tabLst>
            </a:pPr>
            <a:r>
              <a:rPr lang="en-GB"/>
              <a:t>JDK 1.1	February 1997</a:t>
            </a:r>
          </a:p>
          <a:p>
            <a:pPr lvl="1">
              <a:tabLst>
                <a:tab pos="2152650" algn="l"/>
              </a:tabLst>
            </a:pPr>
            <a:r>
              <a:rPr lang="en-GB"/>
              <a:t>J2SE 1.2	December 1998</a:t>
            </a:r>
          </a:p>
          <a:p>
            <a:pPr lvl="1">
              <a:tabLst>
                <a:tab pos="2152650" algn="l"/>
              </a:tabLst>
            </a:pPr>
            <a:r>
              <a:rPr lang="en-GB"/>
              <a:t>J2SE 1.3	May 2000</a:t>
            </a:r>
          </a:p>
          <a:p>
            <a:pPr lvl="1">
              <a:tabLst>
                <a:tab pos="2152650" algn="l"/>
              </a:tabLst>
            </a:pPr>
            <a:r>
              <a:rPr lang="en-GB"/>
              <a:t>J2SE 1.4	February 2002</a:t>
            </a:r>
          </a:p>
          <a:p>
            <a:pPr lvl="1">
              <a:tabLst>
                <a:tab pos="2152650" algn="l"/>
              </a:tabLst>
            </a:pPr>
            <a:r>
              <a:rPr lang="en-GB"/>
              <a:t>J2SE 5.0	September 2004</a:t>
            </a:r>
          </a:p>
          <a:p>
            <a:pPr lvl="1">
              <a:tabLst>
                <a:tab pos="2152650" algn="l"/>
              </a:tabLst>
            </a:pPr>
            <a:r>
              <a:rPr lang="en-GB"/>
              <a:t>Java SE 6	December 2006</a:t>
            </a:r>
          </a:p>
          <a:p>
            <a:pPr lvl="1">
              <a:tabLst>
                <a:tab pos="2152650" algn="l"/>
              </a:tabLst>
            </a:pPr>
            <a:r>
              <a:rPr lang="en-GB"/>
              <a:t>Java SE 7	July 2011</a:t>
            </a:r>
          </a:p>
          <a:p>
            <a:pPr lvl="1">
              <a:tabLst>
                <a:tab pos="2152650" algn="l"/>
              </a:tabLst>
            </a:pPr>
            <a:r>
              <a:rPr lang="en-GB"/>
              <a:t>Java SE 8	March 2014</a:t>
            </a:r>
          </a:p>
          <a:p>
            <a:pPr lvl="2">
              <a:tabLst>
                <a:tab pos="2062163" algn="l"/>
              </a:tabLst>
            </a:pPr>
            <a:endParaRPr lang="en-GB" sz="800"/>
          </a:p>
          <a:p>
            <a:r>
              <a:rPr lang="en-GB"/>
              <a:t>Each version has seen multiple updates, some of which have introduced major new features</a:t>
            </a:r>
          </a:p>
          <a:p>
            <a:pPr lvl="1"/>
            <a:r>
              <a:rPr lang="en-GB"/>
              <a:t>E.g. Java 8u20, Java 8u40, etc.</a:t>
            </a:r>
          </a:p>
          <a:p>
            <a:pPr lvl="1">
              <a:tabLst>
                <a:tab pos="2062163" algn="l"/>
              </a:tabLst>
            </a:pPr>
            <a:endParaRPr lang="en-GB" dirty="0"/>
          </a:p>
        </p:txBody>
      </p:sp>
      <p:sp>
        <p:nvSpPr>
          <p:cNvPr id="10243" name="Rectangle 2"/>
          <p:cNvSpPr>
            <a:spLocks noGrp="1" noChangeArrowheads="1"/>
          </p:cNvSpPr>
          <p:nvPr>
            <p:ph type="title"/>
          </p:nvPr>
        </p:nvSpPr>
        <p:spPr/>
        <p:txBody>
          <a:bodyPr/>
          <a:lstStyle/>
          <a:p>
            <a:r>
              <a:rPr lang="en-GB"/>
              <a:t>Java Releases Since Day One</a:t>
            </a:r>
            <a:endParaRPr lang="en-GB" dirty="0"/>
          </a:p>
        </p:txBody>
      </p:sp>
      <p:sp>
        <p:nvSpPr>
          <p:cNvPr id="1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4</a:t>
            </a:fld>
            <a:endParaRPr lang="en-GB" sz="1200" b="0" dirty="0">
              <a:solidFill>
                <a:schemeClr val="tx2"/>
              </a:solidFill>
            </a:endParaRPr>
          </a:p>
        </p:txBody>
      </p:sp>
    </p:spTree>
    <p:extLst>
      <p:ext uri="{BB962C8B-B14F-4D97-AF65-F5344CB8AC3E}">
        <p14:creationId xmlns:p14="http://schemas.microsoft.com/office/powerpoint/2010/main" val="41090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a:t>Java 8 was the last version that will be released in this fashion</a:t>
            </a:r>
          </a:p>
          <a:p>
            <a:pPr lvl="2"/>
            <a:endParaRPr lang="en-GB" dirty="0">
              <a:latin typeface="+mj-lt"/>
            </a:endParaRPr>
          </a:p>
          <a:p>
            <a:r>
              <a:rPr lang="en-GB" dirty="0">
                <a:latin typeface="+mj-lt"/>
              </a:rPr>
              <a:t>From Java 9 onwards, Oracle increased the release cadence of Java SE to every six months</a:t>
            </a:r>
          </a:p>
          <a:p>
            <a:pPr lvl="1"/>
            <a:r>
              <a:rPr lang="en-GB" dirty="0"/>
              <a:t>New features can be delivered in a timelier manner, rather than having to wait years for a "major release"</a:t>
            </a:r>
          </a:p>
          <a:p>
            <a:pPr lvl="1"/>
            <a:r>
              <a:rPr lang="en-GB" dirty="0"/>
              <a:t>Other vendors/libraries doing similarly (e.g. Angular, Eclipse, …)</a:t>
            </a:r>
          </a:p>
          <a:p>
            <a:pPr lvl="2"/>
            <a:endParaRPr lang="en-GB" dirty="0">
              <a:latin typeface="+mj-lt"/>
            </a:endParaRPr>
          </a:p>
          <a:p>
            <a:r>
              <a:rPr lang="en-GB" dirty="0">
                <a:latin typeface="+mj-lt"/>
              </a:rPr>
              <a:t>Java 17 is the most recent LTS incarnation (Sept 2021)</a:t>
            </a:r>
          </a:p>
          <a:p>
            <a:pPr lvl="1">
              <a:tabLst>
                <a:tab pos="2152650" algn="l"/>
              </a:tabLst>
            </a:pPr>
            <a:r>
              <a:rPr lang="en-GB" dirty="0"/>
              <a:t>Java 17 is LTS, as were Java 11 and Java 8</a:t>
            </a:r>
          </a:p>
          <a:p>
            <a:pPr lvl="2">
              <a:tabLst>
                <a:tab pos="2152650" algn="l"/>
              </a:tabLst>
            </a:pPr>
            <a:endParaRPr lang="en-GB" dirty="0">
              <a:latin typeface="+mj-lt"/>
            </a:endParaRPr>
          </a:p>
          <a:p>
            <a:pPr>
              <a:tabLst>
                <a:tab pos="2152650" algn="l"/>
              </a:tabLst>
            </a:pPr>
            <a:r>
              <a:rPr lang="en-GB" dirty="0">
                <a:latin typeface="+mj-lt"/>
              </a:rPr>
              <a:t>Oracle intends to make future LTS releases every 2 years </a:t>
            </a:r>
          </a:p>
          <a:p>
            <a:pPr lvl="1">
              <a:tabLst>
                <a:tab pos="2152650" algn="l"/>
              </a:tabLst>
            </a:pPr>
            <a:r>
              <a:rPr lang="en-GB" dirty="0">
                <a:latin typeface="+mj-lt"/>
              </a:rPr>
              <a:t>The next LTS release will be Java 21 (scheduled for Sept 2023)</a:t>
            </a:r>
          </a:p>
        </p:txBody>
      </p:sp>
      <p:sp>
        <p:nvSpPr>
          <p:cNvPr id="10243" name="Rectangle 2"/>
          <p:cNvSpPr>
            <a:spLocks noGrp="1" noChangeArrowheads="1"/>
          </p:cNvSpPr>
          <p:nvPr>
            <p:ph type="title"/>
          </p:nvPr>
        </p:nvSpPr>
        <p:spPr/>
        <p:txBody>
          <a:bodyPr/>
          <a:lstStyle/>
          <a:p>
            <a:r>
              <a:rPr lang="en-GB"/>
              <a:t>All Change</a:t>
            </a:r>
            <a:endParaRPr lang="en-GB" dirty="0"/>
          </a:p>
        </p:txBody>
      </p:sp>
      <p:sp>
        <p:nvSpPr>
          <p:cNvPr id="1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5</a:t>
            </a:fld>
            <a:endParaRPr lang="en-GB" sz="1200" b="0" dirty="0">
              <a:solidFill>
                <a:schemeClr val="tx2"/>
              </a:solidFill>
            </a:endParaRPr>
          </a:p>
        </p:txBody>
      </p:sp>
    </p:spTree>
    <p:extLst>
      <p:ext uri="{BB962C8B-B14F-4D97-AF65-F5344CB8AC3E}">
        <p14:creationId xmlns:p14="http://schemas.microsoft.com/office/powerpoint/2010/main" val="44441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How can we adopt major releases every 6 months?!?!!</a:t>
            </a:r>
          </a:p>
          <a:p>
            <a:pPr lvl="1"/>
            <a:r>
              <a:rPr lang="en-GB" dirty="0"/>
              <a:t>There won't be "major releases" any more</a:t>
            </a:r>
          </a:p>
          <a:p>
            <a:pPr lvl="1"/>
            <a:r>
              <a:rPr lang="en-GB" dirty="0"/>
              <a:t>Instead we'll have a steady stream of "feature releases"</a:t>
            </a:r>
          </a:p>
          <a:p>
            <a:pPr lvl="1"/>
            <a:endParaRPr lang="en-GB" dirty="0"/>
          </a:p>
          <a:p>
            <a:r>
              <a:rPr lang="en-GB" dirty="0"/>
              <a:t>For example, going from Java 9-&gt;10-&gt;11…</a:t>
            </a:r>
          </a:p>
          <a:p>
            <a:pPr lvl="1"/>
            <a:r>
              <a:rPr lang="en-GB" dirty="0"/>
              <a:t>This is more like going from Java 8-&gt;8u20-&gt;8u40</a:t>
            </a:r>
          </a:p>
          <a:p>
            <a:pPr lvl="1"/>
            <a:r>
              <a:rPr lang="en-GB" dirty="0"/>
              <a:t>Than it is like going from Java 6-&gt;7-&gt;8</a:t>
            </a:r>
          </a:p>
          <a:p>
            <a:pPr lvl="1"/>
            <a:endParaRPr lang="en-GB" dirty="0"/>
          </a:p>
          <a:p>
            <a:r>
              <a:rPr lang="en-GB" dirty="0"/>
              <a:t>Recommended practice:</a:t>
            </a:r>
          </a:p>
          <a:p>
            <a:pPr lvl="1"/>
            <a:r>
              <a:rPr lang="en-GB" dirty="0"/>
              <a:t>Stick to the LTS versions, e.g. Java 17</a:t>
            </a:r>
          </a:p>
        </p:txBody>
      </p:sp>
      <p:sp>
        <p:nvSpPr>
          <p:cNvPr id="7171" name="Rectangle 11"/>
          <p:cNvSpPr>
            <a:spLocks noGrp="1" noChangeArrowheads="1"/>
          </p:cNvSpPr>
          <p:nvPr>
            <p:ph type="title"/>
          </p:nvPr>
        </p:nvSpPr>
        <p:spPr/>
        <p:txBody>
          <a:bodyPr/>
          <a:lstStyle/>
          <a:p>
            <a:pPr eaLnBrk="1" hangingPunct="1"/>
            <a:r>
              <a:rPr lang="en-GB" dirty="0"/>
              <a:t>Managing Change</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6</a:t>
            </a:fld>
            <a:endParaRPr lang="en-GB" sz="1200" b="0" dirty="0">
              <a:solidFill>
                <a:schemeClr val="tx2"/>
              </a:solidFill>
            </a:endParaRPr>
          </a:p>
        </p:txBody>
      </p:sp>
    </p:spTree>
    <p:extLst>
      <p:ext uri="{BB962C8B-B14F-4D97-AF65-F5344CB8AC3E}">
        <p14:creationId xmlns:p14="http://schemas.microsoft.com/office/powerpoint/2010/main" val="332464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Preview Features</a:t>
            </a:r>
          </a:p>
          <a:p>
            <a:pPr lvl="1"/>
            <a:r>
              <a:rPr lang="en-GB" dirty="0"/>
              <a:t>A brand new feature in the language or VM in the Java SE Platform </a:t>
            </a:r>
          </a:p>
          <a:p>
            <a:pPr lvl="1"/>
            <a:r>
              <a:rPr lang="en-GB" dirty="0"/>
              <a:t>Fully specified, fully implemented, but impermanent</a:t>
            </a:r>
          </a:p>
          <a:p>
            <a:pPr lvl="1"/>
            <a:r>
              <a:rPr lang="en-GB" dirty="0"/>
              <a:t>The idea is to provoke developer feedback, like a beta test</a:t>
            </a:r>
          </a:p>
          <a:p>
            <a:pPr lvl="1"/>
            <a:r>
              <a:rPr lang="en-GB" dirty="0"/>
              <a:t>To use, you must set the </a:t>
            </a:r>
            <a:r>
              <a:rPr lang="en-GB" dirty="0">
                <a:solidFill>
                  <a:srgbClr val="FF0000"/>
                </a:solidFill>
              </a:rPr>
              <a:t>-enable-preview</a:t>
            </a:r>
            <a:r>
              <a:rPr lang="en-GB" dirty="0"/>
              <a:t> compiler flag</a:t>
            </a:r>
          </a:p>
          <a:p>
            <a:pPr lvl="2"/>
            <a:endParaRPr lang="en-GB" sz="1200" dirty="0"/>
          </a:p>
          <a:p>
            <a:r>
              <a:rPr lang="en-GB" dirty="0"/>
              <a:t>Experimental Features</a:t>
            </a:r>
          </a:p>
          <a:p>
            <a:pPr lvl="1"/>
            <a:r>
              <a:rPr lang="en-GB" dirty="0"/>
              <a:t>Early versions of (mostly) VM-level features, e.g. GC algorithms</a:t>
            </a:r>
          </a:p>
          <a:p>
            <a:pPr lvl="1"/>
            <a:r>
              <a:rPr lang="en-GB" dirty="0"/>
              <a:t>Risky, incomplete, or even unstable</a:t>
            </a:r>
          </a:p>
          <a:p>
            <a:pPr lvl="1"/>
            <a:r>
              <a:rPr lang="en-GB" dirty="0"/>
              <a:t>To use, you must typically set dedicated flags</a:t>
            </a:r>
          </a:p>
          <a:p>
            <a:pPr lvl="2"/>
            <a:endParaRPr lang="en-GB" sz="1200" dirty="0"/>
          </a:p>
          <a:p>
            <a:r>
              <a:rPr lang="en-GB" dirty="0"/>
              <a:t>Incubating Features</a:t>
            </a:r>
          </a:p>
          <a:p>
            <a:pPr lvl="1"/>
            <a:r>
              <a:rPr lang="en-GB" dirty="0"/>
              <a:t>Experimental APIs, distributed in separate modules with names prefixed with </a:t>
            </a:r>
            <a:r>
              <a:rPr lang="en-GB" dirty="0" err="1">
                <a:solidFill>
                  <a:srgbClr val="FF0000"/>
                </a:solidFill>
              </a:rPr>
              <a:t>jdk.incubator</a:t>
            </a:r>
            <a:r>
              <a:rPr lang="en-GB" dirty="0">
                <a:solidFill>
                  <a:srgbClr val="FF0000"/>
                </a:solidFill>
              </a:rPr>
              <a:t>.</a:t>
            </a:r>
          </a:p>
          <a:p>
            <a:pPr lvl="1"/>
            <a:r>
              <a:rPr lang="en-GB" dirty="0"/>
              <a:t>To use, you must explicitly add the incubator module</a:t>
            </a:r>
            <a:endParaRPr lang="en-GB" dirty="0">
              <a:solidFill>
                <a:srgbClr val="FF0000"/>
              </a:solidFill>
            </a:endParaRPr>
          </a:p>
        </p:txBody>
      </p:sp>
      <p:sp>
        <p:nvSpPr>
          <p:cNvPr id="7171" name="Rectangle 11"/>
          <p:cNvSpPr>
            <a:spLocks noGrp="1" noChangeArrowheads="1"/>
          </p:cNvSpPr>
          <p:nvPr>
            <p:ph type="title"/>
          </p:nvPr>
        </p:nvSpPr>
        <p:spPr/>
        <p:txBody>
          <a:bodyPr/>
          <a:lstStyle/>
          <a:p>
            <a:pPr eaLnBrk="1" hangingPunct="1"/>
            <a:r>
              <a:rPr lang="en-GB" dirty="0"/>
              <a:t>How New Features are Introduced</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7</a:t>
            </a:fld>
            <a:endParaRPr lang="en-GB" sz="1200" b="0" dirty="0">
              <a:solidFill>
                <a:schemeClr val="tx2"/>
              </a:solidFill>
            </a:endParaRPr>
          </a:p>
        </p:txBody>
      </p:sp>
    </p:spTree>
    <p:extLst>
      <p:ext uri="{BB962C8B-B14F-4D97-AF65-F5344CB8AC3E}">
        <p14:creationId xmlns:p14="http://schemas.microsoft.com/office/powerpoint/2010/main" val="241030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Oracle JDK vs. OpenJDK</a:t>
            </a:r>
          </a:p>
          <a:p>
            <a:pPr eaLnBrk="1" hangingPunct="1"/>
            <a:r>
              <a:rPr lang="en-GB" dirty="0"/>
              <a:t>Getting OpenJDK</a:t>
            </a:r>
          </a:p>
          <a:p>
            <a:pPr eaLnBrk="1" hangingPunct="1"/>
            <a:r>
              <a:rPr lang="en-GB" dirty="0"/>
              <a:t>Tool support</a:t>
            </a:r>
          </a:p>
        </p:txBody>
      </p:sp>
      <p:sp>
        <p:nvSpPr>
          <p:cNvPr id="669698" name="Rectangle 2"/>
          <p:cNvSpPr>
            <a:spLocks noGrp="1" noChangeArrowheads="1"/>
          </p:cNvSpPr>
          <p:nvPr>
            <p:ph type="title"/>
          </p:nvPr>
        </p:nvSpPr>
        <p:spPr/>
        <p:txBody>
          <a:bodyPr>
            <a:normAutofit/>
          </a:bodyPr>
          <a:lstStyle/>
          <a:p>
            <a:r>
              <a:rPr lang="en-GB" dirty="0"/>
              <a:t>2. Tooling</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8</a:t>
            </a:fld>
            <a:endParaRPr lang="en-GB" sz="1200" b="0" dirty="0">
              <a:solidFill>
                <a:schemeClr val="tx2"/>
              </a:solidFill>
            </a:endParaRPr>
          </a:p>
        </p:txBody>
      </p:sp>
    </p:spTree>
    <p:extLst>
      <p:ext uri="{BB962C8B-B14F-4D97-AF65-F5344CB8AC3E}">
        <p14:creationId xmlns:p14="http://schemas.microsoft.com/office/powerpoint/2010/main" val="29019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GB" dirty="0"/>
              <a:t>Oracle have stopped releasing its JDK for free</a:t>
            </a:r>
          </a:p>
          <a:p>
            <a:pPr lvl="1"/>
            <a:r>
              <a:rPr lang="en-GB" dirty="0"/>
              <a:t>Java 10.0.2 was the last free Oracle JDK</a:t>
            </a:r>
          </a:p>
          <a:p>
            <a:pPr lvl="1"/>
            <a:r>
              <a:rPr lang="en-GB" dirty="0"/>
              <a:t>Java 11+ will be free to use in dev/test, but not in prod</a:t>
            </a:r>
          </a:p>
          <a:p>
            <a:pPr lvl="1"/>
            <a:endParaRPr lang="en-GB" dirty="0"/>
          </a:p>
          <a:p>
            <a:r>
              <a:rPr lang="en-GB" dirty="0"/>
              <a:t>For pricing info, see here:</a:t>
            </a:r>
          </a:p>
          <a:p>
            <a:pPr lvl="1"/>
            <a:r>
              <a:rPr lang="en-GB" sz="1800" dirty="0">
                <a:hlinkClick r:id="rId3"/>
              </a:rPr>
              <a:t>www.oracle.com/us/corporate/pricing/technology-price-list-070617.pdf</a:t>
            </a:r>
            <a:r>
              <a:rPr lang="en-GB" sz="1800" dirty="0"/>
              <a:t> </a:t>
            </a:r>
          </a:p>
          <a:p>
            <a:pPr lvl="1"/>
            <a:endParaRPr lang="en-GB" dirty="0"/>
          </a:p>
          <a:p>
            <a:r>
              <a:rPr lang="en-GB" dirty="0"/>
              <a:t>Alternatively you can use OpenJDK for free</a:t>
            </a:r>
          </a:p>
          <a:p>
            <a:pPr lvl="1"/>
            <a:r>
              <a:rPr lang="en-GB" dirty="0"/>
              <a:t>Open-source implementation of the Java SE</a:t>
            </a:r>
          </a:p>
          <a:p>
            <a:pPr lvl="1"/>
            <a:r>
              <a:rPr lang="en-GB" dirty="0"/>
              <a:t>Licensed under GNU General Public License (GNU GPL) version 2 </a:t>
            </a:r>
          </a:p>
          <a:p>
            <a:pPr lvl="1"/>
            <a:r>
              <a:rPr lang="en-GB" dirty="0"/>
              <a:t>The official reference implementation of Java SE since version 7</a:t>
            </a:r>
          </a:p>
        </p:txBody>
      </p:sp>
      <p:sp>
        <p:nvSpPr>
          <p:cNvPr id="6147" name="Rectangle 4"/>
          <p:cNvSpPr>
            <a:spLocks noGrp="1" noChangeArrowheads="1"/>
          </p:cNvSpPr>
          <p:nvPr>
            <p:ph type="title"/>
          </p:nvPr>
        </p:nvSpPr>
        <p:spPr/>
        <p:txBody>
          <a:bodyPr/>
          <a:lstStyle/>
          <a:p>
            <a:r>
              <a:rPr lang="en-GB"/>
              <a:t>Oracle JDK vs. OpenJDK</a:t>
            </a:r>
            <a:endParaRPr lang="en-GB" dirty="0"/>
          </a:p>
        </p:txBody>
      </p:sp>
      <p:sp>
        <p:nvSpPr>
          <p:cNvPr id="17"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9</a:t>
            </a:fld>
            <a:endParaRPr lang="en-GB" sz="1200" b="0" dirty="0">
              <a:solidFill>
                <a:schemeClr val="tx2"/>
              </a:solidFill>
            </a:endParaRPr>
          </a:p>
        </p:txBody>
      </p:sp>
    </p:spTree>
    <p:extLst>
      <p:ext uri="{BB962C8B-B14F-4D97-AF65-F5344CB8AC3E}">
        <p14:creationId xmlns:p14="http://schemas.microsoft.com/office/powerpoint/2010/main" val="1574547929"/>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17888</TotalTime>
  <Words>1921</Words>
  <Application>Microsoft Office PowerPoint</Application>
  <PresentationFormat>On-screen Show (4:3)</PresentationFormat>
  <Paragraphs>245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Lucida Console</vt:lpstr>
      <vt:lpstr>Tahoma</vt:lpstr>
      <vt:lpstr>Univers</vt:lpstr>
      <vt:lpstr>Wingdings</vt:lpstr>
      <vt:lpstr>1_Blends</vt:lpstr>
      <vt:lpstr>Introduction</vt:lpstr>
      <vt:lpstr>Contents</vt:lpstr>
      <vt:lpstr>1. Java in the Modern Era </vt:lpstr>
      <vt:lpstr>Java Releases Since Day One</vt:lpstr>
      <vt:lpstr>All Change</vt:lpstr>
      <vt:lpstr>Managing Change</vt:lpstr>
      <vt:lpstr>How New Features are Introduced</vt:lpstr>
      <vt:lpstr>2. Tooling</vt:lpstr>
      <vt:lpstr>Oracle JDK vs. OpenJDK</vt:lpstr>
      <vt:lpstr>Getting OpenJDK</vt:lpstr>
      <vt:lpstr>Tool Support</vt:lpstr>
      <vt:lpstr>3. JShell</vt:lpstr>
      <vt:lpstr>Overview of JShell</vt:lpstr>
      <vt:lpstr>Defining and Calling Methods</vt:lpstr>
      <vt:lpstr>Defining and Using Classes</vt:lpstr>
      <vt:lpstr>JShell Commands</vt:lpstr>
      <vt:lpstr>Using an Editor</vt:lpstr>
      <vt:lpstr>Specifying a Class Path</vt:lpstr>
      <vt:lpstr>Specifying a Module Path</vt:lpstr>
      <vt:lpstr>Aside: Running a Java File Directly</vt:lpstr>
      <vt:lpstr>Any Questions?</vt:lpstr>
    </vt:vector>
  </TitlesOfParts>
  <Company>Olsen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 Olsen</cp:lastModifiedBy>
  <cp:revision>531</cp:revision>
  <dcterms:created xsi:type="dcterms:W3CDTF">2002-05-03T12:27:39Z</dcterms:created>
  <dcterms:modified xsi:type="dcterms:W3CDTF">2023-05-29T10:18:26Z</dcterms:modified>
</cp:coreProperties>
</file>