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7" r:id="rId3"/>
    <p:sldId id="798" r:id="rId4"/>
    <p:sldId id="867" r:id="rId5"/>
    <p:sldId id="838" r:id="rId6"/>
    <p:sldId id="839" r:id="rId7"/>
    <p:sldId id="873" r:id="rId8"/>
    <p:sldId id="877" r:id="rId9"/>
    <p:sldId id="874" r:id="rId10"/>
    <p:sldId id="875" r:id="rId11"/>
    <p:sldId id="879" r:id="rId12"/>
    <p:sldId id="880" r:id="rId13"/>
    <p:sldId id="758" r:id="rId1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E7C6E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05" d="100"/>
          <a:sy n="105" d="100"/>
        </p:scale>
        <p:origin x="825" y="48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4"/>
    </p:cViewPr>
  </p:sorterViewPr>
  <p:notesViewPr>
    <p:cSldViewPr snapToGrid="0" showGuides="1">
      <p:cViewPr varScale="1">
        <p:scale>
          <a:sx n="75" d="100"/>
          <a:sy n="75" d="100"/>
        </p:scale>
        <p:origin x="2721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Matching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5T10:18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12960 0 0,'0'0'756'0'0,"7"-2"-608"0"0,1 1-148 0 0,0 0 0 0 0,0 1 0 0 0,13 0 0 0 0,-13 1 0 0 0,-1-1 0 0 0,1 0 0 0 0,0-1 0 0 0,11-1 0 0 0,5-4 30 0 0,-1-1 0 0 0,-1-1 0 0 0,0 0 0 0 0,0-2 0 0 0,0-1 0 0 0,-1 0 0 0 0,20-15 0 0 0,-19 9-30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5T10:18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6912 0 0,'6'3'152'0'0,"4"2"32"0"0,2 4 8 0 0,1 0 0 0 0,0-1-192 0 0,2 1 0 0 0,-2 1 0 0 0,0 2 0 0 0,-1-1 0 0 0,-2 0 0 0 0,0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5T10:24:0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5240 0 0,'-26'5'112'0'0,"-5"1"24"0"0,-4-6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Matching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0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2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Pattern Matching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3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7BB56-49A1-ABFF-ACB7-CA4ADE17F2F1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0E12ED-6036-9AFD-D3FA-3778D88620BD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455CE5-DFCB-C988-E3CB-40C75E22A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56FF46-EA34-9A65-CCEA-5004B41FAC3A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use pattern matching to simplify the flow in a function that might throw an exception</a:t>
            </a:r>
          </a:p>
          <a:p>
            <a:pPr lvl="1"/>
            <a:endParaRPr lang="en-GB" dirty="0"/>
          </a:p>
          <a:p>
            <a:r>
              <a:rPr lang="en-GB" dirty="0"/>
              <a:t>For a function that uses traditional Java syntax,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demo4a()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 function that uses pattern matching,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demo4b()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Using Pattern Matching to Simplify Exceptions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write an if-else test to test for various types.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demo5()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Notes:</a:t>
            </a:r>
          </a:p>
          <a:p>
            <a:pPr lvl="1"/>
            <a:r>
              <a:rPr lang="en-GB" dirty="0">
                <a:latin typeface="+mj-lt"/>
              </a:rPr>
              <a:t>Generally in OO, you'd probably avoid writing such tests - why?</a:t>
            </a:r>
          </a:p>
          <a:p>
            <a:pPr lvl="1"/>
            <a:r>
              <a:rPr lang="en-GB" dirty="0">
                <a:latin typeface="+mj-lt"/>
              </a:rPr>
              <a:t>If you have a bounded set of subclasses, it might be justifiable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note:</a:t>
            </a:r>
          </a:p>
          <a:p>
            <a:pPr lvl="1"/>
            <a:r>
              <a:rPr lang="en-GB" dirty="0">
                <a:latin typeface="+mj-lt"/>
              </a:rPr>
              <a:t>You can use pattern matching with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>
                <a:latin typeface="+mj-lt"/>
              </a:rPr>
              <a:t> nowadays</a:t>
            </a:r>
          </a:p>
          <a:p>
            <a:pPr lvl="1"/>
            <a:r>
              <a:rPr lang="en-GB" dirty="0">
                <a:latin typeface="+mj-lt"/>
              </a:rPr>
              <a:t>See later in the course…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Testing for Various Types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good example of where pattern matching really helps:</a:t>
            </a:r>
          </a:p>
          <a:p>
            <a:pPr lvl="1"/>
            <a:r>
              <a:rPr lang="en-GB" dirty="0"/>
              <a:t>Implementing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in a class</a:t>
            </a:r>
          </a:p>
          <a:p>
            <a:pPr lvl="1"/>
            <a:endParaRPr lang="en-GB" dirty="0"/>
          </a:p>
          <a:p>
            <a:r>
              <a:rPr lang="en-GB" dirty="0"/>
              <a:t>E.g. the D class has 3 versions of an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method:</a:t>
            </a:r>
          </a:p>
          <a:p>
            <a:pPr lvl="1"/>
            <a:r>
              <a:rPr lang="en-GB" dirty="0"/>
              <a:t>Version 1 - doesn’t use pattern matching, and it's quite clumsy</a:t>
            </a:r>
          </a:p>
          <a:p>
            <a:pPr lvl="1"/>
            <a:r>
              <a:rPr lang="en-GB" dirty="0"/>
              <a:t>Version 2 - uses pattern matching, and it's better</a:t>
            </a:r>
          </a:p>
          <a:p>
            <a:pPr lvl="1"/>
            <a:r>
              <a:rPr lang="en-GB" dirty="0"/>
              <a:t>Version 3 - uses pattern matching, and it's even better still 👍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Pattern Matching - Realistic Scenario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pattern matching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A closer look at pattern variables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AD5DB-C3A6-3075-33B9-9C7C69B326FA}"/>
              </a:ext>
            </a:extLst>
          </p:cNvPr>
          <p:cNvSpPr txBox="1"/>
          <p:nvPr/>
        </p:nvSpPr>
        <p:spPr>
          <a:xfrm>
            <a:off x="464025" y="2615244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demo.patternMatching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 hierarchy of types</a:t>
            </a:r>
          </a:p>
          <a:p>
            <a:pPr eaLnBrk="1" hangingPunct="1"/>
            <a:r>
              <a:rPr lang="en-GB" dirty="0"/>
              <a:t>Testing for a type in traditional Java</a:t>
            </a:r>
          </a:p>
          <a:p>
            <a:pPr eaLnBrk="1" hangingPunct="1"/>
            <a:r>
              <a:rPr lang="en-GB" dirty="0"/>
              <a:t>Testing for a type using pattern matching</a:t>
            </a:r>
          </a:p>
          <a:p>
            <a:pPr eaLnBrk="1" hangingPunct="1"/>
            <a:r>
              <a:rPr lang="en-GB" dirty="0"/>
              <a:t>The scope of a pattern variable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Pattern Matching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Pattern matching is a new way to extract state information from an object</a:t>
            </a:r>
          </a:p>
          <a:p>
            <a:pPr lvl="1"/>
            <a:r>
              <a:rPr lang="en-GB" dirty="0"/>
              <a:t>E.g. type patterns, which enable smarter </a:t>
            </a:r>
            <a:r>
              <a:rPr lang="en-GB" dirty="0" err="1">
                <a:latin typeface="Lucida Console" panose="020B0609040504020204" pitchFamily="49" charset="0"/>
              </a:rPr>
              <a:t>instanceof</a:t>
            </a:r>
            <a:r>
              <a:rPr lang="en-GB" dirty="0"/>
              <a:t> tests</a:t>
            </a:r>
          </a:p>
          <a:p>
            <a:pPr lvl="1"/>
            <a:r>
              <a:rPr lang="en-GB" dirty="0"/>
              <a:t>Nothing to do with regular expression patterns!</a:t>
            </a:r>
          </a:p>
          <a:p>
            <a:pPr lvl="1"/>
            <a:endParaRPr lang="en-GB" dirty="0"/>
          </a:p>
          <a:p>
            <a:r>
              <a:rPr lang="en-GB" dirty="0"/>
              <a:t>Pattern matching timeline:</a:t>
            </a:r>
          </a:p>
          <a:p>
            <a:pPr lvl="1"/>
            <a:r>
              <a:rPr lang="en-GB" dirty="0"/>
              <a:t>Introduced as a preview feature in Java 14</a:t>
            </a:r>
          </a:p>
          <a:p>
            <a:pPr lvl="1"/>
            <a:r>
              <a:rPr lang="en-GB" dirty="0"/>
              <a:t>Became a permanent feature in Java 16 </a:t>
            </a:r>
          </a:p>
          <a:p>
            <a:pPr lvl="1"/>
            <a:r>
              <a:rPr lang="en-GB" dirty="0"/>
              <a:t>Will continue to evolve in future Java versions</a:t>
            </a:r>
          </a:p>
          <a:p>
            <a:pPr lvl="1"/>
            <a:endParaRPr lang="en-GB" dirty="0"/>
          </a:p>
          <a:p>
            <a:r>
              <a:rPr lang="en-GB" dirty="0"/>
              <a:t>We'll examine the pattern matching capabilities available up to Java 17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Pattern matching is currently focussed on type matching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Therefore we'll use the following simple class hierarchy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in our examples: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Hierarchy of Types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7BBD4-52B9-4FE9-AD73-2D0581933A31}"/>
              </a:ext>
            </a:extLst>
          </p:cNvPr>
          <p:cNvSpPr txBox="1"/>
          <p:nvPr/>
        </p:nvSpPr>
        <p:spPr>
          <a:xfrm>
            <a:off x="3785929" y="3202767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D546B-3388-4316-AC0D-AB81D0A95764}"/>
              </a:ext>
            </a:extLst>
          </p:cNvPr>
          <p:cNvGrpSpPr/>
          <p:nvPr/>
        </p:nvGrpSpPr>
        <p:grpSpPr>
          <a:xfrm>
            <a:off x="4296934" y="3713585"/>
            <a:ext cx="167764" cy="835090"/>
            <a:chOff x="4315595" y="3750907"/>
            <a:chExt cx="167764" cy="8350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921B35-39FD-4980-8AC1-BA87AB3836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9477" y="3750907"/>
              <a:ext cx="0" cy="835090"/>
            </a:xfrm>
            <a:prstGeom prst="lin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27D1D02-7725-4542-805A-1D7603DE3A7B}"/>
                </a:ext>
              </a:extLst>
            </p:cNvPr>
            <p:cNvSpPr/>
            <p:nvPr/>
          </p:nvSpPr>
          <p:spPr bwMode="auto">
            <a:xfrm>
              <a:off x="4315595" y="3755572"/>
              <a:ext cx="167764" cy="144624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2D2480-D752-4633-A7AF-92AB8E2B0F97}"/>
              </a:ext>
            </a:extLst>
          </p:cNvPr>
          <p:cNvSpPr txBox="1"/>
          <p:nvPr/>
        </p:nvSpPr>
        <p:spPr>
          <a:xfrm>
            <a:off x="3785929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482A21-AC82-40DF-8C5A-8D1F69A59AC2}"/>
              </a:ext>
            </a:extLst>
          </p:cNvPr>
          <p:cNvSpPr/>
          <p:nvPr/>
        </p:nvSpPr>
        <p:spPr bwMode="auto">
          <a:xfrm>
            <a:off x="2640563" y="4175445"/>
            <a:ext cx="3461657" cy="573833"/>
          </a:xfrm>
          <a:custGeom>
            <a:avLst/>
            <a:gdLst>
              <a:gd name="connsiteX0" fmla="*/ 0 w 3461657"/>
              <a:gd name="connsiteY0" fmla="*/ 415212 h 573833"/>
              <a:gd name="connsiteX1" fmla="*/ 0 w 3461657"/>
              <a:gd name="connsiteY1" fmla="*/ 0 h 573833"/>
              <a:gd name="connsiteX2" fmla="*/ 3461657 w 3461657"/>
              <a:gd name="connsiteY2" fmla="*/ 0 h 573833"/>
              <a:gd name="connsiteX3" fmla="*/ 3461657 w 3461657"/>
              <a:gd name="connsiteY3" fmla="*/ 573833 h 57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573833">
                <a:moveTo>
                  <a:pt x="0" y="415212"/>
                </a:moveTo>
                <a:lnTo>
                  <a:pt x="0" y="0"/>
                </a:lnTo>
                <a:lnTo>
                  <a:pt x="3461657" y="0"/>
                </a:lnTo>
                <a:lnTo>
                  <a:pt x="3461657" y="573833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E376A-CA6A-411A-A741-CB29C70EDC4B}"/>
              </a:ext>
            </a:extLst>
          </p:cNvPr>
          <p:cNvSpPr txBox="1"/>
          <p:nvPr/>
        </p:nvSpPr>
        <p:spPr>
          <a:xfrm>
            <a:off x="2044216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75DCC-2152-4D7D-9D7A-8D706EED8FF5}"/>
              </a:ext>
            </a:extLst>
          </p:cNvPr>
          <p:cNvSpPr txBox="1"/>
          <p:nvPr/>
        </p:nvSpPr>
        <p:spPr>
          <a:xfrm>
            <a:off x="5513647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Consider the following function: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Notes:</a:t>
            </a:r>
          </a:p>
          <a:p>
            <a:pPr lvl="1" eaLnBrk="1" hangingPunct="1"/>
            <a:r>
              <a:rPr lang="en-GB" dirty="0">
                <a:latin typeface="+mj-lt"/>
              </a:rPr>
              <a:t>The function receives some kind of A</a:t>
            </a:r>
          </a:p>
          <a:p>
            <a:pPr lvl="1" eaLnBrk="1" hangingPunct="1"/>
            <a:r>
              <a:rPr lang="en-GB" dirty="0">
                <a:latin typeface="+mj-lt"/>
              </a:rPr>
              <a:t>It tests specifically if it’s a B</a:t>
            </a:r>
          </a:p>
          <a:p>
            <a:pPr lvl="1" eaLnBrk="1" hangingPunct="1"/>
            <a:r>
              <a:rPr lang="en-GB" dirty="0">
                <a:latin typeface="+mj-lt"/>
              </a:rPr>
              <a:t>If so,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it still has to explicitly cast the object reference to B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Testing for a Type in Traditional Java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1724594"/>
            <a:ext cx="7759102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demo1(A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B)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B object");</a:t>
            </a:r>
          </a:p>
          <a:p>
            <a:r>
              <a:rPr lang="en-GB" sz="1200" dirty="0"/>
              <a:t>        B </a:t>
            </a:r>
            <a:r>
              <a:rPr lang="en-GB" sz="1200" dirty="0" err="1"/>
              <a:t>b</a:t>
            </a:r>
            <a:r>
              <a:rPr lang="en-GB" sz="1200" dirty="0"/>
              <a:t> = (B)</a:t>
            </a:r>
            <a:r>
              <a:rPr lang="en-GB" sz="1200" dirty="0" err="1"/>
              <a:t>obj</a:t>
            </a:r>
            <a:r>
              <a:rPr lang="en-GB" sz="1200" dirty="0"/>
              <a:t>;</a:t>
            </a:r>
          </a:p>
          <a:p>
            <a:r>
              <a:rPr lang="en-GB" sz="1200" dirty="0"/>
              <a:t>        b.m2();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non-B object");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3531218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04DFF9-B90B-6103-14CF-7C992598D4D3}"/>
                  </a:ext>
                </a:extLst>
              </p14:cNvPr>
              <p14:cNvContentPartPr/>
              <p14:nvPr/>
            </p14:nvContentPartPr>
            <p14:xfrm>
              <a:off x="6446434" y="968486"/>
              <a:ext cx="115560" cy="3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04DFF9-B90B-6103-14CF-7C992598D4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434" y="959486"/>
                <a:ext cx="133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1BB055-6748-502B-E83C-F7586C49716B}"/>
                  </a:ext>
                </a:extLst>
              </p14:cNvPr>
              <p14:cNvContentPartPr/>
              <p14:nvPr/>
            </p14:nvContentPartPr>
            <p14:xfrm>
              <a:off x="3986914" y="1201766"/>
              <a:ext cx="46080" cy="3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1BB055-6748-502B-E83C-F7586C4971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8274" y="1193126"/>
                <a:ext cx="63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154174-9407-619C-A4A2-5F22431F18AC}"/>
                  </a:ext>
                </a:extLst>
              </p14:cNvPr>
              <p14:cNvContentPartPr/>
              <p14:nvPr/>
            </p14:nvContentPartPr>
            <p14:xfrm>
              <a:off x="2497954" y="2622326"/>
              <a:ext cx="3348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154174-9407-619C-A4A2-5F22431F18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88954" y="2613326"/>
                <a:ext cx="5112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We can use pattern matching to simplify our type test: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Notes:</a:t>
            </a:r>
          </a:p>
          <a:p>
            <a:pPr lvl="1" eaLnBrk="1" hangingPunct="1"/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Lucida Console" panose="020B0609040504020204" pitchFamily="49" charset="0"/>
              </a:rPr>
              <a:t>instanceof</a:t>
            </a:r>
            <a:r>
              <a:rPr lang="en-GB" dirty="0">
                <a:latin typeface="+mj-lt"/>
              </a:rPr>
              <a:t> test uses pattern matching</a:t>
            </a:r>
          </a:p>
          <a:p>
            <a:pPr lvl="1" eaLnBrk="1" hangingPunct="1"/>
            <a:r>
              <a:rPr lang="en-GB" dirty="0">
                <a:latin typeface="+mj-lt"/>
              </a:rPr>
              <a:t>If the test succeeds,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a pattern variable named </a:t>
            </a:r>
            <a:r>
              <a:rPr lang="en-GB" b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created</a:t>
            </a:r>
          </a:p>
          <a:p>
            <a:pPr lvl="1" eaLnBrk="1" hangingPunct="1"/>
            <a:r>
              <a:rPr lang="en-GB" dirty="0">
                <a:latin typeface="+mj-lt"/>
              </a:rPr>
              <a:t>b is definitely of type B</a:t>
            </a:r>
          </a:p>
          <a:p>
            <a:pPr lvl="1" eaLnBrk="1" hangingPunct="1"/>
            <a:r>
              <a:rPr lang="en-GB" dirty="0">
                <a:latin typeface="+mj-lt"/>
              </a:rPr>
              <a:t>So no need for a clumsy cast inside the if-statement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Testing for a Type using Pattern Matching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1737616"/>
            <a:ext cx="775910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demo2(A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err="1">
                <a:solidFill>
                  <a:srgbClr val="FF0000"/>
                </a:solidFill>
              </a:rPr>
              <a:t>instanceof</a:t>
            </a:r>
            <a:r>
              <a:rPr lang="en-GB" sz="1200" b="1" dirty="0">
                <a:solidFill>
                  <a:srgbClr val="FF0000"/>
                </a:solidFill>
              </a:rPr>
              <a:t> B b</a:t>
            </a:r>
            <a:r>
              <a:rPr lang="en-GB" sz="1200" dirty="0"/>
              <a:t>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B object");</a:t>
            </a:r>
          </a:p>
          <a:p>
            <a:r>
              <a:rPr lang="en-GB" sz="1200" dirty="0"/>
              <a:t>        b.m2();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non-B object");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3358601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15304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r>
              <a:rPr lang="en-GB" dirty="0"/>
              <a:t>What is the scope of a pattern variable?</a:t>
            </a:r>
          </a:p>
          <a:p>
            <a:pPr lvl="1"/>
            <a:r>
              <a:rPr lang="en-GB" dirty="0"/>
              <a:t>Consider the following example…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Scope of a Pattern Variable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2108321"/>
            <a:ext cx="7759102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demo3(A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&amp;&amp;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b.someFlag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("Got a B object and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someFlag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is true");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    b.m2();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("Can't be sure if it's a B </a:t>
            </a:r>
            <a:r>
              <a:rPr lang="en-GB" sz="1200"/>
              <a:t>or not");</a:t>
            </a:r>
            <a:endParaRPr lang="en-GB" sz="1200" dirty="0"/>
          </a:p>
          <a:p>
            <a:r>
              <a:rPr lang="en-GB" sz="1200" dirty="0"/>
              <a:t>        // Note that b is not in scope here, so we can't do this:</a:t>
            </a:r>
          </a:p>
          <a:p>
            <a:r>
              <a:rPr lang="en-GB" sz="1200" dirty="0"/>
              <a:t>        // </a:t>
            </a:r>
            <a:r>
              <a:rPr lang="en-GB" sz="1200" b="1" dirty="0">
                <a:solidFill>
                  <a:srgbClr val="FF0000"/>
                </a:solidFill>
              </a:rPr>
              <a:t>b.m2();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// You can't use b after the || (because the first test might fail...)</a:t>
            </a:r>
          </a:p>
          <a:p>
            <a:r>
              <a:rPr lang="en-GB" sz="1200" dirty="0"/>
              <a:t>    //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B </a:t>
            </a:r>
            <a:r>
              <a:rPr lang="en-GB" sz="1200" dirty="0" err="1"/>
              <a:t>b</a:t>
            </a:r>
            <a:r>
              <a:rPr lang="en-GB" sz="1200" dirty="0"/>
              <a:t> || </a:t>
            </a:r>
            <a:r>
              <a:rPr lang="en-GB" sz="1200" b="1" dirty="0" err="1">
                <a:solidFill>
                  <a:srgbClr val="FF0000"/>
                </a:solidFill>
              </a:rPr>
              <a:t>b.someFlag</a:t>
            </a:r>
            <a:r>
              <a:rPr lang="en-GB" sz="1200" dirty="0"/>
              <a:t>) {</a:t>
            </a:r>
          </a:p>
          <a:p>
            <a:r>
              <a:rPr lang="en-GB" sz="1200" dirty="0"/>
              <a:t>    //    </a:t>
            </a:r>
            <a:r>
              <a:rPr lang="en-GB" sz="1200" dirty="0" err="1"/>
              <a:t>System.out.println</a:t>
            </a:r>
            <a:r>
              <a:rPr lang="en-GB" sz="1200" dirty="0"/>
              <a:t>("We'll never know...");</a:t>
            </a:r>
          </a:p>
          <a:p>
            <a:r>
              <a:rPr lang="en-GB" sz="1200" dirty="0"/>
              <a:t>    //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5024113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1476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pattern matching to simplify exceptions</a:t>
            </a:r>
          </a:p>
          <a:p>
            <a:pPr eaLnBrk="1" hangingPunct="1"/>
            <a:r>
              <a:rPr lang="en-GB" dirty="0"/>
              <a:t>Testing for various types</a:t>
            </a:r>
          </a:p>
          <a:p>
            <a:pPr eaLnBrk="1" hangingPunct="1"/>
            <a:r>
              <a:rPr lang="en-GB" dirty="0"/>
              <a:t>Pattern matching - realistic scenario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Pattern Matching Techniques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3319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18968</TotalTime>
  <Words>779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Console</vt:lpstr>
      <vt:lpstr>Tahoma</vt:lpstr>
      <vt:lpstr>Univers</vt:lpstr>
      <vt:lpstr>Wingdings</vt:lpstr>
      <vt:lpstr>1_Blends</vt:lpstr>
      <vt:lpstr>Pattern Matching</vt:lpstr>
      <vt:lpstr>Contents</vt:lpstr>
      <vt:lpstr>1. Getting Started with Pattern Matching</vt:lpstr>
      <vt:lpstr>Overview</vt:lpstr>
      <vt:lpstr>Example Hierarchy of Types</vt:lpstr>
      <vt:lpstr>Testing for a Type in Traditional Java</vt:lpstr>
      <vt:lpstr>Testing for a Type using Pattern Matching</vt:lpstr>
      <vt:lpstr>The Scope of a Pattern Variable</vt:lpstr>
      <vt:lpstr>2. Pattern Matching Techniques</vt:lpstr>
      <vt:lpstr>Using Pattern Matching to Simplify Exceptions</vt:lpstr>
      <vt:lpstr>Testing for Various Types</vt:lpstr>
      <vt:lpstr>Pattern Matching - Realistic Scenario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570</cp:revision>
  <dcterms:created xsi:type="dcterms:W3CDTF">2002-05-03T12:27:39Z</dcterms:created>
  <dcterms:modified xsi:type="dcterms:W3CDTF">2023-05-29T12:14:34Z</dcterms:modified>
</cp:coreProperties>
</file>