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7"/>
  </p:notesMasterIdLst>
  <p:handoutMasterIdLst>
    <p:handoutMasterId r:id="rId18"/>
  </p:handoutMasterIdLst>
  <p:sldIdLst>
    <p:sldId id="256" r:id="rId2"/>
    <p:sldId id="497" r:id="rId3"/>
    <p:sldId id="828" r:id="rId4"/>
    <p:sldId id="829" r:id="rId5"/>
    <p:sldId id="830" r:id="rId6"/>
    <p:sldId id="831" r:id="rId7"/>
    <p:sldId id="839" r:id="rId8"/>
    <p:sldId id="832" r:id="rId9"/>
    <p:sldId id="840" r:id="rId10"/>
    <p:sldId id="833" r:id="rId11"/>
    <p:sldId id="834" r:id="rId12"/>
    <p:sldId id="836" r:id="rId13"/>
    <p:sldId id="837" r:id="rId14"/>
    <p:sldId id="838" r:id="rId15"/>
    <p:sldId id="758" r:id="rId1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99FF99"/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389" autoAdjust="0"/>
    <p:restoredTop sz="94610" autoAdjust="0"/>
  </p:normalViewPr>
  <p:slideViewPr>
    <p:cSldViewPr snapToGrid="0" showGuides="1">
      <p:cViewPr varScale="1">
        <p:scale>
          <a:sx n="105" d="100"/>
          <a:sy n="105" d="100"/>
        </p:scale>
        <p:origin x="1308" y="48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443"/>
    </p:cViewPr>
  </p:sorterViewPr>
  <p:notesViewPr>
    <p:cSldViewPr snapToGrid="0" showGuides="1">
      <p:cViewPr varScale="1">
        <p:scale>
          <a:sx n="75" d="100"/>
          <a:sy n="75" d="100"/>
        </p:scale>
        <p:origin x="2721" y="5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Reactive Streams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Reactive Streams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Reactive Streams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6496F-A411-43AD-AFB1-B4181555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shows how to publish items to a subscriber. We've used the standard </a:t>
            </a:r>
            <a:r>
              <a:rPr lang="en-GB">
                <a:latin typeface="Lucida Console" panose="020B0609040504020204" pitchFamily="49" charset="0"/>
              </a:rPr>
              <a:t>SubmissionPublisher&lt;T&gt;</a:t>
            </a:r>
            <a:r>
              <a:rPr lang="en-GB"/>
              <a:t> class, which implements the </a:t>
            </a:r>
            <a:r>
              <a:rPr lang="en-GB">
                <a:latin typeface="Lucida Console" panose="020B0609040504020204" pitchFamily="49" charset="0"/>
              </a:rPr>
              <a:t>Flow.Publisher&lt;T&gt;</a:t>
            </a:r>
            <a:r>
              <a:rPr lang="en-GB"/>
              <a:t> interface.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shows how to implement a processor class. The class acts as both a publisher and subscriber:</a:t>
            </a:r>
          </a:p>
          <a:p>
            <a:pPr lvl="1" eaLnBrk="1" hangingPunct="1"/>
            <a:r>
              <a:rPr lang="en-GB"/>
              <a:t>The class inherits from </a:t>
            </a:r>
            <a:r>
              <a:rPr lang="en-GB">
                <a:latin typeface="Lucida Console" panose="020B0609040504020204" pitchFamily="49" charset="0"/>
              </a:rPr>
              <a:t>SubmissionPublisher</a:t>
            </a:r>
            <a:r>
              <a:rPr lang="en-GB"/>
              <a:t>, which means it knows how to publish items to a subscriber.</a:t>
            </a:r>
          </a:p>
          <a:p>
            <a:pPr lvl="1" eaLnBrk="1" hangingPunct="1"/>
            <a:r>
              <a:rPr lang="en-GB"/>
              <a:t>The class also implements the </a:t>
            </a:r>
            <a:r>
              <a:rPr lang="en-GB">
                <a:latin typeface="Lucida Console" panose="020B0609040504020204" pitchFamily="49" charset="0"/>
              </a:rPr>
              <a:t>Flow.Subscriber&lt;T&gt;</a:t>
            </a:r>
            <a:r>
              <a:rPr lang="en-GB"/>
              <a:t> interface, which means it can be used to subscribe to a publisher.</a:t>
            </a:r>
          </a:p>
          <a:p>
            <a:pPr eaLnBrk="1" hangingPunct="1"/>
            <a:r>
              <a:rPr lang="en-GB"/>
              <a:t>We show how to use this class on the next slide.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shows how to implement a processor class. The class acts as both a publisher and subscriber:</a:t>
            </a:r>
          </a:p>
          <a:p>
            <a:pPr lvl="1" eaLnBrk="1" hangingPunct="1"/>
            <a:r>
              <a:rPr lang="en-GB"/>
              <a:t>The class inherits from </a:t>
            </a:r>
            <a:r>
              <a:rPr lang="en-GB">
                <a:latin typeface="Lucida Console" panose="020B0609040504020204" pitchFamily="49" charset="0"/>
              </a:rPr>
              <a:t>SubmissionPublisher</a:t>
            </a:r>
            <a:r>
              <a:rPr lang="en-GB"/>
              <a:t>, which means it knows how to publish items to a subscriber.</a:t>
            </a:r>
          </a:p>
          <a:p>
            <a:pPr lvl="1" eaLnBrk="1" hangingPunct="1"/>
            <a:r>
              <a:rPr lang="en-GB"/>
              <a:t>The class also implements the </a:t>
            </a:r>
            <a:r>
              <a:rPr lang="en-GB">
                <a:latin typeface="Lucida Console" panose="020B0609040504020204" pitchFamily="49" charset="0"/>
              </a:rPr>
              <a:t>Flow.Subscriber&lt;T&gt;</a:t>
            </a:r>
            <a:r>
              <a:rPr lang="en-GB"/>
              <a:t> interface, which means it can be used to subscribe to a publisher.</a:t>
            </a:r>
          </a:p>
          <a:p>
            <a:pPr eaLnBrk="1" hangingPunct="1"/>
            <a:r>
              <a:rPr lang="en-GB"/>
              <a:t>We show how to use this class on the next slide.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shows how to implement a processor class. The class acts as both a publisher and subscriber:</a:t>
            </a:r>
          </a:p>
          <a:p>
            <a:pPr lvl="1" eaLnBrk="1" hangingPunct="1"/>
            <a:r>
              <a:rPr lang="en-GB"/>
              <a:t>The class inherits from </a:t>
            </a:r>
            <a:r>
              <a:rPr lang="en-GB">
                <a:latin typeface="Lucida Console" panose="020B0609040504020204" pitchFamily="49" charset="0"/>
              </a:rPr>
              <a:t>SubmissionPublisher</a:t>
            </a:r>
            <a:r>
              <a:rPr lang="en-GB"/>
              <a:t>, which means it knows how to publish items to a subscriber.</a:t>
            </a:r>
          </a:p>
          <a:p>
            <a:pPr lvl="1" eaLnBrk="1" hangingPunct="1"/>
            <a:r>
              <a:rPr lang="en-GB"/>
              <a:t>The class also implements the </a:t>
            </a:r>
            <a:r>
              <a:rPr lang="en-GB">
                <a:latin typeface="Lucida Console" panose="020B0609040504020204" pitchFamily="49" charset="0"/>
              </a:rPr>
              <a:t>Flow.Subscriber&lt;T&gt;</a:t>
            </a:r>
            <a:r>
              <a:rPr lang="en-GB"/>
              <a:t> interface, which means it can be used to subscribe to a publisher.</a:t>
            </a:r>
          </a:p>
          <a:p>
            <a:pPr eaLnBrk="1" hangingPunct="1"/>
            <a:r>
              <a:rPr lang="en-GB"/>
              <a:t>We show how to use this class on the next slide.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shows how to publish items to a subscriber. We've used the standard </a:t>
            </a:r>
            <a:r>
              <a:rPr lang="en-GB">
                <a:latin typeface="Lucida Console" panose="020B0609040504020204" pitchFamily="49" charset="0"/>
              </a:rPr>
              <a:t>SubmissionPublisher&lt;T&gt;</a:t>
            </a:r>
            <a:r>
              <a:rPr lang="en-GB"/>
              <a:t> class, which implements the </a:t>
            </a:r>
            <a:r>
              <a:rPr lang="en-GB">
                <a:latin typeface="Lucida Console" panose="020B0609040504020204" pitchFamily="49" charset="0"/>
              </a:rPr>
              <a:t>Flow.Publisher&lt;T&gt;</a:t>
            </a:r>
            <a:r>
              <a:rPr lang="en-GB"/>
              <a:t> interface.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Reactive Streams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Reactive Streams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cy-GB" altLang="en-US" dirty="0"/>
              <a:t>The first section </a:t>
            </a:r>
            <a:r>
              <a:rPr lang="en-GB" altLang="en-US" dirty="0"/>
              <a:t>summarizes the key </a:t>
            </a:r>
            <a:r>
              <a:rPr lang="en-GB" altLang="en-US"/>
              <a:t>features in </a:t>
            </a:r>
            <a:r>
              <a:rPr lang="en-GB" altLang="en-US" dirty="0"/>
              <a:t>Java 9</a:t>
            </a:r>
            <a:r>
              <a:rPr lang="en-GB" altLang="en-US"/>
              <a:t>, to give you an overview of what's available.</a:t>
            </a:r>
            <a:endParaRPr lang="en-GB" altLang="en-US" dirty="0"/>
          </a:p>
          <a:p>
            <a:pPr eaLnBrk="1" hangingPunct="1"/>
            <a:r>
              <a:rPr lang="en-GB" altLang="en-US" dirty="0"/>
              <a:t>The second section takes a more detailed look at modular development in Java 9. This is a new packaging mechanism that allows you to collate related packages into modules, and specify which parts are publicly visible to other modules.</a:t>
            </a:r>
          </a:p>
          <a:p>
            <a:pPr eaLnBrk="1" hangingPunct="1"/>
            <a:r>
              <a:rPr lang="cy-GB"/>
              <a:t>The third section explores reactive streams, an evolution and standardisation of the RxJava library.</a:t>
            </a:r>
          </a:p>
          <a:p>
            <a:pPr eaLnBrk="1" hangingPunct="1"/>
            <a:endParaRPr lang="cy-GB" dirty="0"/>
          </a:p>
          <a:p>
            <a:pPr eaLnBrk="1" hangingPunct="1"/>
            <a:r>
              <a:rPr lang="en-US" dirty="0"/>
              <a:t>The demos for this chapter are located in </a:t>
            </a:r>
            <a:r>
              <a:rPr lang="en-US"/>
              <a:t>the </a:t>
            </a:r>
            <a:r>
              <a:rPr lang="en-GB">
                <a:solidFill>
                  <a:schemeClr val="tx2"/>
                </a:solidFill>
                <a:latin typeface="Lucida Console" panose="020B0609040504020204" pitchFamily="49" charset="0"/>
                <a:sym typeface="Wingdings" pitchFamily="2" charset="2"/>
              </a:rPr>
              <a:t>DemoJavaSE9</a:t>
            </a:r>
            <a:r>
              <a:rPr lang="en-GB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GB" dirty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folder. Note that this is just a folder of loose files - it's not an </a:t>
            </a:r>
            <a:r>
              <a:rPr lang="en-GB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Eclipse project.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Reactive streams are another major new feature in Java 9. Reactive streams are an evolution and formalization of the RxJava library.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Reactive Programming is a pattern for dealing with asynchronous data streams. The Java 9 API supports Reactive Programming via the Flow API, which we describe on the following slides.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The Java 9 Flow API is an interesting blend of "pull" and "push". Instigated by a pull from the subscriber, the publisher pushes the requested number of items down to the subscriber as they become available.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lists the primary interfaces in the Java 9 Flow API. All of these interfaces are located in the  </a:t>
            </a:r>
            <a:r>
              <a:rPr lang="en-GB">
                <a:latin typeface="Lucida Console" panose="020B0609040504020204" pitchFamily="49" charset="0"/>
              </a:rPr>
              <a:t>java.util.concurrent</a:t>
            </a:r>
            <a:r>
              <a:rPr lang="en-GB"/>
              <a:t> package.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Reactive streams are another major new feature in Java 9. Reactive streams are an evolution and formalization of the RxJava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3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shows how to implement a subscriber class. The class implements the </a:t>
            </a:r>
            <a:r>
              <a:rPr lang="en-GB">
                <a:latin typeface="Lucida Console" panose="020B0609040504020204" pitchFamily="49" charset="0"/>
              </a:rPr>
              <a:t>Flow.Subscriber&lt;T&gt;</a:t>
            </a:r>
            <a:r>
              <a:rPr lang="en-GB"/>
              <a:t> interface and overrides callback methods as shown.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This slide shows how to implement a subscriber class. The class implements the </a:t>
            </a:r>
            <a:r>
              <a:rPr lang="en-GB">
                <a:latin typeface="Lucida Console" panose="020B0609040504020204" pitchFamily="49" charset="0"/>
              </a:rPr>
              <a:t>Flow.Subscriber&lt;T&gt;</a:t>
            </a:r>
            <a:r>
              <a:rPr lang="en-GB"/>
              <a:t> interface and overrides callback methods as shown.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1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0DE02-0F5B-489B-9884-2116C92A8D69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44E98-B9F5-49D4-B7A9-3AD720C7A201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8399EC-AC69-47CC-A66F-BAFBA11816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A4A591-75F9-4A7E-AE27-F3759C4C33E8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Reactive Streams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main code - see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demo1()</a:t>
            </a:r>
          </a:p>
          <a:p>
            <a:pPr lvl="1"/>
            <a:r>
              <a:rPr lang="en-GB" dirty="0"/>
              <a:t>We use </a:t>
            </a:r>
            <a:r>
              <a:rPr lang="en-GB" dirty="0" err="1">
                <a:latin typeface="Lucida Console" panose="020B0609040504020204" pitchFamily="49" charset="0"/>
              </a:rPr>
              <a:t>SubmissionPublisher</a:t>
            </a:r>
            <a:r>
              <a:rPr lang="en-GB" dirty="0"/>
              <a:t> to publish strings</a:t>
            </a:r>
          </a:p>
          <a:p>
            <a:pPr lvl="1"/>
            <a:r>
              <a:rPr lang="en-GB" dirty="0"/>
              <a:t>We define a subscriber to subscribe to the flow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Main Code - Publishing and Subscribing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2B72915-2081-4483-8C8F-CFACE768D29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60913" y="2424156"/>
            <a:ext cx="7759102" cy="39709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import </a:t>
            </a:r>
            <a:r>
              <a:rPr lang="en-GB" sz="1200" dirty="0" err="1"/>
              <a:t>java.util.concurrent.SubmissionPublisher</a:t>
            </a:r>
            <a:r>
              <a:rPr lang="en-GB" sz="1200" dirty="0"/>
              <a:t>;  </a:t>
            </a:r>
          </a:p>
          <a:p>
            <a:r>
              <a:rPr lang="en-GB" sz="1200" dirty="0"/>
              <a:t>...  </a:t>
            </a:r>
          </a:p>
          <a:p>
            <a:endParaRPr lang="en-GB" sz="1200" dirty="0"/>
          </a:p>
          <a:p>
            <a:r>
              <a:rPr lang="en-GB" sz="1200" dirty="0"/>
              <a:t>// Create a publisher - let's use the </a:t>
            </a:r>
            <a:r>
              <a:rPr lang="en-GB" sz="1200" dirty="0" err="1"/>
              <a:t>SubmissionPublisher</a:t>
            </a:r>
            <a:r>
              <a:rPr lang="en-GB" sz="1200" dirty="0"/>
              <a:t> implementation class.</a:t>
            </a:r>
          </a:p>
          <a:p>
            <a:r>
              <a:rPr lang="en-GB" sz="1200" dirty="0" err="1"/>
              <a:t>SubmissionPublisher</a:t>
            </a:r>
            <a:r>
              <a:rPr lang="en-GB" sz="1200" dirty="0"/>
              <a:t>&lt;String&gt; publisher = new </a:t>
            </a:r>
            <a:r>
              <a:rPr lang="en-GB" sz="1200" dirty="0" err="1"/>
              <a:t>SubmissionPublisher</a:t>
            </a:r>
            <a:r>
              <a:rPr lang="en-GB" sz="1200" dirty="0"/>
              <a:t>&lt;&gt;();  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// Register a subscriber. </a:t>
            </a:r>
          </a:p>
          <a:p>
            <a:r>
              <a:rPr lang="en-GB" sz="1200" dirty="0" err="1"/>
              <a:t>MySubscriber</a:t>
            </a:r>
            <a:r>
              <a:rPr lang="en-GB" sz="1200" dirty="0"/>
              <a:t>&lt;String&gt; subscriber = new </a:t>
            </a:r>
            <a:r>
              <a:rPr lang="en-GB" sz="1200" dirty="0" err="1"/>
              <a:t>MySubscriber</a:t>
            </a:r>
            <a:r>
              <a:rPr lang="en-GB" sz="1200" dirty="0"/>
              <a:t>&lt;&gt;();  </a:t>
            </a:r>
          </a:p>
          <a:p>
            <a:r>
              <a:rPr lang="en-GB" sz="1200" dirty="0" err="1"/>
              <a:t>publisher.subscribe</a:t>
            </a:r>
            <a:r>
              <a:rPr lang="en-GB" sz="1200" dirty="0"/>
              <a:t>(subscriber);  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// Publish some items.  </a:t>
            </a:r>
          </a:p>
          <a:p>
            <a:r>
              <a:rPr lang="en-GB" sz="1200" dirty="0" err="1"/>
              <a:t>System.out.println</a:t>
            </a:r>
            <a:r>
              <a:rPr lang="en-GB" sz="1200" dirty="0"/>
              <a:t>("Publishing Items...");  </a:t>
            </a:r>
          </a:p>
          <a:p>
            <a:r>
              <a:rPr lang="en-GB" sz="1200" dirty="0" err="1"/>
              <a:t>List.of</a:t>
            </a:r>
            <a:r>
              <a:rPr lang="en-GB" sz="1200" dirty="0"/>
              <a:t>("</a:t>
            </a:r>
            <a:r>
              <a:rPr lang="en-GB" sz="1200" dirty="0" err="1"/>
              <a:t>matthew</a:t>
            </a:r>
            <a:r>
              <a:rPr lang="en-GB" sz="1200" dirty="0"/>
              <a:t>", "mark", "</a:t>
            </a:r>
            <a:r>
              <a:rPr lang="en-GB" sz="1200" dirty="0" err="1"/>
              <a:t>luke</a:t>
            </a:r>
            <a:r>
              <a:rPr lang="en-GB" sz="1200" dirty="0"/>
              <a:t>", "john")</a:t>
            </a:r>
          </a:p>
          <a:p>
            <a:r>
              <a:rPr lang="en-GB" sz="1200" dirty="0"/>
              <a:t>    .stream()</a:t>
            </a:r>
          </a:p>
          <a:p>
            <a:r>
              <a:rPr lang="en-GB" sz="1200" dirty="0"/>
              <a:t>    .</a:t>
            </a:r>
            <a:r>
              <a:rPr lang="en-GB" sz="1200" dirty="0" err="1"/>
              <a:t>forEach</a:t>
            </a:r>
            <a:r>
              <a:rPr lang="en-GB" sz="1200" dirty="0"/>
              <a:t>(item -&gt; </a:t>
            </a:r>
            <a:r>
              <a:rPr lang="en-GB" sz="1200" dirty="0" err="1"/>
              <a:t>publisher.submit</a:t>
            </a:r>
            <a:r>
              <a:rPr lang="en-GB" sz="1200" dirty="0"/>
              <a:t>(item));</a:t>
            </a:r>
          </a:p>
          <a:p>
            <a:endParaRPr lang="en-GB" sz="1200" dirty="0"/>
          </a:p>
          <a:p>
            <a:r>
              <a:rPr lang="en-GB" sz="1200" dirty="0"/>
              <a:t>// Tell subscriber's we're done.</a:t>
            </a:r>
          </a:p>
          <a:p>
            <a:r>
              <a:rPr lang="en-GB" sz="1200" dirty="0" err="1"/>
              <a:t>publisher.close</a:t>
            </a:r>
            <a:r>
              <a:rPr lang="en-GB" sz="1200" dirty="0"/>
              <a:t>();</a:t>
            </a:r>
          </a:p>
          <a:p>
            <a:endParaRPr lang="en-GB" sz="1200" dirty="0"/>
          </a:p>
          <a:p>
            <a:r>
              <a:rPr lang="en-GB" sz="1200" dirty="0" err="1"/>
              <a:t>System.out.printf</a:t>
            </a:r>
            <a:r>
              <a:rPr lang="en-GB" sz="1200" dirty="0"/>
              <a:t>("Subscriber consumed %d items\n",</a:t>
            </a:r>
          </a:p>
          <a:p>
            <a:r>
              <a:rPr lang="en-GB" sz="1200" dirty="0"/>
              <a:t>                   </a:t>
            </a:r>
            <a:r>
              <a:rPr lang="en-GB" sz="1200" dirty="0" err="1"/>
              <a:t>subscriber.consumedItems.size</a:t>
            </a:r>
            <a:r>
              <a:rPr lang="en-GB" sz="1200" dirty="0"/>
              <a:t>());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3292" y="6082692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406687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1973" y="2087195"/>
            <a:ext cx="775910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public static interface Flow.Processor&lt;T,R&gt;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extends Flow.Subscriber&lt;T&gt;, Flow.Publisher&lt;R&gt; {  </a:t>
            </a:r>
          </a:p>
          <a:p>
            <a:r>
              <a:rPr lang="en-GB" sz="1200" b="1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Implementing a Processor Class (1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2B72915-2081-4483-8C8F-CFACE768D29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pPr eaLnBrk="1" hangingPunct="1"/>
            <a:r>
              <a:rPr lang="en-GB"/>
              <a:t>Now let's see how to implement a processor class</a:t>
            </a:r>
          </a:p>
          <a:p>
            <a:pPr lvl="1" eaLnBrk="1" hangingPunct="1"/>
            <a:r>
              <a:rPr lang="en-GB"/>
              <a:t>i.e. a class that implements </a:t>
            </a:r>
            <a:r>
              <a:rPr lang="en-GB">
                <a:latin typeface="Lucida Console" panose="020B0609040504020204" pitchFamily="49" charset="0"/>
              </a:rPr>
              <a:t>Flow.Processor</a:t>
            </a:r>
          </a:p>
          <a:p>
            <a:pPr lvl="1" eaLnBrk="1" hangingPunct="1"/>
            <a:endParaRPr lang="en-GB">
              <a:latin typeface="Lucida Console" panose="020B0609040504020204" pitchFamily="49" charset="0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</a:endParaRPr>
          </a:p>
          <a:p>
            <a:pPr lvl="1" eaLnBrk="1" hangingPunct="1"/>
            <a:endParaRPr lang="en-GB">
              <a:latin typeface="Lucida Console" panose="020B0609040504020204" pitchFamily="49" charset="0"/>
            </a:endParaRPr>
          </a:p>
          <a:p>
            <a:pPr eaLnBrk="1" hangingPunct="1"/>
            <a:r>
              <a:rPr lang="en-GB">
                <a:latin typeface="+mj-lt"/>
              </a:rPr>
              <a:t>A processor class:</a:t>
            </a:r>
          </a:p>
          <a:p>
            <a:pPr lvl="1" eaLnBrk="1" hangingPunct="1"/>
            <a:r>
              <a:rPr lang="en-GB">
                <a:latin typeface="+mj-lt"/>
              </a:rPr>
              <a:t>Subscribes to an upstream publisher, to receive items</a:t>
            </a:r>
          </a:p>
          <a:p>
            <a:pPr lvl="1" eaLnBrk="1" hangingPunct="1"/>
            <a:r>
              <a:rPr lang="en-GB">
                <a:latin typeface="+mj-lt"/>
              </a:rPr>
              <a:t>Processes the items</a:t>
            </a:r>
          </a:p>
          <a:p>
            <a:pPr lvl="1" eaLnBrk="1" hangingPunct="1"/>
            <a:r>
              <a:rPr lang="en-GB">
                <a:latin typeface="+mj-lt"/>
              </a:rPr>
              <a:t>Publishes results to a downstream subscriber</a:t>
            </a:r>
          </a:p>
          <a:p>
            <a:pPr lvl="1" eaLnBrk="1" hangingPunct="1"/>
            <a:endParaRPr lang="en-GB">
              <a:latin typeface="Lucida Console" panose="020B0609040504020204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4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Implementing a Processor Class (2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2B72915-2081-4483-8C8F-CFACE768D29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60913" y="1111509"/>
            <a:ext cx="7759102" cy="56329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/>
              <a:t>public class MyTransformProcessor&lt;T,R&gt;</a:t>
            </a:r>
          </a:p>
          <a:p>
            <a:r>
              <a:rPr lang="en-GB" sz="1200" b="1">
                <a:solidFill>
                  <a:srgbClr val="FF0000"/>
                </a:solidFill>
              </a:rPr>
              <a:t>    extends SubmissionPublisher&lt;R&gt; </a:t>
            </a:r>
          </a:p>
          <a:p>
            <a:r>
              <a:rPr lang="en-GB" sz="1200" b="1">
                <a:solidFill>
                  <a:srgbClr val="FF0000"/>
                </a:solidFill>
              </a:rPr>
              <a:t>    implements Flow.Processor&lt;T,R&gt; {</a:t>
            </a:r>
          </a:p>
          <a:p>
            <a:endParaRPr lang="en-GB" sz="1200"/>
          </a:p>
          <a:p>
            <a:r>
              <a:rPr lang="en-GB" sz="1200"/>
              <a:t>    private Flow.Subscription subscription;</a:t>
            </a:r>
          </a:p>
          <a:p>
            <a:r>
              <a:rPr lang="en-GB" sz="1200"/>
              <a:t>    private Function&lt;T,R&gt; function;</a:t>
            </a:r>
          </a:p>
          <a:p>
            <a:r>
              <a:rPr lang="en-GB" sz="1200"/>
              <a:t> </a:t>
            </a:r>
          </a:p>
          <a:p>
            <a:r>
              <a:rPr lang="en-GB" sz="1200"/>
              <a:t>    public MyTransformProcessor(Function&lt;T,R&gt; function) {</a:t>
            </a:r>
          </a:p>
          <a:p>
            <a:r>
              <a:rPr lang="en-GB" sz="1200"/>
              <a:t>        this.function = function;</a:t>
            </a:r>
          </a:p>
          <a:p>
            <a:r>
              <a:rPr lang="en-GB" sz="1200"/>
              <a:t>    }</a:t>
            </a:r>
          </a:p>
          <a:p>
            <a:endParaRPr lang="en-GB" sz="1200"/>
          </a:p>
          <a:p>
            <a:r>
              <a:rPr lang="en-GB" sz="1200" b="1">
                <a:solidFill>
                  <a:srgbClr val="FF0000"/>
                </a:solidFill>
              </a:rPr>
              <a:t>    @Override</a:t>
            </a:r>
          </a:p>
          <a:p>
            <a:r>
              <a:rPr lang="en-GB" sz="1200" b="1">
                <a:solidFill>
                  <a:srgbClr val="FF0000"/>
                </a:solidFill>
              </a:rPr>
              <a:t>    public void onSubscribe(Flow.Subscription subscription) {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this.subscription = subscription;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subscription.request(1);</a:t>
            </a:r>
          </a:p>
          <a:p>
            <a:r>
              <a:rPr lang="en-GB" sz="1200" b="1">
                <a:solidFill>
                  <a:srgbClr val="FF0000"/>
                </a:solidFill>
              </a:rPr>
              <a:t>    }</a:t>
            </a:r>
          </a:p>
          <a:p>
            <a:endParaRPr lang="en-GB" sz="1200"/>
          </a:p>
          <a:p>
            <a:r>
              <a:rPr lang="en-GB" sz="1200" b="1">
                <a:solidFill>
                  <a:srgbClr val="FF0000"/>
                </a:solidFill>
              </a:rPr>
              <a:t>    @Override</a:t>
            </a:r>
          </a:p>
          <a:p>
            <a:r>
              <a:rPr lang="en-GB" sz="1200" b="1">
                <a:solidFill>
                  <a:srgbClr val="FF0000"/>
                </a:solidFill>
              </a:rPr>
              <a:t>    public void onNext(T item) {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R transformResult = function.apply(item);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this.submit(transformResult);</a:t>
            </a:r>
          </a:p>
          <a:p>
            <a:r>
              <a:rPr lang="en-GB" sz="1200" b="1">
                <a:solidFill>
                  <a:srgbClr val="FF0000"/>
                </a:solidFill>
              </a:rPr>
              <a:t>        subscription.request(1);</a:t>
            </a:r>
          </a:p>
          <a:p>
            <a:r>
              <a:rPr lang="en-GB" sz="1200"/>
              <a:t>    }</a:t>
            </a:r>
          </a:p>
          <a:p>
            <a:endParaRPr lang="en-GB" sz="1200"/>
          </a:p>
          <a:p>
            <a:r>
              <a:rPr lang="en-GB" sz="1200"/>
              <a:t>    @Override</a:t>
            </a:r>
          </a:p>
          <a:p>
            <a:r>
              <a:rPr lang="en-GB" sz="1200"/>
              <a:t>    public void onError(Throwable t) { … }</a:t>
            </a:r>
          </a:p>
          <a:p>
            <a:endParaRPr lang="en-GB" sz="1200"/>
          </a:p>
          <a:p>
            <a:r>
              <a:rPr lang="en-GB" sz="1200"/>
              <a:t>    @Override</a:t>
            </a:r>
          </a:p>
          <a:p>
            <a:r>
              <a:rPr lang="en-GB" sz="1200"/>
              <a:t>    public void onComplete() { … }</a:t>
            </a:r>
          </a:p>
          <a:p>
            <a:r>
              <a:rPr lang="en-GB" sz="120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7486" y="6443977"/>
            <a:ext cx="2909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MyTransformProcessor.java</a:t>
            </a:r>
          </a:p>
        </p:txBody>
      </p:sp>
    </p:spTree>
    <p:extLst>
      <p:ext uri="{BB962C8B-B14F-4D97-AF65-F5344CB8AC3E}">
        <p14:creationId xmlns:p14="http://schemas.microsoft.com/office/powerpoint/2010/main" val="92520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processor class is part-publisher, part-subscriber</a:t>
            </a:r>
          </a:p>
          <a:p>
            <a:pPr lvl="1"/>
            <a:r>
              <a:rPr lang="en-GB" dirty="0"/>
              <a:t>So we need to subscribe to its outputs</a:t>
            </a:r>
          </a:p>
          <a:p>
            <a:pPr lvl="1"/>
            <a:endParaRPr lang="en-GB" dirty="0"/>
          </a:p>
          <a:p>
            <a:r>
              <a:rPr lang="en-GB" dirty="0"/>
              <a:t>We'll use the same </a:t>
            </a:r>
            <a:r>
              <a:rPr lang="en-GB" dirty="0" err="1">
                <a:latin typeface="Lucida Console" panose="020B0609040504020204" pitchFamily="49" charset="0"/>
              </a:rPr>
              <a:t>MySubscriber</a:t>
            </a:r>
            <a:r>
              <a:rPr lang="en-GB" dirty="0"/>
              <a:t> class as before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/>
              <a:t>i.e. it subscribes and accumulates results locally</a:t>
            </a:r>
          </a:p>
          <a:p>
            <a:pPr lvl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Subscribing to the Processor Class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2B72915-2081-4483-8C8F-CFACE768D29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5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main code - see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demo2()</a:t>
            </a:r>
          </a:p>
          <a:p>
            <a:pPr lvl="1"/>
            <a:r>
              <a:rPr lang="en-GB" dirty="0"/>
              <a:t>We use </a:t>
            </a:r>
            <a:r>
              <a:rPr lang="en-GB" dirty="0" err="1">
                <a:latin typeface="Lucida Console" panose="020B0609040504020204" pitchFamily="49" charset="0"/>
              </a:rPr>
              <a:t>SubmissionPublisher</a:t>
            </a:r>
            <a:r>
              <a:rPr lang="en-GB" dirty="0"/>
              <a:t> to publish strings</a:t>
            </a:r>
          </a:p>
          <a:p>
            <a:pPr lvl="1"/>
            <a:r>
              <a:rPr lang="en-GB" dirty="0"/>
              <a:t>We use our processor to process these strings</a:t>
            </a:r>
          </a:p>
          <a:p>
            <a:pPr lvl="1"/>
            <a:r>
              <a:rPr lang="en-GB" dirty="0"/>
              <a:t>We use our subscriber to subscribe to the transformed results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Main Code - Publishing and Subscribing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2B72915-2081-4483-8C8F-CFACE768D299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60913" y="2792076"/>
            <a:ext cx="7759102" cy="34169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 err="1"/>
              <a:t>SubmissionPublisher</a:t>
            </a:r>
            <a:r>
              <a:rPr lang="en-GB" sz="1200" dirty="0"/>
              <a:t>&lt;String&gt; publisher = new </a:t>
            </a:r>
            <a:r>
              <a:rPr lang="en-GB" sz="1200" dirty="0" err="1"/>
              <a:t>SubmissionPublisher</a:t>
            </a:r>
            <a:r>
              <a:rPr lang="en-GB" sz="1200" dirty="0"/>
              <a:t>&lt;&gt;();  </a:t>
            </a:r>
          </a:p>
          <a:p>
            <a:endParaRPr lang="en-GB" sz="1200" dirty="0"/>
          </a:p>
          <a:p>
            <a:r>
              <a:rPr lang="en-GB" sz="1200" b="1" dirty="0" err="1">
                <a:solidFill>
                  <a:srgbClr val="FF0000"/>
                </a:solidFill>
              </a:rPr>
              <a:t>MyTransformProcessor</a:t>
            </a:r>
            <a:r>
              <a:rPr lang="en-GB" sz="1200" b="1" dirty="0">
                <a:solidFill>
                  <a:srgbClr val="FF0000"/>
                </a:solidFill>
              </a:rPr>
              <a:t>&lt;String, Integer&gt; </a:t>
            </a:r>
            <a:r>
              <a:rPr lang="en-GB" sz="1200" b="1" dirty="0" err="1">
                <a:solidFill>
                  <a:srgbClr val="FF0000"/>
                </a:solidFill>
              </a:rPr>
              <a:t>transformProcessor</a:t>
            </a:r>
            <a:r>
              <a:rPr lang="en-GB" sz="1200" b="1" dirty="0">
                <a:solidFill>
                  <a:srgbClr val="FF0000"/>
                </a:solidFill>
              </a:rPr>
              <a:t> = 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                              new </a:t>
            </a:r>
            <a:r>
              <a:rPr lang="en-GB" sz="1200" b="1" dirty="0" err="1">
                <a:solidFill>
                  <a:srgbClr val="FF0000"/>
                </a:solidFill>
              </a:rPr>
              <a:t>MyTransformProcessor</a:t>
            </a:r>
            <a:r>
              <a:rPr lang="en-GB" sz="1200" b="1" dirty="0">
                <a:solidFill>
                  <a:srgbClr val="FF0000"/>
                </a:solidFill>
              </a:rPr>
              <a:t>&lt;&gt;(s -&gt; </a:t>
            </a:r>
            <a:r>
              <a:rPr lang="en-GB" sz="1200" b="1" dirty="0" err="1">
                <a:solidFill>
                  <a:srgbClr val="FF0000"/>
                </a:solidFill>
              </a:rPr>
              <a:t>s.length</a:t>
            </a:r>
            <a:r>
              <a:rPr lang="en-GB" sz="1200" b="1" dirty="0">
                <a:solidFill>
                  <a:srgbClr val="FF0000"/>
                </a:solidFill>
              </a:rPr>
              <a:t>());  </a:t>
            </a:r>
          </a:p>
          <a:p>
            <a:r>
              <a:rPr lang="en-GB" sz="1200" b="1" dirty="0" err="1">
                <a:solidFill>
                  <a:srgbClr val="FF0000"/>
                </a:solidFill>
              </a:rPr>
              <a:t>publisher.subscribe</a:t>
            </a:r>
            <a:r>
              <a:rPr lang="en-GB" sz="1200" b="1" dirty="0">
                <a:solidFill>
                  <a:srgbClr val="FF0000"/>
                </a:solidFill>
              </a:rPr>
              <a:t>(</a:t>
            </a:r>
            <a:r>
              <a:rPr lang="en-GB" sz="1200" b="1" dirty="0" err="1">
                <a:solidFill>
                  <a:srgbClr val="FF0000"/>
                </a:solidFill>
              </a:rPr>
              <a:t>transformProcessor</a:t>
            </a:r>
            <a:r>
              <a:rPr lang="en-GB" sz="1200" b="1" dirty="0">
                <a:solidFill>
                  <a:srgbClr val="FF0000"/>
                </a:solidFill>
              </a:rPr>
              <a:t>);  </a:t>
            </a:r>
          </a:p>
          <a:p>
            <a:endParaRPr lang="en-GB" sz="1200" dirty="0"/>
          </a:p>
          <a:p>
            <a:r>
              <a:rPr lang="en-GB" sz="1200" b="1" dirty="0" err="1">
                <a:solidFill>
                  <a:srgbClr val="FF0000"/>
                </a:solidFill>
              </a:rPr>
              <a:t>MySubscriber</a:t>
            </a:r>
            <a:r>
              <a:rPr lang="en-GB" sz="1200" b="1" dirty="0">
                <a:solidFill>
                  <a:srgbClr val="FF0000"/>
                </a:solidFill>
              </a:rPr>
              <a:t>&lt;Integer&gt; subscriber = new </a:t>
            </a:r>
            <a:r>
              <a:rPr lang="en-GB" sz="1200" b="1" dirty="0" err="1">
                <a:solidFill>
                  <a:srgbClr val="FF0000"/>
                </a:solidFill>
              </a:rPr>
              <a:t>MySubscriber</a:t>
            </a:r>
            <a:r>
              <a:rPr lang="en-GB" sz="1200" b="1" dirty="0">
                <a:solidFill>
                  <a:srgbClr val="FF0000"/>
                </a:solidFill>
              </a:rPr>
              <a:t>&lt;&gt;();  </a:t>
            </a:r>
          </a:p>
          <a:p>
            <a:r>
              <a:rPr lang="en-GB" sz="1200" b="1" dirty="0" err="1">
                <a:solidFill>
                  <a:srgbClr val="FF0000"/>
                </a:solidFill>
              </a:rPr>
              <a:t>transformProcessor.subscribe</a:t>
            </a:r>
            <a:r>
              <a:rPr lang="en-GB" sz="1200" b="1" dirty="0">
                <a:solidFill>
                  <a:srgbClr val="FF0000"/>
                </a:solidFill>
              </a:rPr>
              <a:t>(subscriber);  </a:t>
            </a:r>
          </a:p>
          <a:p>
            <a:endParaRPr lang="en-GB" sz="1200" dirty="0"/>
          </a:p>
          <a:p>
            <a:r>
              <a:rPr lang="en-GB" sz="1200" dirty="0"/>
              <a:t>System.out.println("Publishing items...");</a:t>
            </a:r>
          </a:p>
          <a:p>
            <a:r>
              <a:rPr lang="en-GB" sz="1200" dirty="0" err="1"/>
              <a:t>List.of</a:t>
            </a:r>
            <a:r>
              <a:rPr lang="en-GB" sz="1200" dirty="0"/>
              <a:t>("ole", "dole", "</a:t>
            </a:r>
            <a:r>
              <a:rPr lang="en-GB" sz="1200" dirty="0" err="1"/>
              <a:t>doffen</a:t>
            </a:r>
            <a:r>
              <a:rPr lang="en-GB" sz="1200" dirty="0"/>
              <a:t>")</a:t>
            </a:r>
          </a:p>
          <a:p>
            <a:r>
              <a:rPr lang="en-GB" sz="1200" dirty="0"/>
              <a:t>    .stream()</a:t>
            </a:r>
          </a:p>
          <a:p>
            <a:r>
              <a:rPr lang="en-GB" sz="1200" dirty="0"/>
              <a:t>    .</a:t>
            </a:r>
            <a:r>
              <a:rPr lang="en-GB" sz="1200" dirty="0" err="1"/>
              <a:t>forEach</a:t>
            </a:r>
            <a:r>
              <a:rPr lang="en-GB" sz="1200" dirty="0"/>
              <a:t>(item -&gt; </a:t>
            </a:r>
            <a:r>
              <a:rPr lang="en-GB" sz="1200" dirty="0" err="1"/>
              <a:t>publisher.submit</a:t>
            </a:r>
            <a:r>
              <a:rPr lang="en-GB" sz="1200" dirty="0"/>
              <a:t>(item));</a:t>
            </a:r>
          </a:p>
          <a:p>
            <a:endParaRPr lang="en-GB" sz="1200" dirty="0"/>
          </a:p>
          <a:p>
            <a:r>
              <a:rPr lang="en-GB" sz="1200" dirty="0" err="1"/>
              <a:t>publisher.close</a:t>
            </a:r>
            <a:r>
              <a:rPr lang="en-GB" sz="1200" dirty="0"/>
              <a:t>();</a:t>
            </a:r>
          </a:p>
          <a:p>
            <a:r>
              <a:rPr lang="en-GB" sz="1200" dirty="0"/>
              <a:t> </a:t>
            </a:r>
          </a:p>
          <a:p>
            <a:r>
              <a:rPr lang="en-GB" sz="1200" dirty="0" err="1"/>
              <a:t>System.out.printf</a:t>
            </a:r>
            <a:r>
              <a:rPr lang="en-GB" sz="1200" dirty="0"/>
              <a:t>("Subscriber consumed %d items\n", </a:t>
            </a:r>
          </a:p>
          <a:p>
            <a:r>
              <a:rPr lang="en-GB" sz="1200" dirty="0"/>
              <a:t>                   </a:t>
            </a:r>
            <a:r>
              <a:rPr lang="en-GB" sz="1200" dirty="0" err="1"/>
              <a:t>subscriber.consumedItems.size</a:t>
            </a:r>
            <a:r>
              <a:rPr lang="en-GB" sz="1200" dirty="0"/>
              <a:t>());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2128" y="5898554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22068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Overview of reactive streams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Using reactive streams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1C160-1FE7-EA1C-9FD3-A6FAADCA00BA}"/>
              </a:ext>
            </a:extLst>
          </p:cNvPr>
          <p:cNvSpPr txBox="1"/>
          <p:nvPr/>
        </p:nvSpPr>
        <p:spPr>
          <a:xfrm>
            <a:off x="464025" y="2968528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demo.reactiveStreams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"reactive programming"?</a:t>
            </a:r>
          </a:p>
          <a:p>
            <a:pPr eaLnBrk="1" hangingPunct="1"/>
            <a:r>
              <a:rPr lang="en-GB" dirty="0"/>
              <a:t>Understanding the Java Flow API</a:t>
            </a:r>
          </a:p>
          <a:p>
            <a:pPr eaLnBrk="1" hangingPunct="1"/>
            <a:r>
              <a:rPr lang="en-GB" dirty="0"/>
              <a:t>Flow API interfaces</a:t>
            </a:r>
          </a:p>
          <a:p>
            <a:pPr eaLnBrk="1" hangingPunct="1"/>
            <a:r>
              <a:rPr lang="en-GB" dirty="0"/>
              <a:t>Implementing a subscriber class</a:t>
            </a:r>
          </a:p>
          <a:p>
            <a:pPr eaLnBrk="1" hangingPunct="1"/>
            <a:r>
              <a:rPr lang="en-GB" dirty="0"/>
              <a:t>Main code - publishing and subscribing</a:t>
            </a:r>
          </a:p>
          <a:p>
            <a:pPr eaLnBrk="1" hangingPunct="1"/>
            <a:r>
              <a:rPr lang="en-GB" dirty="0"/>
              <a:t>Implementing a processor class</a:t>
            </a:r>
          </a:p>
          <a:p>
            <a:pPr eaLnBrk="1" hangingPunct="1"/>
            <a:r>
              <a:rPr lang="en-GB" dirty="0"/>
              <a:t>Subscribing to the processor class</a:t>
            </a:r>
          </a:p>
          <a:p>
            <a:pPr eaLnBrk="1" hangingPunct="1"/>
            <a:r>
              <a:rPr lang="en-GB" dirty="0"/>
              <a:t>Main code - publishing and subscribing</a:t>
            </a:r>
          </a:p>
          <a:p>
            <a:pPr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Overview of Reactive Streams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6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"Reactive programming" is a way of processing an asynchronous stream of data items</a:t>
            </a:r>
          </a:p>
          <a:p>
            <a:pPr lvl="1" eaLnBrk="1" hangingPunct="1"/>
            <a:r>
              <a:rPr lang="en-GB" dirty="0"/>
              <a:t>Publisher publishes a stream of data</a:t>
            </a:r>
          </a:p>
          <a:p>
            <a:pPr lvl="1" eaLnBrk="1" hangingPunct="1"/>
            <a:r>
              <a:rPr lang="en-GB" dirty="0"/>
              <a:t>Subscriber subscribes to stream and receives data asynchronously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Java 9+ supports Reactive Programming via the Flow API</a:t>
            </a:r>
          </a:p>
          <a:p>
            <a:pPr lvl="1" eaLnBrk="1" hangingPunct="1"/>
            <a:r>
              <a:rPr lang="en-GB" dirty="0"/>
              <a:t>A combination of the Iterator and Observer patterns…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Iterator is a "pull" model</a:t>
            </a:r>
          </a:p>
          <a:p>
            <a:pPr lvl="1" eaLnBrk="1" hangingPunct="1"/>
            <a:r>
              <a:rPr lang="en-GB" dirty="0"/>
              <a:t>The app pulls items from the source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Observer is a "push" model</a:t>
            </a:r>
          </a:p>
          <a:p>
            <a:pPr lvl="1" eaLnBrk="1" hangingPunct="1"/>
            <a:r>
              <a:rPr lang="en-GB" dirty="0"/>
              <a:t>Items from the source are pushed to the application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"Reactive Programming"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0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The Java Flow API is a mixture of "pull" and "push":</a:t>
            </a:r>
          </a:p>
          <a:p>
            <a:pPr lvl="1" eaLnBrk="1" hangingPunct="1"/>
            <a:r>
              <a:rPr lang="en-GB" dirty="0"/>
              <a:t>A subscriber initially requests N items </a:t>
            </a:r>
          </a:p>
          <a:p>
            <a:pPr lvl="1" eaLnBrk="1" hangingPunct="1"/>
            <a:r>
              <a:rPr lang="en-GB" dirty="0"/>
              <a:t>A publisher publishes at most N items to the subscriber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Addresses the common problem of "back pressure"</a:t>
            </a:r>
          </a:p>
          <a:p>
            <a:pPr lvl="1" eaLnBrk="1" hangingPunct="1"/>
            <a:r>
              <a:rPr lang="en-GB" dirty="0"/>
              <a:t>Whereby buffer fills up because subscriber is too slow</a:t>
            </a:r>
          </a:p>
          <a:p>
            <a:pPr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Understanding the Java Flow API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2" name="Rounded Rectangle 1"/>
          <p:cNvSpPr/>
          <p:nvPr/>
        </p:nvSpPr>
        <p:spPr bwMode="auto">
          <a:xfrm>
            <a:off x="1348966" y="3268301"/>
            <a:ext cx="2082297" cy="1077362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Subscriber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34954" y="3268301"/>
            <a:ext cx="2082297" cy="1077362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Publisher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 bwMode="auto">
          <a:xfrm flipH="1">
            <a:off x="3440323" y="3567065"/>
            <a:ext cx="251010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" name="Straight Arrow Connector 8"/>
          <p:cNvCxnSpPr>
            <a:cxnSpLocks/>
          </p:cNvCxnSpPr>
          <p:nvPr/>
        </p:nvCxnSpPr>
        <p:spPr bwMode="auto">
          <a:xfrm>
            <a:off x="3440323" y="4090659"/>
            <a:ext cx="2491904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08042" y="3177766"/>
            <a:ext cx="17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>
                <a:solidFill>
                  <a:srgbClr val="FF0000"/>
                </a:solidFill>
                <a:latin typeface="Calibri" panose="020F0502020204030204" pitchFamily="34" charset="0"/>
              </a:rPr>
              <a:t>Request N items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0097" y="4090659"/>
            <a:ext cx="22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>
                <a:solidFill>
                  <a:srgbClr val="FF0000"/>
                </a:solidFill>
                <a:latin typeface="Calibri" panose="020F0502020204030204" pitchFamily="34" charset="0"/>
              </a:rPr>
              <a:t>Push at most N items </a:t>
            </a:r>
          </a:p>
        </p:txBody>
      </p:sp>
    </p:spTree>
    <p:extLst>
      <p:ext uri="{BB962C8B-B14F-4D97-AF65-F5344CB8AC3E}">
        <p14:creationId xmlns:p14="http://schemas.microsoft.com/office/powerpoint/2010/main" val="272529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The Flow API defines several key interfaces…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Flow API Interfaces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41973" y="1836462"/>
            <a:ext cx="7759102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@FunctionalInterface   </a:t>
            </a:r>
          </a:p>
          <a:p>
            <a:r>
              <a:rPr lang="en-GB" sz="1200" b="1">
                <a:solidFill>
                  <a:srgbClr val="0070C0"/>
                </a:solidFill>
              </a:rPr>
              <a:t>public static interface Flow.Publisher&lt;T&gt; {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public void subscribe(Flow.Subscriber&lt;? super T&gt; subscriber);  </a:t>
            </a:r>
          </a:p>
          <a:p>
            <a:r>
              <a:rPr lang="en-GB" sz="1200" b="1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973" y="2912315"/>
            <a:ext cx="7759102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public static interface Flow.Subscriber&lt;T&gt; {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public void onSubscribe(Flow.Subscription subscription);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public void onNext(T item) ;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public void onError(Throwable throwable) ;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public void onComplete();  </a:t>
            </a:r>
          </a:p>
          <a:p>
            <a:r>
              <a:rPr lang="en-GB" sz="1200" b="1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973" y="4356436"/>
            <a:ext cx="7759102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public static interface Flow.Subscription {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public void request(long n);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public void cancel();  </a:t>
            </a:r>
          </a:p>
          <a:p>
            <a:r>
              <a:rPr lang="en-GB" sz="1200" b="1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1973" y="5432290"/>
            <a:ext cx="775910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public static interface Flow.Processor&lt;T,R&gt;  </a:t>
            </a:r>
          </a:p>
          <a:p>
            <a:r>
              <a:rPr lang="en-GB" sz="1200" b="1">
                <a:solidFill>
                  <a:srgbClr val="0070C0"/>
                </a:solidFill>
              </a:rPr>
              <a:t>    extends Flow.Subscriber&lt;T&gt;, Flow.Publisher&lt;R&gt; {  </a:t>
            </a:r>
          </a:p>
          <a:p>
            <a:r>
              <a:rPr lang="en-GB" sz="1200" b="1">
                <a:solidFill>
                  <a:srgbClr val="0070C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9940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Implementing a subscriber class</a:t>
            </a:r>
          </a:p>
          <a:p>
            <a:pPr eaLnBrk="1" hangingPunct="1"/>
            <a:r>
              <a:rPr lang="en-GB" dirty="0"/>
              <a:t>Main code - publishing and subscribing</a:t>
            </a:r>
          </a:p>
          <a:p>
            <a:pPr eaLnBrk="1" hangingPunct="1"/>
            <a:r>
              <a:rPr lang="en-GB" dirty="0"/>
              <a:t>Implementing a processor class</a:t>
            </a:r>
          </a:p>
          <a:p>
            <a:pPr eaLnBrk="1" hangingPunct="1"/>
            <a:r>
              <a:rPr lang="en-GB" dirty="0"/>
              <a:t>Subscribing to the processor class</a:t>
            </a:r>
          </a:p>
          <a:p>
            <a:pPr eaLnBrk="1" hangingPunct="1"/>
            <a:r>
              <a:rPr lang="en-GB" dirty="0"/>
              <a:t>Main code - publishing and subscribing</a:t>
            </a:r>
          </a:p>
          <a:p>
            <a:pPr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Using Reactive Streams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8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076E10-622A-418E-A843-1CCE13C0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see how to subscribe to data from a publisher</a:t>
            </a:r>
          </a:p>
          <a:p>
            <a:pPr lvl="1"/>
            <a:r>
              <a:rPr lang="en-GB" dirty="0"/>
              <a:t>The publisher will be an off-the-shelf Flow API publisher class</a:t>
            </a:r>
          </a:p>
          <a:p>
            <a:pPr lvl="1"/>
            <a:r>
              <a:rPr lang="en-GB" dirty="0"/>
              <a:t>The subscriber will be a class that we write</a:t>
            </a:r>
          </a:p>
          <a:p>
            <a:pPr lvl="1"/>
            <a:endParaRPr lang="en-GB" dirty="0"/>
          </a:p>
          <a:p>
            <a:r>
              <a:rPr lang="en-GB" dirty="0"/>
              <a:t>See this folder: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demo.reactiveStreams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6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Implementing a Subscriber Class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60913" y="1146502"/>
            <a:ext cx="7759102" cy="558996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dirty="0"/>
              <a:t>import </a:t>
            </a:r>
            <a:r>
              <a:rPr lang="en-GB" sz="1200" dirty="0" err="1"/>
              <a:t>java.util.concurrent.Flow</a:t>
            </a:r>
            <a:r>
              <a:rPr lang="en-GB" sz="1200" dirty="0"/>
              <a:t>.*;  </a:t>
            </a:r>
          </a:p>
          <a:p>
            <a:r>
              <a:rPr lang="en-GB" sz="1200" dirty="0"/>
              <a:t>…</a:t>
            </a:r>
          </a:p>
          <a:p>
            <a:r>
              <a:rPr lang="en-GB" sz="1200" dirty="0"/>
              <a:t>public class </a:t>
            </a:r>
            <a:r>
              <a:rPr lang="en-GB" sz="1200" dirty="0" err="1"/>
              <a:t>MySubscriber</a:t>
            </a:r>
            <a:r>
              <a:rPr lang="en-GB" sz="1200" dirty="0"/>
              <a:t>&lt;T&gt; implements </a:t>
            </a:r>
            <a:r>
              <a:rPr lang="en-GB" sz="1200" dirty="0" err="1"/>
              <a:t>Flow.Subscriber</a:t>
            </a:r>
            <a:r>
              <a:rPr lang="en-GB" sz="1200" dirty="0"/>
              <a:t>&lt;T&gt; {  </a:t>
            </a:r>
          </a:p>
          <a:p>
            <a:endParaRPr lang="en-GB" sz="1200" dirty="0"/>
          </a:p>
          <a:p>
            <a:r>
              <a:rPr lang="en-GB" sz="1200" dirty="0"/>
              <a:t>    private </a:t>
            </a:r>
            <a:r>
              <a:rPr lang="en-GB" sz="1200" dirty="0" err="1"/>
              <a:t>Flow.Subscription</a:t>
            </a:r>
            <a:r>
              <a:rPr lang="en-GB" sz="1200" dirty="0"/>
              <a:t> subscription;  </a:t>
            </a:r>
          </a:p>
          <a:p>
            <a:r>
              <a:rPr lang="en-GB" sz="1200" dirty="0"/>
              <a:t>    public </a:t>
            </a:r>
            <a:r>
              <a:rPr lang="en-GB" sz="1200" dirty="0" err="1"/>
              <a:t>ArrayList</a:t>
            </a:r>
            <a:r>
              <a:rPr lang="en-GB" sz="1200" dirty="0"/>
              <a:t>&lt;T&gt; </a:t>
            </a:r>
            <a:r>
              <a:rPr lang="en-GB" sz="1200" dirty="0" err="1"/>
              <a:t>consumedItems</a:t>
            </a:r>
            <a:r>
              <a:rPr lang="en-GB" sz="1200" dirty="0"/>
              <a:t> = new </a:t>
            </a:r>
            <a:r>
              <a:rPr lang="en-GB" sz="1200" dirty="0" err="1"/>
              <a:t>ArrayList</a:t>
            </a:r>
            <a:r>
              <a:rPr lang="en-GB" sz="1200" dirty="0"/>
              <a:t>&lt;&gt;();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    @Override  </a:t>
            </a:r>
          </a:p>
          <a:p>
            <a:r>
              <a:rPr lang="en-GB" sz="1200" dirty="0"/>
              <a:t>    public void </a:t>
            </a:r>
            <a:r>
              <a:rPr lang="en-GB" sz="1200" dirty="0" err="1"/>
              <a:t>onSubscribe</a:t>
            </a:r>
            <a:r>
              <a:rPr lang="en-GB" sz="1200" dirty="0"/>
              <a:t>(</a:t>
            </a:r>
            <a:r>
              <a:rPr lang="en-GB" sz="1200" dirty="0" err="1"/>
              <a:t>Flow.Subscription</a:t>
            </a:r>
            <a:r>
              <a:rPr lang="en-GB" sz="1200" dirty="0"/>
              <a:t> subscription) {  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this.subscription</a:t>
            </a:r>
            <a:r>
              <a:rPr lang="en-GB" sz="1200" dirty="0"/>
              <a:t> = subscription;  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subscription.request</a:t>
            </a:r>
            <a:r>
              <a:rPr lang="en-GB" sz="1200" dirty="0"/>
              <a:t>(1); </a:t>
            </a:r>
          </a:p>
          <a:p>
            <a:r>
              <a:rPr lang="en-GB" sz="1200" dirty="0"/>
              <a:t>    }  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    @Override  </a:t>
            </a:r>
          </a:p>
          <a:p>
            <a:r>
              <a:rPr lang="en-GB" sz="1200" dirty="0"/>
              <a:t>    public void </a:t>
            </a:r>
            <a:r>
              <a:rPr lang="en-GB" sz="1200" dirty="0" err="1"/>
              <a:t>onNext</a:t>
            </a:r>
            <a:r>
              <a:rPr lang="en-GB" sz="1200" dirty="0"/>
              <a:t>(T item) {  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</a:t>
            </a:r>
            <a:r>
              <a:rPr lang="en-GB" sz="1200" dirty="0" err="1"/>
              <a:t>MySubscriber</a:t>
            </a:r>
            <a:r>
              <a:rPr lang="en-GB" sz="1200" dirty="0"/>
              <a:t> </a:t>
            </a:r>
            <a:r>
              <a:rPr lang="en-GB" sz="1200" dirty="0" err="1"/>
              <a:t>onNext</a:t>
            </a:r>
            <a:r>
              <a:rPr lang="en-GB" sz="1200" dirty="0"/>
              <a:t>(): " + item);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consumedItems.add</a:t>
            </a:r>
            <a:r>
              <a:rPr lang="en-GB" sz="1200" dirty="0"/>
              <a:t>(item);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subscription.request</a:t>
            </a:r>
            <a:r>
              <a:rPr lang="en-GB" sz="1200" dirty="0"/>
              <a:t>(1); </a:t>
            </a:r>
          </a:p>
          <a:p>
            <a:r>
              <a:rPr lang="en-GB" sz="1200" dirty="0"/>
              <a:t>    }   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    @Override  </a:t>
            </a:r>
          </a:p>
          <a:p>
            <a:r>
              <a:rPr lang="en-GB" sz="1200" dirty="0"/>
              <a:t>    public void </a:t>
            </a:r>
            <a:r>
              <a:rPr lang="en-GB" sz="1200" dirty="0" err="1"/>
              <a:t>onError</a:t>
            </a:r>
            <a:r>
              <a:rPr lang="en-GB" sz="1200" dirty="0"/>
              <a:t>(Throwable t) {  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t.printStackTrace</a:t>
            </a:r>
            <a:r>
              <a:rPr lang="en-GB" sz="1200" dirty="0"/>
              <a:t>();  </a:t>
            </a:r>
          </a:p>
          <a:p>
            <a:r>
              <a:rPr lang="en-GB" sz="1200" dirty="0"/>
              <a:t>    }  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    @Override  </a:t>
            </a:r>
          </a:p>
          <a:p>
            <a:r>
              <a:rPr lang="en-GB" sz="1200" dirty="0"/>
              <a:t>    public void </a:t>
            </a:r>
            <a:r>
              <a:rPr lang="en-GB" sz="1200" dirty="0" err="1"/>
              <a:t>onComplete</a:t>
            </a:r>
            <a:r>
              <a:rPr lang="en-GB" sz="1200" dirty="0"/>
              <a:t>() {  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</a:t>
            </a:r>
            <a:r>
              <a:rPr lang="en-GB" sz="1200" dirty="0" err="1"/>
              <a:t>MySubscriber</a:t>
            </a:r>
            <a:r>
              <a:rPr lang="en-GB" sz="1200" dirty="0"/>
              <a:t> </a:t>
            </a:r>
            <a:r>
              <a:rPr lang="en-GB" sz="1200" dirty="0" err="1"/>
              <a:t>onComplete</a:t>
            </a:r>
            <a:r>
              <a:rPr lang="en-GB" sz="1200" dirty="0"/>
              <a:t>()");</a:t>
            </a:r>
          </a:p>
          <a:p>
            <a:r>
              <a:rPr lang="en-GB" sz="1200" dirty="0"/>
              <a:t>   }  </a:t>
            </a:r>
          </a:p>
          <a:p>
            <a:r>
              <a:rPr lang="en-GB" sz="1200" dirty="0"/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77169" y="6428693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MySubscriber.java</a:t>
            </a:r>
          </a:p>
        </p:txBody>
      </p:sp>
    </p:spTree>
    <p:extLst>
      <p:ext uri="{BB962C8B-B14F-4D97-AF65-F5344CB8AC3E}">
        <p14:creationId xmlns:p14="http://schemas.microsoft.com/office/powerpoint/2010/main" val="4085334264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17667</TotalTime>
  <Words>1825</Words>
  <Application>Microsoft Office PowerPoint</Application>
  <PresentationFormat>On-screen Show (4:3)</PresentationFormat>
  <Paragraphs>267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Lucida Console</vt:lpstr>
      <vt:lpstr>Tahoma</vt:lpstr>
      <vt:lpstr>Univers</vt:lpstr>
      <vt:lpstr>Wingdings</vt:lpstr>
      <vt:lpstr>1_Blends</vt:lpstr>
      <vt:lpstr>Reactive Streams</vt:lpstr>
      <vt:lpstr>Contents</vt:lpstr>
      <vt:lpstr>1. Overview of Reactive Streams</vt:lpstr>
      <vt:lpstr>What is "Reactive Programming"</vt:lpstr>
      <vt:lpstr>Understanding the Java Flow API</vt:lpstr>
      <vt:lpstr>Flow API Interfaces</vt:lpstr>
      <vt:lpstr>2. Using Reactive Streams</vt:lpstr>
      <vt:lpstr>Overview</vt:lpstr>
      <vt:lpstr>Implementing a Subscriber Class</vt:lpstr>
      <vt:lpstr>Main Code - Publishing and Subscribing</vt:lpstr>
      <vt:lpstr>Implementing a Processor Class (1 of 2)</vt:lpstr>
      <vt:lpstr>Implementing a Processor Class (2 of 2)</vt:lpstr>
      <vt:lpstr>Subscribing to the Processor Class</vt:lpstr>
      <vt:lpstr>Main Code - Publishing and Subscribing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532</cp:revision>
  <dcterms:created xsi:type="dcterms:W3CDTF">2002-05-03T12:27:39Z</dcterms:created>
  <dcterms:modified xsi:type="dcterms:W3CDTF">2023-05-29T16:37:05Z</dcterms:modified>
</cp:coreProperties>
</file>