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726" r:id="rId2"/>
    <p:sldId id="731" r:id="rId3"/>
    <p:sldId id="532" r:id="rId4"/>
    <p:sldId id="629" r:id="rId5"/>
    <p:sldId id="630" r:id="rId6"/>
    <p:sldId id="732" r:id="rId7"/>
    <p:sldId id="688" r:id="rId8"/>
    <p:sldId id="695" r:id="rId9"/>
    <p:sldId id="740" r:id="rId10"/>
    <p:sldId id="736" r:id="rId11"/>
    <p:sldId id="737" r:id="rId12"/>
    <p:sldId id="738" r:id="rId13"/>
    <p:sldId id="739" r:id="rId14"/>
    <p:sldId id="712" r:id="rId15"/>
    <p:sldId id="696" r:id="rId16"/>
    <p:sldId id="713" r:id="rId17"/>
    <p:sldId id="718" r:id="rId18"/>
    <p:sldId id="781" r:id="rId19"/>
    <p:sldId id="782" r:id="rId20"/>
    <p:sldId id="734" r:id="rId21"/>
    <p:sldId id="778" r:id="rId22"/>
    <p:sldId id="777" r:id="rId23"/>
    <p:sldId id="779" r:id="rId24"/>
    <p:sldId id="780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B05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3" autoAdjust="0"/>
    <p:restoredTop sz="96454" autoAdjust="0"/>
  </p:normalViewPr>
  <p:slideViewPr>
    <p:cSldViewPr snapToGrid="0" snapToObjects="1">
      <p:cViewPr varScale="1">
        <p:scale>
          <a:sx n="129" d="100"/>
          <a:sy n="129" d="100"/>
        </p:scale>
        <p:origin x="60" y="2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6T12:46:02.25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24 27 9872 0 0,'-23'-15'11386'0'0,"23"15"-11358"0"0,0 0 1 0 0,0-1-1 0 0,0 1 1 0 0,0-1-1 0 0,0 1 0 0 0,1 0 1 0 0,-1-1-1 0 0,0 1 0 0 0,0 0 1 0 0,0-1-1 0 0,1 1 1 0 0,-1 0-1 0 0,0-1 0 0 0,0 1 1 0 0,1 0-1 0 0,-1-1 1 0 0,0 1-1 0 0,1 0 0 0 0,-1 0 1 0 0,0-1-1 0 0,1 1 1 0 0,-1 0-1 0 0,0 0 0 0 0,1 0 1 0 0,-1-1-1 0 0,1 1 0 0 0,-1 0 1 0 0,0 0-1 0 0,1 0 1 0 0,1 0 75 0 0,-2-1-100 0 0,0 1-1 0 0,1 0 1 0 0,-1 0 0 0 0,0-1-1 0 0,1 1 1 0 0,-1 0-1 0 0,1 0 1 0 0,-1-1 0 0 0,0 1-1 0 0,1 0 1 0 0,-1 0 0 0 0,1 0-1 0 0,-1 0 1 0 0,1-1 0 0 0,-1 1-1 0 0,1 0 1 0 0,-1 0 0 0 0,1 0-1 0 0,-1 0 1 0 0,1 0-1 0 0,-1 0 1 0 0,0 0 0 0 0,1 1-1 0 0,0-1 1 0 0,9 2-117 0 0,-10-2 112 0 0,3 0-28 0 0,8 8-6 0 0,-7-5 83 0 0,1-1-1 0 0,-1 0 0 0 0,1 0 0 0 0,6 2 0 0 0,-5-3-51 0 0,-1 1 0 0 0,1 0 0 0 0,-1 0 0 0 0,8 5 0 0 0,-6-3 11 0 0,0 0 0 0 0,0-1-1 0 0,1 0 1 0 0,10 3 0 0 0,-11-3 34 0 0,0 0-28 0 0,1 0-1 0 0,-1 1 1 0 0,10 6-1 0 0,-4-2-9 0 0,1 2-3 0 0,-12-8 0 0 0,0 0 0 0 0,0 0 0 0 0,1 0 0 0 0,-1-1 0 0 0,1 1 0 0 0,-1-1 0 0 0,1 0 0 0 0,-1 0 0 0 0,4 2 0 0 0,-3-2 0 0 0,0 1 0 0 0,0-1 0 0 0,0 1 0 0 0,0 0 0 0 0,-1 0 0 0 0,1 0 0 0 0,-1 0 0 0 0,5 5 0 0 0,6 5 0 0 0,13 9-67 0 0,-15-12 84 0 0,22 14-1 0 0,55 37 0 0 0,-79-53-22 0 0,16 10 6 0 0,28 14 0 0 0,-37-20 0 0 0,25 19 0 0 0,-12-7 0 0 0,17 17-64 0 0,-36-32 64 0 0,0 2 0 0 0,-1-1 0 0 0,1 1 0 0 0,9 14 0 0 0,-14-17 0 0 0,-3-5 0 0 0,0 0 0 0 0,0 0 0 0 0,0 0 0 0 0,1-1 0 0 0,-1 1 0 0 0,1-1 0 0 0,-1 1 0 0 0,5 1 0 0 0,-3-1 0 0 0,-1-1 0 0 0,1 1 0 0 0,-1 1 0 0 0,1-1 0 0 0,3 3 0 0 0,64 74 70 0 0,-57-61-76 0 0,22 29 6 0 0,-24-30 0 0 0,0 0 0 0 0,2-1 0 0 0,15 15 0 0 0,-22-25 0 0 0,-1 1 0 0 0,0 1 0 0 0,-1-1 0 0 0,6 10 0 0 0,2 4 54 0 0,-5-9-35 0 0,-1 0 1 0 0,8 19 0 0 0,-9-18-15 0 0,0 1 0 0 0,10 12 0 0 0,9 19-9 0 0,-18-32 26 0 0,0 0-1 0 0,12 16 0 0 0,-8-14 13 0 0,11 20 0 0 0,3 6-87 0 0,58 71 53 0 0,-70-91-3 0 0,0 1 1 0 0,-2 0-1 0 0,16 47 0 0 0,37 66 57 0 0,-8-21-54 0 0,-32-62-59 0 0,9 24 64 0 0,-6-12-5 0 0,2 6 0 0 0,-4-10 97 0 0,-4-10-58 0 0,-8-10-40 0 0,-8-24 34 0 0,13 30-1 0 0,-13-35-19 0 0,-2-1-1 0 0,1 1 0 0 0,2 14 1 0 0,-3-12 93 0 0,9 23 0 0 0,-8-25-104 0 0,0 1 1 0 0,2 15 0 0 0,-3-15 10 0 0,0 0 0 0 0,6 13 1 0 0,-6-14 172 0 0,1 0 0 0 0,-2 0 1 0 0,1 0-1 0 0,0 12 0 0 0,-1-9-178 0 0,6 25-1 0 0,2 10-7 0 0,-6-30 0 0 0,8 22 0 0 0,6 38 0 0 0,-13-52 102 0 0,8 27 0 0 0,-6-25-76 0 0,-1 0 0 0 0,3 56 0 0 0,-3-25-12 0 0,10 43-14 0 0,-13-67 0 0 0,-1-5 0 0 0,9 39 0 0 0,12 50 0 0 0,22 81 0 0 0,-33-155-17 0 0,-7-26-15 0 0,6 35 1 0 0,10 77 111 0 0,8 97-80 0 0,-21-74 0 0 0,5-31 0 0 0,-6-63 0 0 0,-3-21 0 0 0,9 39 0 0 0,-9-56-59 0 0,1 27 0 0 0,0-6 1 0 0,5 50 186 0 0,-7-58-76 0 0,4 13 40 0 0,-6-38 29 0 0,1-1 0 0 0,-1 15 0 0 0,-1 18 15 0 0,0-41-120 0 0,-3 7 133 0 0,2-9-223 0 0,-12-8-70 0 0,-17-20 54 0 0,-32-40 1 0 0,-3-3-95 0 0,39 46 199 0 0,-241-245-529 0 0,230 236 522 0 0,-45-33 0 0 0,76 63-8 0 0,-80-59 0 0 0,62 45 0 0 0,-1 1 0 0 0,-45-23 0 0 0,31 27 2724 0 0,43 15-2378 0 0,-1-1-331 0 0,-1 1 1 0 0,1 0 0 0 0,-1 0 0 0 0,1-1 0 0 0,-1 2 0 0 0,0-1-1 0 0,0 0 1 0 0,3 3 0 0 0,12 12 60 0 0,-5-7-61 0 0,-1 0 1 0 0,17 19-1 0 0,-4-3 35 0 0,-11-13-34 0 0,108 118 56 0 0,36 52-256 0 0,-123-148 184 0 0,36 36 0 0 0,-35-39-3 0 0,-1 1-1 0 0,54 71 0 0 0,-56-62-35 0 0,-3 2 0 0 0,25 49 0 0 0,-47-81 24 0 0,-5-9 9 0 0,0 0 0 0 0,0 0 0 0 0,-1 1 0 0 0,1-1 0 0 0,-1 0 0 0 0,0 1-1 0 0,1 4 1 0 0,1-2 6 0 0,-1-1 0 0 0,-2-4 0 0 0,0-1 0 0 0,0 0 0 0 0,0 0 0 0 0,0 0 0 0 0,0 0 0 0 0,1 1 0 0 0,-1-1 0 0 0,0 0 0 0 0,0 0 0 0 0,0 0 0 0 0,0 0 0 0 0,0 0 0 0 0,0 1 0 0 0,0-1 0 0 0,0 0 0 0 0,1 0 0 0 0,-1 0 0 0 0,0 0 0 0 0,0 0 0 0 0,0 0 0 0 0,0 1 0 0 0,0-1 0 0 0,1 0 0 0 0,-1 0 0 0 0,0 0 0 0 0,0 0 0 0 0,0 0 0 0 0,0 0 0 0 0,1 0 0 0 0,-1 0 0 0 0,0 0 0 0 0,0 0 0 0 0,0 0 0 0 0,0 0 0 0 0,1 0 0 0 0,-1 0 0 0 0,0 0 0 0 0,0 0 0 0 0,0 0 0 0 0,0 0 0 0 0,1 0 0 0 0,-1 0 0 0 0,0 0 0 0 0,0 0 0 0 0,0 0 0 0 0,0-1 0 0 0,0 1 0 0 0,1 0 0 0 0,-1 0 0 0 0,0 0 0 0 0,0 0 0 0 0,0 0 0 0 0,0 0 0 0 0,0 0 0 0 0,0-1 0 0 0,1 1 0 0 0,-1 0 0 0 0,0 0 0 0 0,0 0 0 0 0,0 0 0 0 0,0-1 0 0 0,0 1 0 0 0,0 0 0 0 0,0 0 0 0 0,0 0 0 0 0,6-12 0 0 0,-5 0 0 0 0,0 0 0 0 0,1 0 0 0 0,5-17 0 0 0,1-9 0 0 0,-4 16-35 0 0,0 0 0 0 0,1 1 0 0 0,2-1 0 0 0,0 1 0 0 0,1 1 0 0 0,20-37 0 0 0,-16 36 31 0 0,132-200-74 0 0,-122 192 69 0 0,2 0-1 0 0,0 2 1 0 0,3 0-1 0 0,0 2 1 0 0,33-24-1 0 0,-33 31 53 0 0,0 2 0 0 0,1 1 0 0 0,1 1 0 0 0,1 2-1 0 0,0 0 1 0 0,0 2 0 0 0,40-7 0 0 0,36-3 782 0 0,-73 19-976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692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9244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5666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5802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0077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552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7602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3306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821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2512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1809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950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147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48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645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193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77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8311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2685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43791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7949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71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58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nextjs.org/docs/app/api-reference/next-cl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extjs.org/do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Next.js Essentials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237" y="1262799"/>
            <a:ext cx="6233685" cy="2642837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100" dirty="0"/>
              <a:t>Overview of Next.js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100" dirty="0"/>
              <a:t>Creating and running a Next.js application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100" dirty="0"/>
              <a:t>Understanding the application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endParaRPr lang="en-GB" sz="2100" dirty="0"/>
          </a:p>
          <a:p>
            <a:pPr marL="55563" indent="0">
              <a:tabLst>
                <a:tab pos="446088" algn="l"/>
              </a:tabLst>
            </a:pPr>
            <a:r>
              <a:rPr lang="en-GB" sz="2100" i="1" dirty="0"/>
              <a:t>Annex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100" dirty="0"/>
              <a:t>Modular CSS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the Application in Dev Mode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064744" cy="3742941"/>
          </a:xfrm>
        </p:spPr>
        <p:txBody>
          <a:bodyPr/>
          <a:lstStyle/>
          <a:p>
            <a:r>
              <a:rPr lang="en-GB" dirty="0"/>
              <a:t>To run the application in dev mode: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What this does:</a:t>
            </a:r>
          </a:p>
          <a:p>
            <a:pPr lvl="1"/>
            <a:r>
              <a:rPr lang="en-GB" dirty="0"/>
              <a:t>Compiles the application in memory</a:t>
            </a:r>
          </a:p>
          <a:p>
            <a:pPr lvl="1"/>
            <a:r>
              <a:rPr lang="en-GB" dirty="0"/>
              <a:t>Runs it in a dev server on </a:t>
            </a:r>
            <a:r>
              <a:rPr lang="en-GB" dirty="0">
                <a:hlinkClick r:id="rId3"/>
              </a:rPr>
              <a:t>http://localhost:3000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For full details about command-line options, see:</a:t>
            </a:r>
          </a:p>
          <a:p>
            <a:pPr lvl="1"/>
            <a:r>
              <a:rPr lang="en-GB" dirty="0">
                <a:hlinkClick r:id="rId4"/>
              </a:rPr>
              <a:t>https://nextjs.org/docs/app/api-reference/next-cli</a:t>
            </a:r>
            <a:r>
              <a:rPr lang="en-GB" dirty="0"/>
              <a:t> 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D113EA-3826-481E-A984-8823C95BB9BC}"/>
              </a:ext>
            </a:extLst>
          </p:cNvPr>
          <p:cNvSpPr txBox="1"/>
          <p:nvPr/>
        </p:nvSpPr>
        <p:spPr>
          <a:xfrm>
            <a:off x="1344099" y="1354677"/>
            <a:ext cx="660636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dev</a:t>
            </a:r>
          </a:p>
        </p:txBody>
      </p:sp>
    </p:spTree>
    <p:extLst>
      <p:ext uri="{BB962C8B-B14F-4D97-AF65-F5344CB8AC3E}">
        <p14:creationId xmlns:p14="http://schemas.microsoft.com/office/powerpoint/2010/main" val="2439411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Viewing the Application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064744" cy="3742941"/>
          </a:xfrm>
        </p:spPr>
        <p:txBody>
          <a:bodyPr/>
          <a:lstStyle/>
          <a:p>
            <a:r>
              <a:rPr lang="en-GB" dirty="0"/>
              <a:t>Open a browser and go to </a:t>
            </a:r>
            <a:r>
              <a:rPr lang="en-GB" dirty="0">
                <a:hlinkClick r:id="rId3"/>
              </a:rPr>
              <a:t>http://localhost:3000</a:t>
            </a:r>
            <a:r>
              <a:rPr lang="en-GB" dirty="0"/>
              <a:t>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4DFC4-E9F8-5E8C-07E1-D48BC7479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192" y="1417557"/>
            <a:ext cx="6047448" cy="348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53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Hot Reloading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064744" cy="3742941"/>
          </a:xfrm>
        </p:spPr>
        <p:txBody>
          <a:bodyPr/>
          <a:lstStyle/>
          <a:p>
            <a:r>
              <a:rPr lang="en-GB" dirty="0"/>
              <a:t>If you modify the app, it will be automatically reloaded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C1C268-9165-D599-F727-7ACECB8E5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92" y="1417557"/>
            <a:ext cx="6047448" cy="348022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F4F805-28BF-21C0-E2D7-09359E867D25}"/>
                  </a:ext>
                </a:extLst>
              </p14:cNvPr>
              <p14:cNvContentPartPr/>
              <p14:nvPr/>
            </p14:nvContentPartPr>
            <p14:xfrm>
              <a:off x="2818200" y="1288966"/>
              <a:ext cx="1051560" cy="1801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F4F805-28BF-21C0-E2D7-09359E867D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5560" y="1225966"/>
                <a:ext cx="1177200" cy="192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1509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Building/Running the Application in Production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064744" cy="3742941"/>
          </a:xfrm>
        </p:spPr>
        <p:txBody>
          <a:bodyPr/>
          <a:lstStyle/>
          <a:p>
            <a:r>
              <a:rPr lang="en-GB" dirty="0"/>
              <a:t>To build the application optimized for production: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To run the production-ready application on Node.js:</a:t>
            </a:r>
          </a:p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8747DC-9940-3B31-F121-65B7FB946075}"/>
              </a:ext>
            </a:extLst>
          </p:cNvPr>
          <p:cNvSpPr txBox="1"/>
          <p:nvPr/>
        </p:nvSpPr>
        <p:spPr>
          <a:xfrm>
            <a:off x="1344099" y="1354677"/>
            <a:ext cx="660636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build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76EBC8-2313-CA19-7058-338672327293}"/>
              </a:ext>
            </a:extLst>
          </p:cNvPr>
          <p:cNvSpPr txBox="1"/>
          <p:nvPr/>
        </p:nvSpPr>
        <p:spPr>
          <a:xfrm>
            <a:off x="1344099" y="2599544"/>
            <a:ext cx="660636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start</a:t>
            </a:r>
          </a:p>
        </p:txBody>
      </p:sp>
    </p:spTree>
    <p:extLst>
      <p:ext uri="{BB962C8B-B14F-4D97-AF65-F5344CB8AC3E}">
        <p14:creationId xmlns:p14="http://schemas.microsoft.com/office/powerpoint/2010/main" val="4188726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Understanding the Application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675655" cy="3742941"/>
          </a:xfrm>
        </p:spPr>
        <p:txBody>
          <a:bodyPr/>
          <a:lstStyle/>
          <a:p>
            <a:r>
              <a:rPr lang="en-GB" dirty="0"/>
              <a:t>Recap of the application structure</a:t>
            </a: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File-based routing</a:t>
            </a:r>
          </a:p>
          <a:p>
            <a:r>
              <a:rPr lang="en-GB" dirty="0"/>
              <a:t>Understanding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page.tsx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Layouts</a:t>
            </a:r>
          </a:p>
          <a:p>
            <a:r>
              <a:rPr lang="en-GB" dirty="0"/>
              <a:t>Understanding the root layout</a:t>
            </a:r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887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of the Application Structure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154550" cy="3742941"/>
          </a:xfrm>
        </p:spPr>
        <p:txBody>
          <a:bodyPr/>
          <a:lstStyle/>
          <a:p>
            <a:r>
              <a:rPr lang="en-GB" dirty="0"/>
              <a:t>Here's a reminder of the application structure: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7C02D-7E23-6C69-ED4F-EC9F7C1F7F86}"/>
              </a:ext>
            </a:extLst>
          </p:cNvPr>
          <p:cNvSpPr txBox="1"/>
          <p:nvPr/>
        </p:nvSpPr>
        <p:spPr>
          <a:xfrm>
            <a:off x="4924354" y="1803133"/>
            <a:ext cx="1571626" cy="3077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app folder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5EB523-FB67-0830-061C-6F70E674C806}"/>
              </a:ext>
            </a:extLst>
          </p:cNvPr>
          <p:cNvSpPr txBox="1"/>
          <p:nvPr/>
        </p:nvSpPr>
        <p:spPr>
          <a:xfrm>
            <a:off x="4924354" y="2110911"/>
            <a:ext cx="1571626" cy="17058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16911-2C80-C60B-FCC2-5E48CE76B344}"/>
              </a:ext>
            </a:extLst>
          </p:cNvPr>
          <p:cNvSpPr txBox="1"/>
          <p:nvPr/>
        </p:nvSpPr>
        <p:spPr>
          <a:xfrm>
            <a:off x="6502976" y="1780667"/>
            <a:ext cx="140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All your 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4A93DB-6ABB-D888-6349-9AC72D818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10" y="2161105"/>
            <a:ext cx="1406897" cy="1581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F9C531-6DB1-D4D3-9F77-4AD40006C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548" y="1472911"/>
            <a:ext cx="1679586" cy="281033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D18E90-61CE-F9D0-CC7A-05027A08AFED}"/>
              </a:ext>
            </a:extLst>
          </p:cNvPr>
          <p:cNvCxnSpPr>
            <a:cxnSpLocks/>
          </p:cNvCxnSpPr>
          <p:nvPr/>
        </p:nvCxnSpPr>
        <p:spPr bwMode="auto">
          <a:xfrm>
            <a:off x="2150876" y="1965189"/>
            <a:ext cx="2777258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9245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File-Based Routing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836332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Next.js uses file-based routing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Each folder represents a different route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When the user navigates to a route: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Next.js renders 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page.tsx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in the relevant folder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When the application starts up: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route is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/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This is represented by the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/app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folder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Thus Next.js renders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/app/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page.tsx</a:t>
            </a:r>
            <a:endParaRPr lang="en-GB" dirty="0"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8473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page.tsx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753519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page.tsx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file defines a React functional component and exports it as the default export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Also notice the use of modular CSS stylesheets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See Annex for more details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C63FB344-7559-9E90-3D24-63688DAD4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712131"/>
            <a:ext cx="7205496" cy="193963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styles from "./page.module.css";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Home() {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&lt;main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styles.main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&lt;/main&gt;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B6E4D9-282F-E147-F64E-BB556003FE36}"/>
              </a:ext>
            </a:extLst>
          </p:cNvPr>
          <p:cNvSpPr txBox="1"/>
          <p:nvPr/>
        </p:nvSpPr>
        <p:spPr>
          <a:xfrm>
            <a:off x="7210727" y="3373273"/>
            <a:ext cx="1249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</a:t>
            </a:r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23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Layouts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753519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Next.js has the concept of </a:t>
            </a:r>
            <a:r>
              <a:rPr lang="en-GB" i="1" dirty="0">
                <a:ea typeface="Open Sans" panose="020B0606030504020204" pitchFamily="34" charset="0"/>
                <a:cs typeface="Open Sans" panose="020B0606030504020204" pitchFamily="34" charset="0"/>
              </a:rPr>
              <a:t>layouts</a:t>
            </a:r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 layout defines a common UI, shared by multiple routes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Inside the layout, the current route content is rendered</a:t>
            </a: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DF2596-18FE-E3B3-E560-1365F47BB306}"/>
              </a:ext>
            </a:extLst>
          </p:cNvPr>
          <p:cNvSpPr/>
          <p:nvPr/>
        </p:nvSpPr>
        <p:spPr>
          <a:xfrm>
            <a:off x="1736249" y="2325488"/>
            <a:ext cx="6171275" cy="22286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C5EBE-909F-C18C-C31F-CD54D4C38BCA}"/>
              </a:ext>
            </a:extLst>
          </p:cNvPr>
          <p:cNvSpPr txBox="1"/>
          <p:nvPr/>
        </p:nvSpPr>
        <p:spPr>
          <a:xfrm>
            <a:off x="1862118" y="2425441"/>
            <a:ext cx="2760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Layout defines common UI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B6D04B-0279-588B-C0D1-B6536F589291}"/>
              </a:ext>
            </a:extLst>
          </p:cNvPr>
          <p:cNvSpPr/>
          <p:nvPr/>
        </p:nvSpPr>
        <p:spPr>
          <a:xfrm>
            <a:off x="1958370" y="2925216"/>
            <a:ext cx="5712223" cy="13771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35843-3043-A65B-E6B4-EF181B905039}"/>
              </a:ext>
            </a:extLst>
          </p:cNvPr>
          <p:cNvSpPr txBox="1"/>
          <p:nvPr/>
        </p:nvSpPr>
        <p:spPr>
          <a:xfrm>
            <a:off x="2021923" y="3007276"/>
            <a:ext cx="388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Current route content is rendered here</a:t>
            </a:r>
          </a:p>
        </p:txBody>
      </p:sp>
    </p:spTree>
    <p:extLst>
      <p:ext uri="{BB962C8B-B14F-4D97-AF65-F5344CB8AC3E}">
        <p14:creationId xmlns:p14="http://schemas.microsoft.com/office/powerpoint/2010/main" val="2245672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the Root Layout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753519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Every Next.js application must have a root layout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Defined in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/app/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layout.tsx</a:t>
            </a:r>
            <a:endParaRPr lang="en-GB" dirty="0"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Here's a simplified version…</a:t>
            </a:r>
          </a:p>
          <a:p>
            <a:pPr lvl="2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Notes: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root layout must define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&lt;html&gt;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&lt;body&gt;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tags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You can also define nested layouts for lower-level routes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599CB6A0-10CA-3001-F8A8-943245A8A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2096254"/>
            <a:ext cx="7205496" cy="157030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RootLayout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({children}) {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&lt;html&gt;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&lt;body&gt;{children}&lt;/body&gt;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&lt;/html&gt;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1F4B95-DA25-E542-D8EC-FAB67CD7923A}"/>
              </a:ext>
            </a:extLst>
          </p:cNvPr>
          <p:cNvSpPr txBox="1"/>
          <p:nvPr/>
        </p:nvSpPr>
        <p:spPr>
          <a:xfrm>
            <a:off x="6880510" y="3392808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</a:t>
            </a:r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layout.tsx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83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1:  Overview of Next.js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Next.js?</a:t>
            </a:r>
          </a:p>
          <a:p>
            <a:r>
              <a:rPr lang="en-GB" dirty="0"/>
              <a:t>Key differences between Next.js and vanilla React</a:t>
            </a:r>
          </a:p>
          <a:p>
            <a:r>
              <a:rPr lang="en-GB" dirty="0"/>
              <a:t>Next.js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119615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389" y="1365666"/>
            <a:ext cx="6233685" cy="1314450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Next.js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Creating and running a Next.js application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Understanding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251270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8045858" cy="560552"/>
          </a:xfrm>
        </p:spPr>
        <p:txBody>
          <a:bodyPr/>
          <a:lstStyle/>
          <a:p>
            <a:r>
              <a:rPr lang="en-US" dirty="0"/>
              <a:t>Annex: </a:t>
            </a:r>
            <a:r>
              <a:rPr lang="en-GB" dirty="0"/>
              <a:t>Modular CSS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Defining a modular stylesheet</a:t>
            </a:r>
          </a:p>
          <a:p>
            <a:r>
              <a:rPr lang="en-GB" dirty="0"/>
              <a:t>Using a modular stylesheet</a:t>
            </a:r>
          </a:p>
        </p:txBody>
      </p:sp>
    </p:spTree>
    <p:extLst>
      <p:ext uri="{BB962C8B-B14F-4D97-AF65-F5344CB8AC3E}">
        <p14:creationId xmlns:p14="http://schemas.microsoft.com/office/powerpoint/2010/main" val="3664573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8113558" cy="3742941"/>
          </a:xfrm>
        </p:spPr>
        <p:txBody>
          <a:bodyPr/>
          <a:lstStyle/>
          <a:p>
            <a:r>
              <a:rPr lang="en-GB" dirty="0"/>
              <a:t>Modular CSS enables you to define stylesheets that only apply to one module (file)</a:t>
            </a:r>
          </a:p>
          <a:p>
            <a:pPr lvl="1"/>
            <a:endParaRPr lang="en-GB" dirty="0"/>
          </a:p>
          <a:p>
            <a:r>
              <a:rPr lang="en-GB" dirty="0"/>
              <a:t>Modular CSS is good practice and is widely used</a:t>
            </a:r>
          </a:p>
          <a:p>
            <a:pPr lvl="1"/>
            <a:r>
              <a:rPr lang="en-GB" dirty="0"/>
              <a:t>Enables you to define per-component styles</a:t>
            </a:r>
          </a:p>
          <a:p>
            <a:pPr lvl="1"/>
            <a:r>
              <a:rPr lang="en-GB" dirty="0"/>
              <a:t>Don't interfere with styles in other components</a:t>
            </a:r>
          </a:p>
        </p:txBody>
      </p:sp>
    </p:spTree>
    <p:extLst>
      <p:ext uri="{BB962C8B-B14F-4D97-AF65-F5344CB8AC3E}">
        <p14:creationId xmlns:p14="http://schemas.microsoft.com/office/powerpoint/2010/main" val="2338523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Modular Stylesheet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8113558" cy="3742941"/>
          </a:xfrm>
        </p:spPr>
        <p:txBody>
          <a:bodyPr/>
          <a:lstStyle/>
          <a:p>
            <a:r>
              <a:rPr lang="en-GB" dirty="0"/>
              <a:t>To define a modular stylesheet:</a:t>
            </a:r>
          </a:p>
          <a:p>
            <a:pPr lvl="1"/>
            <a:r>
              <a:rPr lang="en-GB" dirty="0"/>
              <a:t>Name the stylesheet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xxx.module.css</a:t>
            </a:r>
          </a:p>
          <a:p>
            <a:pPr lvl="1"/>
            <a:r>
              <a:rPr lang="en-GB" dirty="0"/>
              <a:t>Define CSS classes in the stylesheet</a:t>
            </a:r>
          </a:p>
          <a:p>
            <a:pPr lvl="2"/>
            <a:endParaRPr lang="en-GB" dirty="0"/>
          </a:p>
          <a:p>
            <a:r>
              <a:rPr lang="en-GB" dirty="0"/>
              <a:t>Example: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Under the covers, the CSS class name will be mangled</a:t>
            </a:r>
          </a:p>
          <a:p>
            <a:pPr lvl="1"/>
            <a:r>
              <a:rPr lang="en-GB" dirty="0"/>
              <a:t>E.g.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page_main__5f+jZ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A5081459-06AC-808A-4D17-380FF3C4D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49" y="2813958"/>
            <a:ext cx="7238082" cy="646973"/>
          </a:xfrm>
          <a:prstGeom prst="rect">
            <a:avLst/>
          </a:prstGeom>
          <a:solidFill>
            <a:srgbClr val="FBE66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t" anchorCtr="0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.main { 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 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1A005-994E-ECD4-8497-E7D6EBF80C2C}"/>
              </a:ext>
            </a:extLst>
          </p:cNvPr>
          <p:cNvSpPr txBox="1"/>
          <p:nvPr/>
        </p:nvSpPr>
        <p:spPr>
          <a:xfrm>
            <a:off x="6718611" y="3187784"/>
            <a:ext cx="186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page.module.css</a:t>
            </a:r>
          </a:p>
        </p:txBody>
      </p:sp>
    </p:spTree>
    <p:extLst>
      <p:ext uri="{BB962C8B-B14F-4D97-AF65-F5344CB8AC3E}">
        <p14:creationId xmlns:p14="http://schemas.microsoft.com/office/powerpoint/2010/main" val="2900971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Modular Stylesheet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8113558" cy="3742941"/>
          </a:xfrm>
        </p:spPr>
        <p:txBody>
          <a:bodyPr/>
          <a:lstStyle/>
          <a:p>
            <a:r>
              <a:rPr lang="en-GB" dirty="0"/>
              <a:t>To use a modular stylesheet:</a:t>
            </a:r>
          </a:p>
          <a:p>
            <a:pPr lvl="1"/>
            <a:r>
              <a:rPr lang="en-GB" dirty="0"/>
              <a:t>Import the stylesheet and give it a programmatic name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Access CSS classes via the programmatic name</a:t>
            </a:r>
          </a:p>
          <a:p>
            <a:pPr lvl="2"/>
            <a:endParaRPr lang="en-GB" dirty="0"/>
          </a:p>
          <a:p>
            <a:r>
              <a:rPr lang="en-GB" dirty="0"/>
              <a:t>Example:</a:t>
            </a: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EA407931-0FBB-B131-9EA5-0D06D9FD3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49" y="2825023"/>
            <a:ext cx="7238082" cy="175496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t" anchorCtr="0">
            <a:spAutoFit/>
          </a:bodyPr>
          <a:lstStyle/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styles from './page.module.css'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Home()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styles.main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9346A-8E68-176F-284E-7A7578A950BB}"/>
              </a:ext>
            </a:extLst>
          </p:cNvPr>
          <p:cNvSpPr txBox="1"/>
          <p:nvPr/>
        </p:nvSpPr>
        <p:spPr>
          <a:xfrm>
            <a:off x="6718611" y="4299935"/>
            <a:ext cx="186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page.tsx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35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What is Next.js?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696923" cy="3742941"/>
          </a:xfrm>
        </p:spPr>
        <p:txBody>
          <a:bodyPr/>
          <a:lstStyle/>
          <a:p>
            <a:r>
              <a:rPr lang="en-GB" dirty="0"/>
              <a:t>Next.js is a React framework for building full-stack web applications</a:t>
            </a:r>
          </a:p>
          <a:p>
            <a:pPr lvl="2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Next.js utilizes many familiar React techniques and concepts, but often with a different twist…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Functional components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JSX / TSX syntax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Routing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Effect hooks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36576"/>
            <a:ext cx="8103151" cy="560552"/>
          </a:xfrm>
        </p:spPr>
        <p:txBody>
          <a:bodyPr/>
          <a:lstStyle/>
          <a:p>
            <a:r>
              <a:rPr lang="en-GB" dirty="0"/>
              <a:t>Key Differences between Next.js and Vanilla React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0500" y="924309"/>
            <a:ext cx="8109433" cy="3742941"/>
          </a:xfrm>
        </p:spPr>
        <p:txBody>
          <a:bodyPr/>
          <a:lstStyle/>
          <a:p>
            <a:r>
              <a:rPr lang="en-GB" dirty="0"/>
              <a:t>Routing</a:t>
            </a:r>
          </a:p>
          <a:p>
            <a:pPr lvl="1"/>
            <a:r>
              <a:rPr lang="en-GB" dirty="0"/>
              <a:t>Next.js used file-based routing - each folder is a route</a:t>
            </a:r>
            <a:endParaRPr lang="en-GB" u="sng" dirty="0"/>
          </a:p>
          <a:p>
            <a:pPr lvl="1"/>
            <a:endParaRPr lang="en-GB" dirty="0"/>
          </a:p>
          <a:p>
            <a:r>
              <a:rPr lang="en-GB" dirty="0"/>
              <a:t>Component rendering</a:t>
            </a:r>
          </a:p>
          <a:p>
            <a:pPr lvl="1"/>
            <a:r>
              <a:rPr lang="en-GB" dirty="0"/>
              <a:t>Next.js can render components on the client or server</a:t>
            </a:r>
          </a:p>
          <a:p>
            <a:pPr lvl="1"/>
            <a:r>
              <a:rPr lang="en-GB" dirty="0"/>
              <a:t>Client components handle UI events and hold mutable state</a:t>
            </a:r>
          </a:p>
          <a:p>
            <a:pPr lvl="1"/>
            <a:r>
              <a:rPr lang="en-GB" dirty="0"/>
              <a:t>Server components can easily access server-side resources</a:t>
            </a:r>
          </a:p>
          <a:p>
            <a:pPr lvl="1"/>
            <a:endParaRPr lang="en-GB" dirty="0"/>
          </a:p>
          <a:p>
            <a:r>
              <a:rPr lang="en-GB" dirty="0"/>
              <a:t>Data fetching</a:t>
            </a:r>
          </a:p>
          <a:p>
            <a:pPr lvl="1"/>
            <a:r>
              <a:rPr lang="en-GB" dirty="0"/>
              <a:t>Server components can fetch and cache data at the server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Next.js Documentation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883735" cy="3742941"/>
          </a:xfrm>
        </p:spPr>
        <p:txBody>
          <a:bodyPr/>
          <a:lstStyle/>
          <a:p>
            <a:r>
              <a:rPr lang="en-GB" dirty="0"/>
              <a:t>The Next.js documentation is very good actually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hlinkClick r:id="rId3"/>
              </a:rPr>
              <a:t>https://nextjs.org/docs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Make sure you use the docs for </a:t>
            </a:r>
            <a:r>
              <a:rPr lang="en-GB" b="1" dirty="0"/>
              <a:t>App Router </a:t>
            </a:r>
            <a:r>
              <a:rPr lang="en-GB" dirty="0"/>
              <a:t>(current)</a:t>
            </a:r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r>
              <a:rPr lang="en-GB" dirty="0"/>
              <a:t>Don't use the docs for </a:t>
            </a:r>
            <a:r>
              <a:rPr lang="en-GB" b="1" dirty="0"/>
              <a:t>Pages Router </a:t>
            </a:r>
            <a:r>
              <a:rPr lang="en-GB" dirty="0"/>
              <a:t>(legacy)</a:t>
            </a:r>
          </a:p>
          <a:p>
            <a:endParaRPr lang="en-GB" b="1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8623300" y="4652963"/>
            <a:ext cx="520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1ED748-B4EB-FCE9-86CC-9E80D5F02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164" y="3951783"/>
            <a:ext cx="2585910" cy="4857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A7977D-2C26-C2B3-3249-223BF2565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5288" y="2437959"/>
            <a:ext cx="2615805" cy="5605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A50121-EDF8-88EE-8EDE-3BBDF3C93996}"/>
              </a:ext>
            </a:extLst>
          </p:cNvPr>
          <p:cNvSpPr txBox="1"/>
          <p:nvPr/>
        </p:nvSpPr>
        <p:spPr>
          <a:xfrm>
            <a:off x="3874700" y="2523192"/>
            <a:ext cx="502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42E72-B185-FBCB-BF8E-D6895F8498F8}"/>
              </a:ext>
            </a:extLst>
          </p:cNvPr>
          <p:cNvSpPr txBox="1"/>
          <p:nvPr/>
        </p:nvSpPr>
        <p:spPr>
          <a:xfrm>
            <a:off x="3872410" y="4000395"/>
            <a:ext cx="39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🚫</a:t>
            </a:r>
          </a:p>
        </p:txBody>
      </p:sp>
    </p:spTree>
    <p:extLst>
      <p:ext uri="{BB962C8B-B14F-4D97-AF65-F5344CB8AC3E}">
        <p14:creationId xmlns:p14="http://schemas.microsoft.com/office/powerpoint/2010/main" val="229743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8350658" cy="560552"/>
          </a:xfrm>
        </p:spPr>
        <p:txBody>
          <a:bodyPr/>
          <a:lstStyle/>
          <a:p>
            <a:r>
              <a:rPr lang="en-US" dirty="0"/>
              <a:t>Section 2:  Creating &amp; Running a Next.js Application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Creating an application</a:t>
            </a:r>
          </a:p>
          <a:p>
            <a:r>
              <a:rPr lang="en-GB" dirty="0"/>
              <a:t>Reviewing the application</a:t>
            </a:r>
          </a:p>
          <a:p>
            <a:r>
              <a:rPr lang="en-GB" dirty="0"/>
              <a:t>Running the application in dev mode</a:t>
            </a:r>
          </a:p>
          <a:p>
            <a:r>
              <a:rPr lang="en-GB" dirty="0"/>
              <a:t>Viewing the application</a:t>
            </a:r>
          </a:p>
          <a:p>
            <a:r>
              <a:rPr lang="en-GB" dirty="0"/>
              <a:t>Using hot reloading</a:t>
            </a:r>
          </a:p>
          <a:p>
            <a:r>
              <a:rPr lang="en-GB" dirty="0"/>
              <a:t>Building/running the application in production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44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54748" cy="3742941"/>
          </a:xfrm>
        </p:spPr>
        <p:txBody>
          <a:bodyPr/>
          <a:lstStyle/>
          <a:p>
            <a:r>
              <a:rPr lang="en-GB" dirty="0"/>
              <a:t>The recommended way to create a Next.js application is via the </a:t>
            </a:r>
            <a:r>
              <a:rPr lang="en-GB" b="1" dirty="0"/>
              <a:t>create-next-app </a:t>
            </a:r>
            <a:r>
              <a:rPr lang="en-GB" dirty="0"/>
              <a:t>tool</a:t>
            </a:r>
          </a:p>
          <a:p>
            <a:pPr lvl="1"/>
            <a:r>
              <a:rPr lang="en-GB" dirty="0"/>
              <a:t>Scaffolds a complete template application</a:t>
            </a:r>
          </a:p>
          <a:p>
            <a:pPr lvl="1"/>
            <a:r>
              <a:rPr lang="en-GB" dirty="0"/>
              <a:t>Generates appropriate config files</a:t>
            </a:r>
          </a:p>
          <a:p>
            <a:pPr lvl="1"/>
            <a:r>
              <a:rPr lang="en-GB" dirty="0"/>
              <a:t>Reinforces best practices for file names, folders, etc.</a:t>
            </a:r>
          </a:p>
          <a:p>
            <a:pPr lvl="1"/>
            <a:endParaRPr lang="en-GB" dirty="0"/>
          </a:p>
          <a:p>
            <a:r>
              <a:rPr lang="en-GB" dirty="0"/>
              <a:t>To install create-next-app on your machine (requires Node.js 18.17 or later):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5FEC3D-2E19-0FD7-3D09-EA9985EB593A}"/>
              </a:ext>
            </a:extLst>
          </p:cNvPr>
          <p:cNvSpPr txBox="1"/>
          <p:nvPr/>
        </p:nvSpPr>
        <p:spPr>
          <a:xfrm>
            <a:off x="1344098" y="3895049"/>
            <a:ext cx="6918819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create-next-app@latest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an Application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064744" cy="3742941"/>
          </a:xfrm>
        </p:spPr>
        <p:txBody>
          <a:bodyPr/>
          <a:lstStyle/>
          <a:p>
            <a:r>
              <a:rPr lang="en-GB" dirty="0"/>
              <a:t>You can use create-next-app in interactive mode: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It asks you a series of questions about your new app</a:t>
            </a:r>
          </a:p>
          <a:p>
            <a:pPr lvl="1"/>
            <a:r>
              <a:rPr lang="en-GB" dirty="0"/>
              <a:t>We suggest the following answers…</a:t>
            </a:r>
          </a:p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D113EA-3826-481E-A984-8823C95BB9BC}"/>
              </a:ext>
            </a:extLst>
          </p:cNvPr>
          <p:cNvSpPr txBox="1"/>
          <p:nvPr/>
        </p:nvSpPr>
        <p:spPr>
          <a:xfrm>
            <a:off x="1344099" y="1354677"/>
            <a:ext cx="719488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npx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create-next-app@latest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C751BC-496E-0E04-12DB-CF7ECE072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099" y="2863272"/>
            <a:ext cx="7158997" cy="173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3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Reviewing the Application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154550" cy="3742941"/>
          </a:xfrm>
        </p:spPr>
        <p:txBody>
          <a:bodyPr/>
          <a:lstStyle/>
          <a:p>
            <a:r>
              <a:rPr lang="en-GB" dirty="0"/>
              <a:t>Here's the application generated by create-next-app: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7D6ABD-4680-472B-BC10-6A1987CDF4B9}"/>
              </a:ext>
            </a:extLst>
          </p:cNvPr>
          <p:cNvSpPr txBox="1"/>
          <p:nvPr/>
        </p:nvSpPr>
        <p:spPr>
          <a:xfrm>
            <a:off x="4924354" y="1803133"/>
            <a:ext cx="1571626" cy="3077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app folder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FF11DC-448D-400B-88D8-482AE75DD8F3}"/>
              </a:ext>
            </a:extLst>
          </p:cNvPr>
          <p:cNvSpPr txBox="1"/>
          <p:nvPr/>
        </p:nvSpPr>
        <p:spPr>
          <a:xfrm>
            <a:off x="4924354" y="2110911"/>
            <a:ext cx="1571626" cy="17058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72ADEE-2914-E3B4-241F-A69CC0663A09}"/>
              </a:ext>
            </a:extLst>
          </p:cNvPr>
          <p:cNvSpPr txBox="1"/>
          <p:nvPr/>
        </p:nvSpPr>
        <p:spPr>
          <a:xfrm>
            <a:off x="6502976" y="1780667"/>
            <a:ext cx="140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All your 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CCD51-A852-179A-7D61-B30CC9595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10" y="2161105"/>
            <a:ext cx="1406897" cy="15812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92DD53-E21A-5D52-A7CD-54F867DB5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548" y="1472911"/>
            <a:ext cx="1679586" cy="2810331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CB1CD5-DED1-4847-ADCF-20D5659BEECF}"/>
              </a:ext>
            </a:extLst>
          </p:cNvPr>
          <p:cNvCxnSpPr>
            <a:cxnSpLocks/>
          </p:cNvCxnSpPr>
          <p:nvPr/>
        </p:nvCxnSpPr>
        <p:spPr bwMode="auto">
          <a:xfrm>
            <a:off x="2150876" y="1965189"/>
            <a:ext cx="2777258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8745273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4137</TotalTime>
  <Words>1035</Words>
  <Application>Microsoft Office PowerPoint</Application>
  <PresentationFormat>On-screen Show (16:9)</PresentationFormat>
  <Paragraphs>235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Open Sans</vt:lpstr>
      <vt:lpstr>Standard_LiveLessons_2017</vt:lpstr>
      <vt:lpstr>Next.js Essentials</vt:lpstr>
      <vt:lpstr>Section 1:  Overview of Next.js</vt:lpstr>
      <vt:lpstr>What is Next.js?</vt:lpstr>
      <vt:lpstr>Key Differences between Next.js and Vanilla React</vt:lpstr>
      <vt:lpstr>Next.js Documentation</vt:lpstr>
      <vt:lpstr>Section 2:  Creating &amp; Running a Next.js Application</vt:lpstr>
      <vt:lpstr>Overview</vt:lpstr>
      <vt:lpstr>Creating an Application</vt:lpstr>
      <vt:lpstr>Reviewing the Application</vt:lpstr>
      <vt:lpstr>Running the Application in Dev Mode</vt:lpstr>
      <vt:lpstr>Viewing the Application</vt:lpstr>
      <vt:lpstr>Using Hot Reloading</vt:lpstr>
      <vt:lpstr>Building/Running the Application in Production</vt:lpstr>
      <vt:lpstr>3. Understanding the Application</vt:lpstr>
      <vt:lpstr>Recap of the Application Structure</vt:lpstr>
      <vt:lpstr>File-Based Routing</vt:lpstr>
      <vt:lpstr>Understanding page.tsx</vt:lpstr>
      <vt:lpstr>Layouts</vt:lpstr>
      <vt:lpstr>Understanding the Root Layout</vt:lpstr>
      <vt:lpstr>Summary</vt:lpstr>
      <vt:lpstr>Annex: Modular CSS</vt:lpstr>
      <vt:lpstr>Overview</vt:lpstr>
      <vt:lpstr>Defining a Modular Stylesheet</vt:lpstr>
      <vt:lpstr>Using a Modular Stylesheet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110</cp:revision>
  <dcterms:created xsi:type="dcterms:W3CDTF">2015-09-28T19:52:00Z</dcterms:created>
  <dcterms:modified xsi:type="dcterms:W3CDTF">2024-10-06T13:16:24Z</dcterms:modified>
</cp:coreProperties>
</file>