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726" r:id="rId2"/>
    <p:sldId id="731" r:id="rId3"/>
    <p:sldId id="532" r:id="rId4"/>
    <p:sldId id="783" r:id="rId5"/>
    <p:sldId id="732" r:id="rId6"/>
    <p:sldId id="688" r:id="rId7"/>
    <p:sldId id="740" r:id="rId8"/>
    <p:sldId id="736" r:id="rId9"/>
    <p:sldId id="799" r:id="rId10"/>
    <p:sldId id="790" r:id="rId11"/>
    <p:sldId id="800" r:id="rId12"/>
    <p:sldId id="791" r:id="rId13"/>
    <p:sldId id="737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08" r:id="rId22"/>
    <p:sldId id="815" r:id="rId23"/>
    <p:sldId id="810" r:id="rId24"/>
    <p:sldId id="811" r:id="rId25"/>
    <p:sldId id="812" r:id="rId26"/>
    <p:sldId id="816" r:id="rId27"/>
    <p:sldId id="817" r:id="rId28"/>
    <p:sldId id="818" r:id="rId29"/>
    <p:sldId id="73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3F"/>
    <a:srgbClr val="FFFF66"/>
    <a:srgbClr val="005B70"/>
    <a:srgbClr val="C1EFFF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0" autoAdjust="0"/>
    <p:restoredTop sz="96454" autoAdjust="0"/>
  </p:normalViewPr>
  <p:slideViewPr>
    <p:cSldViewPr snapToGrid="0" snapToObjects="1">
      <p:cViewPr>
        <p:scale>
          <a:sx n="96" d="100"/>
          <a:sy n="96" d="100"/>
        </p:scale>
        <p:origin x="552" y="7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966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66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57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02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244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66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79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6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294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805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8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4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648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662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291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17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981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946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395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05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9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1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Caching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74019"/>
            <a:ext cx="7037518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Overview of Next.js caching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Full Route Cache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Router Cache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Request </a:t>
            </a:r>
            <a:r>
              <a:rPr lang="en-GB" sz="2100" dirty="0" err="1"/>
              <a:t>Memoization</a:t>
            </a:r>
            <a:endParaRPr lang="en-GB" sz="2100" dirty="0"/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Data Cache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Router Cache?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8103"/>
            <a:ext cx="8124229" cy="3742941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Router Cache </a:t>
            </a:r>
            <a:r>
              <a:rPr lang="en-GB" dirty="0"/>
              <a:t>is a client-side cache in browser memory</a:t>
            </a:r>
          </a:p>
          <a:p>
            <a:pPr lvl="1"/>
            <a:r>
              <a:rPr lang="en-GB" dirty="0"/>
              <a:t>Stores previously rendered route segments </a:t>
            </a:r>
          </a:p>
          <a:p>
            <a:pPr lvl="1"/>
            <a:r>
              <a:rPr lang="en-GB" dirty="0"/>
              <a:t>Minimizes requests back to the server</a:t>
            </a:r>
          </a:p>
          <a:p>
            <a:pPr lvl="1"/>
            <a:endParaRPr lang="en-GB" sz="1600" dirty="0"/>
          </a:p>
          <a:p>
            <a:r>
              <a:rPr lang="en-GB" dirty="0"/>
              <a:t>Duration of route segments in the Router Cache:</a:t>
            </a:r>
          </a:p>
          <a:p>
            <a:pPr lvl="1">
              <a:tabLst>
                <a:tab pos="3316288" algn="l"/>
              </a:tabLst>
            </a:pPr>
            <a:r>
              <a:rPr lang="en-GB" dirty="0"/>
              <a:t>Static routes 5 mins,  dynamic routes 30 secs</a:t>
            </a:r>
          </a:p>
          <a:p>
            <a:pPr lvl="1">
              <a:tabLst>
                <a:tab pos="3316288" algn="l"/>
              </a:tabLst>
            </a:pPr>
            <a:endParaRPr lang="en-GB" sz="1600" dirty="0"/>
          </a:p>
          <a:p>
            <a:pPr>
              <a:tabLst>
                <a:tab pos="3406775" algn="l"/>
              </a:tabLst>
            </a:pPr>
            <a:r>
              <a:rPr lang="en-GB" dirty="0"/>
              <a:t>You can force immediate refresh of a route</a:t>
            </a:r>
          </a:p>
          <a:p>
            <a:pPr lvl="1">
              <a:tabLst>
                <a:tab pos="3406775" algn="l"/>
              </a:tabLst>
            </a:pPr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router.refresh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92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Take a look at the following routes in the demo app…</a:t>
            </a:r>
          </a:p>
          <a:p>
            <a:pPr lvl="2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router-cache-static-route-demo</a:t>
            </a:r>
          </a:p>
          <a:p>
            <a:pPr lvl="1"/>
            <a:r>
              <a:rPr lang="en-GB" dirty="0"/>
              <a:t>Statically rendered page, cached at browser for 5 mins</a:t>
            </a:r>
          </a:p>
          <a:p>
            <a:pPr lvl="2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router-cache-dynamic-route-demo</a:t>
            </a:r>
          </a:p>
          <a:p>
            <a:pPr lvl="1"/>
            <a:r>
              <a:rPr lang="en-GB" dirty="0"/>
              <a:t>Dynamically rendered page, cached at browser for 30 secs</a:t>
            </a:r>
          </a:p>
          <a:p>
            <a:pPr lvl="2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router-cache-dynamic-route-with-refresh-demo</a:t>
            </a:r>
          </a:p>
          <a:p>
            <a:pPr lvl="1"/>
            <a:r>
              <a:rPr lang="en-GB" dirty="0"/>
              <a:t>Dynamically rendered page, with refresh capability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29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4:  Request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074166" cy="3742941"/>
          </a:xfrm>
        </p:spPr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What is Request </a:t>
            </a:r>
            <a:r>
              <a:rPr lang="en-GB" dirty="0" err="1"/>
              <a:t>Memoization</a:t>
            </a:r>
            <a:r>
              <a:rPr lang="en-GB" dirty="0"/>
              <a:t>?</a:t>
            </a:r>
          </a:p>
          <a:p>
            <a:r>
              <a:rPr lang="en-GB" dirty="0"/>
              <a:t>Example</a:t>
            </a:r>
          </a:p>
          <a:p>
            <a:r>
              <a:rPr lang="en-GB" dirty="0" err="1"/>
              <a:t>Memoizing</a:t>
            </a:r>
            <a:r>
              <a:rPr lang="en-GB" dirty="0"/>
              <a:t> non-fetch requests</a:t>
            </a:r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3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Imagine a server component with child components that display different views of the same data. For example:</a:t>
            </a:r>
          </a:p>
          <a:p>
            <a:pPr lvl="1"/>
            <a:r>
              <a:rPr lang="en-GB" dirty="0"/>
              <a:t>All products returned by a REST service</a:t>
            </a:r>
          </a:p>
          <a:p>
            <a:pPr lvl="1"/>
            <a:r>
              <a:rPr lang="en-GB" dirty="0"/>
              <a:t>The 3 most expensive products</a:t>
            </a:r>
          </a:p>
          <a:p>
            <a:pPr lvl="1"/>
            <a:r>
              <a:rPr lang="en-GB" dirty="0"/>
              <a:t>The 3 least expensive products</a:t>
            </a:r>
          </a:p>
          <a:p>
            <a:pPr lvl="1"/>
            <a:r>
              <a:rPr lang="en-GB" dirty="0"/>
              <a:t>A summary of the products data</a:t>
            </a:r>
          </a:p>
          <a:p>
            <a:pPr lvl="1"/>
            <a:endParaRPr lang="en-GB" dirty="0"/>
          </a:p>
          <a:p>
            <a:r>
              <a:rPr lang="en-GB" dirty="0"/>
              <a:t>The easiest approach would be for each child component to fetch the data separately</a:t>
            </a:r>
          </a:p>
          <a:p>
            <a:pPr lvl="1"/>
            <a:r>
              <a:rPr lang="en-GB" dirty="0"/>
              <a:t>But this would result in multiple calls to fetch the same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45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171903" cy="560552"/>
          </a:xfrm>
        </p:spPr>
        <p:txBody>
          <a:bodyPr/>
          <a:lstStyle/>
          <a:p>
            <a:r>
              <a:rPr lang="en-GB" dirty="0"/>
              <a:t>What is Request </a:t>
            </a:r>
            <a:r>
              <a:rPr lang="en-GB" dirty="0" err="1"/>
              <a:t>Memoization</a:t>
            </a:r>
            <a:r>
              <a:rPr lang="en-GB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i="1" dirty="0"/>
              <a:t>Request </a:t>
            </a:r>
            <a:r>
              <a:rPr lang="en-GB" i="1" dirty="0" err="1"/>
              <a:t>Memoization</a:t>
            </a:r>
            <a:r>
              <a:rPr lang="en-GB" i="1" dirty="0"/>
              <a:t> </a:t>
            </a:r>
            <a:r>
              <a:rPr lang="en-GB" dirty="0"/>
              <a:t>is a server-side caching mechanism</a:t>
            </a:r>
          </a:p>
          <a:p>
            <a:pPr lvl="1"/>
            <a:r>
              <a:rPr lang="en-GB" dirty="0"/>
              <a:t>Caches </a:t>
            </a:r>
            <a:r>
              <a:rPr lang="en-GB" i="1" dirty="0"/>
              <a:t>fetch GET</a:t>
            </a:r>
            <a:r>
              <a:rPr lang="en-GB" dirty="0"/>
              <a:t> requests made by server components </a:t>
            </a:r>
            <a:r>
              <a:rPr lang="en-GB" u="sng" dirty="0"/>
              <a:t>during a single render cycle</a:t>
            </a:r>
          </a:p>
          <a:p>
            <a:pPr lvl="2"/>
            <a:endParaRPr lang="en-GB" dirty="0"/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Better performance (avoids fetching same data many times)</a:t>
            </a:r>
          </a:p>
          <a:p>
            <a:pPr lvl="1"/>
            <a:r>
              <a:rPr lang="en-GB" dirty="0"/>
              <a:t>Simpler code (each component can fetch whatever data it needs, without worrying about duplicate effort)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90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Take a look at the following route in the demo app: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memoization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-via-fetch-function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Take a look at the following files: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getData.tsx     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Fetches data via REST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Renders all data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productsSlice.tsx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Renders slice of data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productsSummary.tsx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Renders summary of data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Page that pulls it all together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63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/>
              <a:t> folder, start the REST server like so: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the browser, click the link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Request </a:t>
            </a:r>
            <a:r>
              <a:rPr lang="en-GB" i="1" dirty="0" err="1">
                <a:ea typeface="Open Sans" panose="020B0606030504020204" pitchFamily="34" charset="0"/>
                <a:cs typeface="Open Sans" panose="020B0606030504020204" pitchFamily="34" charset="0"/>
              </a:rPr>
              <a:t>Memoization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 [fetch]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Take a look in the console window for the REST 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Verify the REST server is only hit once, not several times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Request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Memoization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 action </a:t>
            </a:r>
            <a:r>
              <a:rPr lang="en-GB" sz="1800" dirty="0">
                <a:ea typeface="Open Sans" panose="020B0606030504020204" pitchFamily="34" charset="0"/>
                <a:cs typeface="Open Sans" panose="020B0606030504020204" pitchFamily="34" charset="0"/>
              </a:rPr>
              <a:t>👍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F12B2-983E-4886-42F9-8EDD63F5D4E1}"/>
              </a:ext>
            </a:extLst>
          </p:cNvPr>
          <p:cNvSpPr txBox="1"/>
          <p:nvPr/>
        </p:nvSpPr>
        <p:spPr>
          <a:xfrm>
            <a:off x="1344099" y="1361738"/>
            <a:ext cx="74146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9F991-EF98-B249-4074-9187DDA7A8E0}"/>
              </a:ext>
            </a:extLst>
          </p:cNvPr>
          <p:cNvSpPr txBox="1"/>
          <p:nvPr/>
        </p:nvSpPr>
        <p:spPr>
          <a:xfrm>
            <a:off x="1344099" y="1733944"/>
            <a:ext cx="74146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90314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171903" cy="560552"/>
          </a:xfrm>
        </p:spPr>
        <p:txBody>
          <a:bodyPr/>
          <a:lstStyle/>
          <a:p>
            <a:r>
              <a:rPr lang="en-GB" dirty="0" err="1"/>
              <a:t>Memoizing</a:t>
            </a:r>
            <a:r>
              <a:rPr lang="en-GB" dirty="0"/>
              <a:t> Non-Fetch Requests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By default, only </a:t>
            </a:r>
            <a:r>
              <a:rPr lang="en-GB" i="1" dirty="0"/>
              <a:t>fetch GET </a:t>
            </a:r>
            <a:r>
              <a:rPr lang="en-GB" dirty="0"/>
              <a:t>requests are </a:t>
            </a:r>
            <a:r>
              <a:rPr lang="en-GB" dirty="0" err="1"/>
              <a:t>memoized</a:t>
            </a:r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If you want to </a:t>
            </a:r>
            <a:r>
              <a:rPr lang="en-GB" dirty="0" err="1"/>
              <a:t>memoize</a:t>
            </a:r>
            <a:r>
              <a:rPr lang="en-GB" dirty="0"/>
              <a:t> other kinds of requests: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cache()</a:t>
            </a:r>
            <a:r>
              <a:rPr lang="en-GB" dirty="0"/>
              <a:t>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en-GB" dirty="0"/>
              <a:t> library</a:t>
            </a:r>
          </a:p>
          <a:p>
            <a:pPr lvl="1"/>
            <a:r>
              <a:rPr lang="en-GB" dirty="0"/>
              <a:t>Specify the function whose result you want to cache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65569A3-DE54-8DF8-1362-1E9D32B0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877640"/>
            <a:ext cx="720549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cache } from 'react'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getData() { … }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cachedGetData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cache(getData)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2ED5D5-D870-F60C-7873-8BC5735AE392}"/>
              </a:ext>
            </a:extLst>
          </p:cNvPr>
          <p:cNvSpPr/>
          <p:nvPr/>
        </p:nvSpPr>
        <p:spPr>
          <a:xfrm>
            <a:off x="1715354" y="3848100"/>
            <a:ext cx="520206" cy="381000"/>
          </a:xfrm>
          <a:custGeom>
            <a:avLst/>
            <a:gdLst>
              <a:gd name="connsiteX0" fmla="*/ 287867 w 287867"/>
              <a:gd name="connsiteY0" fmla="*/ 381000 h 381000"/>
              <a:gd name="connsiteX1" fmla="*/ 0 w 287867"/>
              <a:gd name="connsiteY1" fmla="*/ 381000 h 381000"/>
              <a:gd name="connsiteX2" fmla="*/ 0 w 287867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7" h="381000">
                <a:moveTo>
                  <a:pt x="287867" y="381000"/>
                </a:moveTo>
                <a:lnTo>
                  <a:pt x="0" y="38100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E4E2D5-AF5C-7812-F0AB-024DFC33F7AC}"/>
              </a:ext>
            </a:extLst>
          </p:cNvPr>
          <p:cNvSpPr/>
          <p:nvPr/>
        </p:nvSpPr>
        <p:spPr>
          <a:xfrm>
            <a:off x="1715354" y="3848100"/>
            <a:ext cx="520206" cy="734410"/>
          </a:xfrm>
          <a:custGeom>
            <a:avLst/>
            <a:gdLst>
              <a:gd name="connsiteX0" fmla="*/ 287867 w 287867"/>
              <a:gd name="connsiteY0" fmla="*/ 381000 h 381000"/>
              <a:gd name="connsiteX1" fmla="*/ 0 w 287867"/>
              <a:gd name="connsiteY1" fmla="*/ 381000 h 381000"/>
              <a:gd name="connsiteX2" fmla="*/ 0 w 287867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7" h="381000">
                <a:moveTo>
                  <a:pt x="287867" y="381000"/>
                </a:moveTo>
                <a:lnTo>
                  <a:pt x="0" y="38100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C95CDC0-4026-27BB-9911-C237ADB3CDCE}"/>
              </a:ext>
            </a:extLst>
          </p:cNvPr>
          <p:cNvSpPr/>
          <p:nvPr/>
        </p:nvSpPr>
        <p:spPr>
          <a:xfrm>
            <a:off x="1715354" y="3848100"/>
            <a:ext cx="520206" cy="1039210"/>
          </a:xfrm>
          <a:custGeom>
            <a:avLst/>
            <a:gdLst>
              <a:gd name="connsiteX0" fmla="*/ 287867 w 287867"/>
              <a:gd name="connsiteY0" fmla="*/ 381000 h 381000"/>
              <a:gd name="connsiteX1" fmla="*/ 0 w 287867"/>
              <a:gd name="connsiteY1" fmla="*/ 381000 h 381000"/>
              <a:gd name="connsiteX2" fmla="*/ 0 w 287867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7" h="381000">
                <a:moveTo>
                  <a:pt x="287867" y="381000"/>
                </a:moveTo>
                <a:lnTo>
                  <a:pt x="0" y="38100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B81817EF-7134-87A3-DBCF-C748AA17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892" y="4061000"/>
            <a:ext cx="6411254" cy="277641"/>
          </a:xfrm>
          <a:prstGeom prst="rect">
            <a:avLst/>
          </a:prstGeom>
          <a:solidFill>
            <a:srgbClr val="FFD13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data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cachedGetData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// Calls underlying function first time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4F236D6-C361-6126-5744-C58234684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892" y="4394347"/>
            <a:ext cx="6411254" cy="277641"/>
          </a:xfrm>
          <a:prstGeom prst="rect">
            <a:avLst/>
          </a:prstGeom>
          <a:solidFill>
            <a:srgbClr val="FFD13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data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cachedGetData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// Returns cached data now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4C2FEB2-49D5-A03A-7AAC-37B84EBB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892" y="4725426"/>
            <a:ext cx="6411254" cy="277641"/>
          </a:xfrm>
          <a:prstGeom prst="rect">
            <a:avLst/>
          </a:prstGeom>
          <a:solidFill>
            <a:srgbClr val="FFD13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data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cachedGetData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// Returns cached data again</a:t>
            </a:r>
          </a:p>
        </p:txBody>
      </p:sp>
    </p:spTree>
    <p:extLst>
      <p:ext uri="{BB962C8B-B14F-4D97-AF65-F5344CB8AC3E}">
        <p14:creationId xmlns:p14="http://schemas.microsoft.com/office/powerpoint/2010/main" val="2955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Take a look at the following route in the demo app: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memoization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-via-cache-function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Take a look at the following files: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getData.tsx      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Gets data from database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Renders all data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employeesSummary.tsx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Renders summary of data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Page that pulls it all together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470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Start Docker Desktop (if you have it)</a:t>
            </a:r>
          </a:p>
          <a:p>
            <a:pPr lvl="1"/>
            <a:endParaRPr lang="en-GB" dirty="0"/>
          </a:p>
          <a:p>
            <a:r>
              <a:rPr lang="en-GB" dirty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/>
              <a:t> folder, run the following command: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the browser, click the link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Request </a:t>
            </a:r>
            <a:r>
              <a:rPr lang="en-GB" i="1" dirty="0" err="1">
                <a:ea typeface="Open Sans" panose="020B0606030504020204" pitchFamily="34" charset="0"/>
                <a:cs typeface="Open Sans" panose="020B0606030504020204" pitchFamily="34" charset="0"/>
              </a:rPr>
              <a:t>Memoization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 [cache]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Take a look in the console window for the Next.js app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Verify the database is queried once, not several times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Request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Memoization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 action (again) </a:t>
            </a:r>
            <a:r>
              <a:rPr lang="en-GB" sz="1800" dirty="0">
                <a:ea typeface="Open Sans" panose="020B0606030504020204" pitchFamily="34" charset="0"/>
                <a:cs typeface="Open Sans" panose="020B0606030504020204" pitchFamily="34" charset="0"/>
              </a:rPr>
              <a:t>👍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F12B2-983E-4886-42F9-8EDD63F5D4E1}"/>
              </a:ext>
            </a:extLst>
          </p:cNvPr>
          <p:cNvSpPr txBox="1"/>
          <p:nvPr/>
        </p:nvSpPr>
        <p:spPr>
          <a:xfrm>
            <a:off x="1344099" y="2117108"/>
            <a:ext cx="74146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51077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</a:t>
            </a:r>
            <a:r>
              <a:rPr lang="en-GB" sz="2800" dirty="0"/>
              <a:t>Overview of Next.js Caching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5:  Data Cache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074166" cy="3742941"/>
          </a:xfrm>
        </p:spPr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Understanding the Data Cache</a:t>
            </a:r>
          </a:p>
          <a:p>
            <a:r>
              <a:rPr lang="en-GB" dirty="0"/>
              <a:t>Example</a:t>
            </a:r>
          </a:p>
          <a:p>
            <a:r>
              <a:rPr lang="en-GB" dirty="0"/>
              <a:t>Caching non-fetch requests</a:t>
            </a:r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84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The previous section discussed Request </a:t>
            </a:r>
            <a:r>
              <a:rPr lang="en-GB" dirty="0" err="1"/>
              <a:t>Memoization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Caches data during a </a:t>
            </a:r>
            <a:r>
              <a:rPr lang="en-GB" i="1" dirty="0"/>
              <a:t>single</a:t>
            </a:r>
            <a:r>
              <a:rPr lang="en-GB" dirty="0"/>
              <a:t> render</a:t>
            </a:r>
          </a:p>
          <a:p>
            <a:pPr lvl="1"/>
            <a:r>
              <a:rPr lang="en-GB" dirty="0"/>
              <a:t>But it doesn't cache data across </a:t>
            </a:r>
            <a:r>
              <a:rPr lang="en-GB" i="1" dirty="0"/>
              <a:t>multiple</a:t>
            </a:r>
            <a:r>
              <a:rPr lang="en-GB" dirty="0"/>
              <a:t> renders</a:t>
            </a:r>
          </a:p>
          <a:p>
            <a:pPr lvl="1"/>
            <a:endParaRPr lang="en-GB" dirty="0"/>
          </a:p>
          <a:p>
            <a:r>
              <a:rPr lang="en-GB" dirty="0"/>
              <a:t>This is where the </a:t>
            </a:r>
            <a:r>
              <a:rPr lang="en-GB" i="1" dirty="0"/>
              <a:t>Data Cache</a:t>
            </a:r>
            <a:r>
              <a:rPr lang="en-GB" dirty="0"/>
              <a:t> comes in handy</a:t>
            </a:r>
          </a:p>
          <a:p>
            <a:pPr lvl="1"/>
            <a:r>
              <a:rPr lang="en-GB" dirty="0"/>
              <a:t>If all other attempts to cache data have failed…</a:t>
            </a:r>
          </a:p>
          <a:p>
            <a:pPr lvl="1"/>
            <a:r>
              <a:rPr lang="en-GB" dirty="0"/>
              <a:t>Next.js will hit the actual data source at the server, and store the result in the Data Cache…</a:t>
            </a:r>
          </a:p>
          <a:p>
            <a:pPr lvl="1"/>
            <a:r>
              <a:rPr lang="en-GB" dirty="0"/>
              <a:t>All subsequent requests will get data from the Data Cache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12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171903" cy="560552"/>
          </a:xfrm>
        </p:spPr>
        <p:txBody>
          <a:bodyPr/>
          <a:lstStyle/>
          <a:p>
            <a:r>
              <a:rPr lang="en-GB" dirty="0"/>
              <a:t>Understanding the Data Cache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Data Cache </a:t>
            </a:r>
            <a:r>
              <a:rPr lang="en-GB" dirty="0"/>
              <a:t>is a server-side caching mechanism</a:t>
            </a:r>
          </a:p>
          <a:p>
            <a:pPr lvl="1"/>
            <a:r>
              <a:rPr lang="en-GB" dirty="0"/>
              <a:t>Caches </a:t>
            </a:r>
            <a:r>
              <a:rPr lang="en-GB" i="1" dirty="0"/>
              <a:t>fetch GET</a:t>
            </a:r>
            <a:r>
              <a:rPr lang="en-GB" dirty="0"/>
              <a:t> requests made by server components </a:t>
            </a:r>
          </a:p>
          <a:p>
            <a:pPr lvl="1"/>
            <a:r>
              <a:rPr lang="en-GB" dirty="0"/>
              <a:t>Retains the cached data forever (or until revalidated)</a:t>
            </a:r>
          </a:p>
          <a:p>
            <a:pPr lvl="2"/>
            <a:endParaRPr lang="en-GB" dirty="0"/>
          </a:p>
          <a:p>
            <a:r>
              <a:rPr lang="en-GB" dirty="0"/>
              <a:t>There are several ways to specify revalidation:</a:t>
            </a:r>
          </a:p>
          <a:p>
            <a:pPr lvl="1"/>
            <a:r>
              <a:rPr lang="en-GB" dirty="0"/>
              <a:t>Tell the Data Cache not to store data at all</a:t>
            </a:r>
          </a:p>
          <a:p>
            <a:pPr lvl="1"/>
            <a:r>
              <a:rPr lang="en-GB" dirty="0"/>
              <a:t>Tell the Data Cache to revalidate after an interval 	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Take a look at the following route in the demo app: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data-cache-via-fetch-function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Take a look 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getData.tsx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There are several functions that get data from a REST API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Each function illustrates a different revalidation technique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function names and comments explain what they do </a:t>
            </a:r>
            <a:r>
              <a:rPr lang="en-GB" sz="1800" dirty="0">
                <a:ea typeface="Open Sans" panose="020B0606030504020204" pitchFamily="34" charset="0"/>
                <a:cs typeface="Open Sans" panose="020B0606030504020204" pitchFamily="34" charset="0"/>
              </a:rPr>
              <a:t>👍</a:t>
            </a:r>
          </a:p>
          <a:p>
            <a:pPr lvl="1"/>
            <a:endParaRPr lang="en-GB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Now take a look in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page.tsx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Displays the results from the functions described above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033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/>
              <a:t> folder, ensure the REST server is up: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the browser, click the link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Data Cache [fetch]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Observe the various timestamps displayed initially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Click the button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Refresh Route Now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Observe which timestamps are cached / not-cached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9F991-EF98-B249-4074-9187DDA7A8E0}"/>
              </a:ext>
            </a:extLst>
          </p:cNvPr>
          <p:cNvSpPr txBox="1"/>
          <p:nvPr/>
        </p:nvSpPr>
        <p:spPr>
          <a:xfrm>
            <a:off x="1344099" y="1356257"/>
            <a:ext cx="74146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37484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171903" cy="560552"/>
          </a:xfrm>
        </p:spPr>
        <p:txBody>
          <a:bodyPr/>
          <a:lstStyle/>
          <a:p>
            <a:r>
              <a:rPr lang="en-GB" dirty="0"/>
              <a:t>Caching Non-Fetch Requests (1 of 2)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By default the Data Cache only caches fetch GETs</a:t>
            </a:r>
          </a:p>
          <a:p>
            <a:pPr lvl="1"/>
            <a:endParaRPr lang="en-GB" dirty="0"/>
          </a:p>
          <a:p>
            <a:r>
              <a:rPr lang="en-GB" dirty="0"/>
              <a:t>If you want the Data Cache to cache other requests: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unstable_cache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'next/cache'</a:t>
            </a:r>
            <a:r>
              <a:rPr lang="en-GB" dirty="0"/>
              <a:t> library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unstable_cache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takes the following parameters:</a:t>
            </a:r>
          </a:p>
          <a:p>
            <a:pPr lvl="1"/>
            <a:r>
              <a:rPr lang="en-GB" dirty="0"/>
              <a:t>The function whose result you want to cache</a:t>
            </a:r>
          </a:p>
          <a:p>
            <a:pPr lvl="1"/>
            <a:r>
              <a:rPr lang="en-GB" dirty="0"/>
              <a:t>A key name for the cached result</a:t>
            </a:r>
          </a:p>
          <a:p>
            <a:pPr lvl="1"/>
            <a:r>
              <a:rPr lang="en-GB" dirty="0"/>
              <a:t>An optional revalidation period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397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171903" cy="560552"/>
          </a:xfrm>
        </p:spPr>
        <p:txBody>
          <a:bodyPr/>
          <a:lstStyle/>
          <a:p>
            <a:r>
              <a:rPr lang="en-GB" dirty="0"/>
              <a:t>Caching Non-Fetch Requests (2 of 2)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Example of non-fetch caching in the Data Cache: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B27FD87B-930B-0E3E-EE21-931E1BD7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393951"/>
            <a:ext cx="720549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getData() { … }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AEAFDB85-71EB-C173-86BE-11E7C5AE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879526"/>
            <a:ext cx="7205496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unstable_cache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cache } from 'next/cache'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getDataNoRevalidation = cache(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getData,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["employees-data-no-revalidation"]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getDataRevalidatedAfter10Seconds = cache(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getData,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["employees-data-revalidated-after-10-seconds"],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revalidate: 10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80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Take a look at the following route in the demo app: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data-cache-via-cache-function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Take a look 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getData.tsx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locate the following: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getData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getDataNoRevalidation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getDataRevalidatedAfter10Seconds</a:t>
            </a:r>
          </a:p>
          <a:p>
            <a:pPr lvl="1"/>
            <a:endParaRPr lang="en-GB" sz="18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Now take a look in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page.tsx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Displays the results from the functions described above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29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/>
              <a:t> folder, ensure the database is up: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the browser, click the link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Data Cache [cache]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Observe the various timestamps displayed initially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Click the button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Refresh Route Now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Observe which timestamps are cached / not-cached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9F991-EF98-B249-4074-9187DDA7A8E0}"/>
              </a:ext>
            </a:extLst>
          </p:cNvPr>
          <p:cNvSpPr txBox="1"/>
          <p:nvPr/>
        </p:nvSpPr>
        <p:spPr>
          <a:xfrm>
            <a:off x="1344099" y="1356257"/>
            <a:ext cx="74146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82863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03927"/>
            <a:ext cx="6726115" cy="2692951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Next.js caching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Full Route Cache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Router Cache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Request </a:t>
            </a:r>
            <a:r>
              <a:rPr lang="en-GB" sz="2200" dirty="0" err="1"/>
              <a:t>Memoization</a:t>
            </a: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 Cache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Next.js has sophisticated and subtle support for caching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Reduces rendering costs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Reduces data requests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There are 4 caching mechanisms, which we'll investigate in the following order: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Full Route Cache (server-side)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Router Cache (client-side)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Request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Memoization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(server-side)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Data Cache (server-side)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Demo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To see all the caching mechanisms in practice, let's build the demo application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demo-caching</a:t>
            </a:r>
            <a:r>
              <a:rPr lang="en-GB" dirty="0"/>
              <a:t> now: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After the application has been built, run it as follows: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78780-6F4E-40A2-BEA8-3E434473B379}"/>
              </a:ext>
            </a:extLst>
          </p:cNvPr>
          <p:cNvSpPr txBox="1"/>
          <p:nvPr/>
        </p:nvSpPr>
        <p:spPr>
          <a:xfrm>
            <a:off x="1344099" y="1684157"/>
            <a:ext cx="709651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B7552-27A9-4ADA-CC78-F27992232448}"/>
              </a:ext>
            </a:extLst>
          </p:cNvPr>
          <p:cNvSpPr txBox="1"/>
          <p:nvPr/>
        </p:nvSpPr>
        <p:spPr>
          <a:xfrm>
            <a:off x="1344099" y="2839805"/>
            <a:ext cx="709651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281930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2:  Full Route Cache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 of static rendering </a:t>
            </a:r>
          </a:p>
          <a:p>
            <a:r>
              <a:rPr lang="en-GB" dirty="0"/>
              <a:t>Understanding the Full Route Cache</a:t>
            </a:r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4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Static Rendering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54748" cy="3742941"/>
          </a:xfrm>
        </p:spPr>
        <p:txBody>
          <a:bodyPr/>
          <a:lstStyle/>
          <a:p>
            <a:r>
              <a:rPr lang="en-GB" dirty="0"/>
              <a:t>Consider the following simple server component: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Next.js will render this component statically, at build time </a:t>
            </a:r>
          </a:p>
          <a:p>
            <a:pPr lvl="1"/>
            <a:r>
              <a:rPr lang="en-GB" dirty="0"/>
              <a:t>(Because we didn’t specify dynamic rendering)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D0A228AE-57E5-696E-258D-4AB1ACBC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364713"/>
            <a:ext cx="7205496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FullRouteCacheDemo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&lt;h1&gt;Full Route Cache demo&lt;/h1&gt;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&lt;div&gt;Date: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ts.toDateString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 time: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0E95C-C56E-A780-0E72-C26F6D0A6EB2}"/>
              </a:ext>
            </a:extLst>
          </p:cNvPr>
          <p:cNvSpPr txBox="1"/>
          <p:nvPr/>
        </p:nvSpPr>
        <p:spPr>
          <a:xfrm>
            <a:off x="5021026" y="3208312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/app/full-route-cache-demo/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Full Route Cache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Next.js generates static content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/.next/server/app/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the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Full Route Cache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on the 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Cached at build time, retained until you rebuild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Enables web content to be served faster when requested</a:t>
            </a:r>
          </a:p>
          <a:p>
            <a:pPr lvl="2"/>
            <a:endParaRPr lang="en-GB" sz="1400" dirty="0"/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full-route-cache-demo.html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server component code has already been executed, </a:t>
            </a:r>
            <a:b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and this file contains the resultant (fixed) HTML</a:t>
            </a:r>
          </a:p>
          <a:p>
            <a:pPr lvl="2"/>
            <a:endParaRPr lang="en-GB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Also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full-route-cache-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demo.rsc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Indicates how the HTML will be merged with other chunks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45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This is how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full-route-cache-demo</a:t>
            </a:r>
            <a:r>
              <a:rPr lang="en-GB" dirty="0"/>
              <a:t> route looks</a:t>
            </a:r>
          </a:p>
          <a:p>
            <a:pPr lvl="1"/>
            <a:r>
              <a:rPr lang="en-GB" dirty="0"/>
              <a:t>It will always display the same timestamp…</a:t>
            </a:r>
          </a:p>
          <a:p>
            <a:pPr lvl="1"/>
            <a:r>
              <a:rPr lang="en-GB" dirty="0"/>
              <a:t>Because it has been statically rendered at build time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D153C-3E47-A11A-D72A-688B38262951}"/>
              </a:ext>
            </a:extLst>
          </p:cNvPr>
          <p:cNvSpPr/>
          <p:nvPr/>
        </p:nvSpPr>
        <p:spPr>
          <a:xfrm>
            <a:off x="1329469" y="2234773"/>
            <a:ext cx="7246687" cy="9444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E25F8-A2A0-4E2C-2C44-99166175D25A}"/>
              </a:ext>
            </a:extLst>
          </p:cNvPr>
          <p:cNvSpPr/>
          <p:nvPr/>
        </p:nvSpPr>
        <p:spPr>
          <a:xfrm>
            <a:off x="1329469" y="3458550"/>
            <a:ext cx="7246687" cy="9444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E540C-9605-AA61-0839-FFD519E9ABE2}"/>
              </a:ext>
            </a:extLst>
          </p:cNvPr>
          <p:cNvSpPr txBox="1"/>
          <p:nvPr/>
        </p:nvSpPr>
        <p:spPr>
          <a:xfrm>
            <a:off x="7262023" y="2918725"/>
            <a:ext cx="747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/>
              <a:t>🔃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7C0957-3D63-4600-5019-C8BA9BF3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61" y="2265271"/>
            <a:ext cx="5528022" cy="861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0C05F-D889-4B00-FEEF-62FEF1EB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61" y="3486865"/>
            <a:ext cx="5528022" cy="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1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3:  Router Cache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Router Cache?</a:t>
            </a:r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6836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5059</TotalTime>
  <Words>1564</Words>
  <Application>Microsoft Office PowerPoint</Application>
  <PresentationFormat>On-screen Show (16:9)</PresentationFormat>
  <Paragraphs>315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Open Sans</vt:lpstr>
      <vt:lpstr>Standard_LiveLessons_2017</vt:lpstr>
      <vt:lpstr>Caching</vt:lpstr>
      <vt:lpstr>Section 1: Overview of Next.js Caching</vt:lpstr>
      <vt:lpstr>Introduction</vt:lpstr>
      <vt:lpstr>Demo Application</vt:lpstr>
      <vt:lpstr>Section 2:  Full Route Cache</vt:lpstr>
      <vt:lpstr>Recap of Static Rendering </vt:lpstr>
      <vt:lpstr>Understanding the Full Route Cache</vt:lpstr>
      <vt:lpstr>Example</vt:lpstr>
      <vt:lpstr>Section 3:  Router Cache</vt:lpstr>
      <vt:lpstr>What is the Router Cache?</vt:lpstr>
      <vt:lpstr>Example</vt:lpstr>
      <vt:lpstr>Section 4:  Request Memoization</vt:lpstr>
      <vt:lpstr>Overview</vt:lpstr>
      <vt:lpstr>What is Request Memoization?</vt:lpstr>
      <vt:lpstr>Example (1 of 2)</vt:lpstr>
      <vt:lpstr>Example (2 of 2)</vt:lpstr>
      <vt:lpstr>Memoizing Non-Fetch Requests</vt:lpstr>
      <vt:lpstr>Example (1 of 2)</vt:lpstr>
      <vt:lpstr>Example (2 of 2)</vt:lpstr>
      <vt:lpstr>Section 5:  Data Cache</vt:lpstr>
      <vt:lpstr>Overview</vt:lpstr>
      <vt:lpstr>Understanding the Data Cache</vt:lpstr>
      <vt:lpstr>Example (1 of 2)</vt:lpstr>
      <vt:lpstr>Example (2 of 2)</vt:lpstr>
      <vt:lpstr>Caching Non-Fetch Requests (1 of 2) </vt:lpstr>
      <vt:lpstr>Caching Non-Fetch Requests (2 of 2) </vt:lpstr>
      <vt:lpstr>Example (1 of 2)</vt:lpstr>
      <vt:lpstr>Example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145</cp:revision>
  <dcterms:created xsi:type="dcterms:W3CDTF">2015-09-28T19:52:00Z</dcterms:created>
  <dcterms:modified xsi:type="dcterms:W3CDTF">2024-06-08T19:35:42Z</dcterms:modified>
</cp:coreProperties>
</file>