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726" r:id="rId2"/>
    <p:sldId id="358" r:id="rId3"/>
    <p:sldId id="359" r:id="rId4"/>
    <p:sldId id="643" r:id="rId5"/>
    <p:sldId id="606" r:id="rId6"/>
    <p:sldId id="894" r:id="rId7"/>
    <p:sldId id="854" r:id="rId8"/>
    <p:sldId id="855" r:id="rId9"/>
    <p:sldId id="856" r:id="rId10"/>
    <p:sldId id="857" r:id="rId11"/>
    <p:sldId id="882" r:id="rId12"/>
    <p:sldId id="883" r:id="rId13"/>
    <p:sldId id="892" r:id="rId14"/>
    <p:sldId id="893" r:id="rId15"/>
    <p:sldId id="824" r:id="rId16"/>
    <p:sldId id="800" r:id="rId17"/>
    <p:sldId id="884" r:id="rId18"/>
    <p:sldId id="885" r:id="rId19"/>
    <p:sldId id="886" r:id="rId20"/>
    <p:sldId id="888" r:id="rId21"/>
    <p:sldId id="801" r:id="rId22"/>
    <p:sldId id="887" r:id="rId23"/>
    <p:sldId id="889" r:id="rId24"/>
    <p:sldId id="890" r:id="rId25"/>
    <p:sldId id="831" r:id="rId26"/>
    <p:sldId id="891" r:id="rId27"/>
    <p:sldId id="73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4" d="100"/>
          <a:sy n="114" d="100"/>
        </p:scale>
        <p:origin x="61" y="136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6637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18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2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833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0085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404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15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431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4DCEB-0D6A-44FE-A691-8FA0FC90C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F713E-20DD-49A3-ACE2-C98A0AD96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5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13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43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529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60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621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241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57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6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1775F4-3793-4D76-B724-6621670C5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C1B3E40-D559-473B-9105-4DC800264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D10ADB-1A4B-4343-9B3C-E15B61B38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6864BAE-0B8C-498C-9DD5-B8F57C795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A6DE-EAB6-FE0D-3B40-12169381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EBFA88-6654-8FDB-347F-0BDFA5860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7B903A4-2EEF-DCB0-BE71-68FA046A6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741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52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15ED6-E85A-43B6-B24D-25976894B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CBB2A-2BD8-4629-BA4C-65C319ED0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7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Getting Started with NumPy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233685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(1 of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845270"/>
            <a:ext cx="7141944" cy="413238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array with mixed types - NumPy converts element types "upwards".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[1, 2, 3.14]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with a specified type.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2, 3],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dtype='float64'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from a numeric range.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np.arange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(0, 20, 2)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linear spaced.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d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np.linspace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(0.0, 1.0, 11)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zeros.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# You can specify a tuple of dimensions too, e.g. </a:t>
            </a:r>
            <a:r>
              <a:rPr lang="en-GB" sz="1100" dirty="0" err="1">
                <a:latin typeface="Courier New" panose="02070309020205020404" pitchFamily="49" charset="0"/>
              </a:rPr>
              <a:t>np.zeros</a:t>
            </a:r>
            <a:r>
              <a:rPr lang="en-GB" sz="1100" dirty="0">
                <a:latin typeface="Courier New" panose="02070309020205020404" pitchFamily="49" charset="0"/>
              </a:rPr>
              <a:t>((2,3)).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e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np.zeros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ones.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f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np.ones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with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g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np.full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(5, 1.23)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array of elements, no specified value.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h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np.empty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471604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Ex02-CreateArrays.py</a:t>
            </a:r>
          </a:p>
        </p:txBody>
      </p:sp>
    </p:spTree>
    <p:extLst>
      <p:ext uri="{BB962C8B-B14F-4D97-AF65-F5344CB8AC3E}">
        <p14:creationId xmlns:p14="http://schemas.microsoft.com/office/powerpoint/2010/main" val="302887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altLang="en-US" dirty="0"/>
              <a:t>Techniques for Creating NumPy Arrays (2 of 2)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also create random arrays, which can be handy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45918"/>
            <a:ext cx="7141944" cy="1423949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10 random values in range [0.0, 1.0).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np.random.random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normally-distributed random values.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np.random.normal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(5, 2, 10)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10 random integers in range [0, 101).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np.random.randint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(0, 101, 10)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6092687" y="25079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Ex03-CreateRandomArrays.py</a:t>
            </a:r>
          </a:p>
        </p:txBody>
      </p:sp>
    </p:spTree>
    <p:extLst>
      <p:ext uri="{BB962C8B-B14F-4D97-AF65-F5344CB8AC3E}">
        <p14:creationId xmlns:p14="http://schemas.microsoft.com/office/powerpoint/2010/main" val="297069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Reading CSV Data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 common requirement is to read data from a CSV file</a:t>
            </a:r>
          </a:p>
          <a:p>
            <a:pPr lvl="1"/>
            <a:r>
              <a:rPr lang="en-GB" altLang="en-US" dirty="0"/>
              <a:t>The easiest way is via the Pandas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function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Pandas reads values into a multi-column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/>
              <a:t>You can then extract a column into a NumPy array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We'll discuss Pandas in detail later 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E8ED55-86F6-4E3C-8341-1939789F0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47677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numpy as np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import pandas as pd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Read a csv file, get a Pandas </a:t>
            </a:r>
            <a:r>
              <a:rPr lang="en-GB" sz="1100" dirty="0" err="1">
                <a:latin typeface="Courier New" panose="02070309020205020404" pitchFamily="49" charset="0"/>
              </a:rPr>
              <a:t>DataFrame</a:t>
            </a:r>
            <a:r>
              <a:rPr lang="en-GB" sz="1100" dirty="0">
                <a:latin typeface="Courier New" panose="02070309020205020404" pitchFamily="49" charset="0"/>
              </a:rPr>
              <a:t> back.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pd.read_csv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('WorldCupWinners.csv')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the 'Team' column.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teams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dataframe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['Team'])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print(teams)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C3490-44D0-40E9-807F-0BF176D438D9}"/>
              </a:ext>
            </a:extLst>
          </p:cNvPr>
          <p:cNvSpPr txBox="1"/>
          <p:nvPr/>
        </p:nvSpPr>
        <p:spPr>
          <a:xfrm flipH="1">
            <a:off x="6092687" y="367929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Ex04-ReadFromCsv.py</a:t>
            </a:r>
          </a:p>
        </p:txBody>
      </p:sp>
    </p:spTree>
    <p:extLst>
      <p:ext uri="{BB962C8B-B14F-4D97-AF65-F5344CB8AC3E}">
        <p14:creationId xmlns:p14="http://schemas.microsoft.com/office/powerpoint/2010/main" val="738731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Visualization is an important aid to help you understand the shape and meaning of data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You can use the MatPlotLib library to visualize data in lots of different ways</a:t>
            </a:r>
          </a:p>
          <a:p>
            <a:pPr lvl="1"/>
            <a:r>
              <a:rPr lang="en-GB" altLang="en-US" dirty="0"/>
              <a:t>Line graphs</a:t>
            </a:r>
          </a:p>
          <a:p>
            <a:pPr lvl="1"/>
            <a:r>
              <a:rPr lang="en-GB" altLang="en-US" dirty="0"/>
              <a:t>Scatter graphs</a:t>
            </a:r>
          </a:p>
          <a:p>
            <a:pPr lvl="1"/>
            <a:r>
              <a:rPr lang="en-GB" altLang="en-US" dirty="0"/>
              <a:t>Bar-charts</a:t>
            </a:r>
          </a:p>
          <a:p>
            <a:pPr lvl="1"/>
            <a:r>
              <a:rPr lang="en-GB" altLang="en-US" dirty="0"/>
              <a:t>Pie-charts</a:t>
            </a:r>
          </a:p>
          <a:p>
            <a:pPr lvl="1"/>
            <a:r>
              <a:rPr lang="en-GB" altLang="en-US" dirty="0"/>
              <a:t>Histograms</a:t>
            </a:r>
          </a:p>
          <a:p>
            <a:pPr lvl="1"/>
            <a:r>
              <a:rPr lang="en-GB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30008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Visualizing Data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 simple example of how to visualize data using MatPlotLib - we'll see more plotting features later</a:t>
            </a:r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r>
              <a:rPr lang="en-GB" altLang="en-US" dirty="0"/>
              <a:t>To save an image:</a:t>
            </a: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6E6D3-40BC-47E8-9833-2F706FAA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3734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import numpy as np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matplotlib.pyplot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 as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</a:t>
            </a:r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data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([1, 19, 76, 45, 34, 42, 30, 5, 77, 54, 89])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plt.xlabel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('Element in array')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plt.ylabel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('Value')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plt.plot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(data)</a:t>
            </a:r>
          </a:p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plt.show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31E6F8-75E0-4CD1-A6C5-9B8AA6C25478}"/>
              </a:ext>
            </a:extLst>
          </p:cNvPr>
          <p:cNvSpPr txBox="1"/>
          <p:nvPr/>
        </p:nvSpPr>
        <p:spPr>
          <a:xfrm flipH="1">
            <a:off x="6096481" y="1670768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Ex05a-VisualizeData.py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3ECF76-57B5-4927-8117-38722EBD0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188" y="2206169"/>
            <a:ext cx="2207244" cy="18770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BA042B-DDC1-F101-48A4-61CD6DDF8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219" y="4199875"/>
            <a:ext cx="3669938" cy="239010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plt.savefig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('data.jpg')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C0E5C-FFA0-3D2B-730E-EA72DF322EC7}"/>
              </a:ext>
            </a:extLst>
          </p:cNvPr>
          <p:cNvSpPr txBox="1"/>
          <p:nvPr/>
        </p:nvSpPr>
        <p:spPr>
          <a:xfrm flipH="1">
            <a:off x="2735659" y="4451299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Ex05b-VisualizeData.py</a:t>
            </a:r>
          </a:p>
        </p:txBody>
      </p:sp>
    </p:spTree>
    <p:extLst>
      <p:ext uri="{BB962C8B-B14F-4D97-AF65-F5344CB8AC3E}">
        <p14:creationId xmlns:p14="http://schemas.microsoft.com/office/powerpoint/2010/main" val="207108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Manipulating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Indexing into an array</a:t>
            </a:r>
          </a:p>
          <a:p>
            <a:r>
              <a:rPr lang="en-GB" dirty="0"/>
              <a:t>Slicing an array</a:t>
            </a:r>
          </a:p>
          <a:p>
            <a:r>
              <a:rPr lang="en-GB" dirty="0"/>
              <a:t>Accessing a specific column or row</a:t>
            </a:r>
          </a:p>
          <a:p>
            <a:r>
              <a:rPr lang="en-GB" dirty="0"/>
              <a:t>Aside: Views vs. copies</a:t>
            </a:r>
          </a:p>
        </p:txBody>
      </p:sp>
    </p:spTree>
    <p:extLst>
      <p:ext uri="{BB962C8B-B14F-4D97-AF65-F5344CB8AC3E}">
        <p14:creationId xmlns:p14="http://schemas.microsoft.com/office/powerpoint/2010/main" val="3176499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Indexing into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Indexing into a NumPy array is quite intuitive: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351594"/>
            <a:ext cx="7141944" cy="2947443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a 1D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  # 10 (zero-based index starts from front)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a[-1]</a:t>
            </a:r>
            <a:r>
              <a:rPr lang="en-GB" sz="1100" dirty="0">
                <a:latin typeface="Courier New" panose="02070309020205020404" pitchFamily="49" charset="0"/>
              </a:rPr>
              <a:t>)       # 70 (negative-based index starts from end)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array, index into it, and modify elements.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20, 30], [40, 50, 60, 70]])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</a:t>
            </a:r>
            <a:r>
              <a:rPr lang="en-GB" sz="1100" dirty="0">
                <a:latin typeface="Courier New" panose="02070309020205020404" pitchFamily="49" charset="0"/>
              </a:rPr>
              <a:t>)     # 10 ([</a:t>
            </a:r>
            <a:r>
              <a:rPr lang="en-GB" sz="1100" dirty="0" err="1">
                <a:latin typeface="Courier New" panose="02070309020205020404" pitchFamily="49" charset="0"/>
              </a:rPr>
              <a:t>r,c</a:t>
            </a:r>
            <a:r>
              <a:rPr lang="en-GB" sz="1100" dirty="0">
                <a:latin typeface="Courier New" panose="02070309020205020404" pitchFamily="49" charset="0"/>
              </a:rPr>
              <a:t>] indexes into 2D array)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-1]</a:t>
            </a:r>
            <a:r>
              <a:rPr lang="en-GB" sz="1100" dirty="0">
                <a:latin typeface="Courier New" panose="02070309020205020404" pitchFamily="49" charset="0"/>
              </a:rPr>
              <a:t>)    # 30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1]</a:t>
            </a:r>
            <a:r>
              <a:rPr lang="en-GB" sz="1100" dirty="0">
                <a:latin typeface="Courier New" panose="02070309020205020404" pitchFamily="49" charset="0"/>
              </a:rPr>
              <a:t>)    # 50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b[-1, -1]</a:t>
            </a:r>
            <a:r>
              <a:rPr lang="en-GB" sz="1100" dirty="0">
                <a:latin typeface="Courier New" panose="02070309020205020404" pitchFamily="49" charset="0"/>
              </a:rPr>
              <a:t>)   # 70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b[0, 1] = 111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2687" y="403776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Ex06-IndexIntoArrays.py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E888B2-0464-E2DB-EF4B-6A2A6E449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68683"/>
              </p:ext>
            </p:extLst>
          </p:nvPr>
        </p:nvGraphicFramePr>
        <p:xfrm>
          <a:off x="6273800" y="1402080"/>
          <a:ext cx="2626360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E78698-D535-461F-5508-F69F71435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837745"/>
              </p:ext>
            </p:extLst>
          </p:nvPr>
        </p:nvGraphicFramePr>
        <p:xfrm>
          <a:off x="6273800" y="2727960"/>
          <a:ext cx="1313180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328295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4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932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Slicing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slice into an array using a [</a:t>
            </a:r>
            <a:r>
              <a:rPr lang="en-GB" altLang="en-US" dirty="0" err="1"/>
              <a:t>start:stop:step</a:t>
            </a:r>
            <a:r>
              <a:rPr lang="en-GB" altLang="en-US" dirty="0"/>
              <a:t>] index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start	Default start is 0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stop	Default stop is the size of the dimension</a:t>
            </a:r>
          </a:p>
          <a:p>
            <a:pPr lvl="1">
              <a:tabLst>
                <a:tab pos="1525588" algn="l"/>
              </a:tabLst>
            </a:pPr>
            <a:r>
              <a:rPr lang="en-GB" altLang="en-US" dirty="0"/>
              <a:t>step	Default step is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38626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Get slices into 1D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([0, 10, 20, 30, 40, 50, 60, 70, 80])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a[3:]</a:t>
            </a:r>
            <a:r>
              <a:rPr lang="en-GB" sz="1100" dirty="0">
                <a:latin typeface="Courier New" panose="02070309020205020404" pitchFamily="49" charset="0"/>
              </a:rPr>
              <a:t>)         # [30 40 50 60 70 80]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a[:3]</a:t>
            </a:r>
            <a:r>
              <a:rPr lang="en-GB" sz="1100" dirty="0">
                <a:latin typeface="Courier New" panose="02070309020205020404" pitchFamily="49" charset="0"/>
              </a:rPr>
              <a:t>)   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a[3:7]</a:t>
            </a:r>
            <a:r>
              <a:rPr lang="en-GB" sz="1100" dirty="0">
                <a:latin typeface="Courier New" panose="02070309020205020404" pitchFamily="49" charset="0"/>
              </a:rPr>
              <a:t>)        # [30 40 50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a[3:7:2]</a:t>
            </a:r>
            <a:r>
              <a:rPr lang="en-GB" sz="1100" dirty="0">
                <a:latin typeface="Courier New" panose="02070309020205020404" pitchFamily="49" charset="0"/>
              </a:rPr>
              <a:t>)      # [30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a[3::2]</a:t>
            </a:r>
            <a:r>
              <a:rPr lang="en-GB" sz="1100" dirty="0">
                <a:latin typeface="Courier New" panose="02070309020205020404" pitchFamily="49" charset="0"/>
              </a:rPr>
              <a:t>)       # [30 50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a[::2]</a:t>
            </a:r>
            <a:r>
              <a:rPr lang="en-GB" sz="1100" dirty="0">
                <a:latin typeface="Courier New" panose="02070309020205020404" pitchFamily="49" charset="0"/>
              </a:rPr>
              <a:t>)        # [ 0 20 40 60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Get slices into 2D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b[1:, 1:]</a:t>
            </a:r>
            <a:r>
              <a:rPr lang="en-GB" sz="1100" dirty="0">
                <a:latin typeface="Courier New" panose="02070309020205020404" pitchFamily="49" charset="0"/>
              </a:rPr>
              <a:t>)     # [ [40 50] [70 80]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b[:2, :2]</a:t>
            </a:r>
            <a:r>
              <a:rPr lang="en-GB" sz="1100" dirty="0">
                <a:latin typeface="Courier New" panose="02070309020205020404" pitchFamily="49" charset="0"/>
              </a:rPr>
              <a:t>)     # [ [ 0 10] [30 40] 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b[::2, ::2]</a:t>
            </a:r>
            <a:r>
              <a:rPr lang="en-GB" sz="1100" dirty="0">
                <a:latin typeface="Courier New" panose="02070309020205020404" pitchFamily="49" charset="0"/>
              </a:rPr>
              <a:t>)   # [ [ 0 20] [60 80]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097767" y="451516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Ex07-Slices.py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785DE4-BFEE-BB4B-6FCD-4C6CF77D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486686"/>
              </p:ext>
            </p:extLst>
          </p:nvPr>
        </p:nvGraphicFramePr>
        <p:xfrm>
          <a:off x="6172200" y="2473960"/>
          <a:ext cx="2626362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365F76-724A-ED99-26C1-B8B8E0791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356340"/>
              </p:ext>
            </p:extLst>
          </p:nvPr>
        </p:nvGraphicFramePr>
        <p:xfrm>
          <a:off x="6167120" y="401828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89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Accessing a Specific Column or Row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9782" y="923925"/>
            <a:ext cx="7916862" cy="3743325"/>
          </a:xfrm>
        </p:spPr>
        <p:txBody>
          <a:bodyPr/>
          <a:lstStyle/>
          <a:p>
            <a:r>
              <a:rPr lang="en-GB" altLang="en-US" dirty="0"/>
              <a:t>To get a specific column or row in a multidimension array:</a:t>
            </a:r>
          </a:p>
          <a:p>
            <a:pPr lvl="1"/>
            <a:r>
              <a:rPr lang="en-GB" altLang="en-US" dirty="0"/>
              <a:t>Use an empty slice to skip a dimension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[:,1]</a:t>
            </a:r>
            <a:r>
              <a:rPr lang="en-GB" altLang="en-US" dirty="0"/>
              <a:t> gets column 1</a:t>
            </a:r>
          </a:p>
          <a:p>
            <a:pPr lvl="1"/>
            <a:r>
              <a:rPr lang="en-GB" altLang="en-US" dirty="0"/>
              <a:t>E.g. in a 2D array,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[1,:]</a:t>
            </a:r>
            <a:r>
              <a:rPr lang="en-GB" altLang="en-US" dirty="0"/>
              <a:t> gets row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117"/>
            <a:ext cx="7141944" cy="277816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column...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0]</a:t>
            </a:r>
            <a:r>
              <a:rPr lang="en-GB" sz="1100" dirty="0">
                <a:latin typeface="Courier New" panose="02070309020205020404" pitchFamily="49" charset="0"/>
              </a:rPr>
              <a:t>)   # [ 0 30 60]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1]</a:t>
            </a:r>
            <a:r>
              <a:rPr lang="en-GB" sz="1100" dirty="0">
                <a:latin typeface="Courier New" panose="02070309020205020404" pitchFamily="49" charset="0"/>
              </a:rPr>
              <a:t>)   # [10 40 70]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a[:, 2]</a:t>
            </a:r>
            <a:r>
              <a:rPr lang="en-GB" sz="1100" dirty="0">
                <a:latin typeface="Courier New" panose="02070309020205020404" pitchFamily="49" charset="0"/>
              </a:rPr>
              <a:t>)   # [20 50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a[0, :]</a:t>
            </a:r>
            <a:r>
              <a:rPr lang="en-GB" sz="1100" dirty="0">
                <a:latin typeface="Courier New" panose="02070309020205020404" pitchFamily="49" charset="0"/>
              </a:rPr>
              <a:t>)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a[1, :]</a:t>
            </a:r>
            <a:r>
              <a:rPr lang="en-GB" sz="1100" dirty="0">
                <a:latin typeface="Courier New" panose="02070309020205020404" pitchFamily="49" charset="0"/>
              </a:rPr>
              <a:t>)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a[2, :]</a:t>
            </a:r>
            <a:r>
              <a:rPr lang="en-GB" sz="1100" dirty="0">
                <a:latin typeface="Courier New" panose="02070309020205020404" pitchFamily="49" charset="0"/>
              </a:rPr>
              <a:t>)   # [60 70 80]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To access a specific row, simpler syntax...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a[0]</a:t>
            </a:r>
            <a:r>
              <a:rPr lang="en-GB" sz="1100" dirty="0">
                <a:latin typeface="Courier New" panose="02070309020205020404" pitchFamily="49" charset="0"/>
              </a:rPr>
              <a:t>)      # [ 0 10 20]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a[1]</a:t>
            </a:r>
            <a:r>
              <a:rPr lang="en-GB" sz="1100" dirty="0">
                <a:latin typeface="Courier New" panose="02070309020205020404" pitchFamily="49" charset="0"/>
              </a:rPr>
              <a:t>)      # [30 40 50]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a[2]</a:t>
            </a:r>
            <a:r>
              <a:rPr lang="en-GB" sz="1100" dirty="0">
                <a:latin typeface="Courier New" panose="02070309020205020404" pitchFamily="49" charset="0"/>
              </a:rPr>
              <a:t>)      # [60 70 80]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126660" y="4837673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Ex08-AccessColumnOrRow.py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C538C-84C2-1FF7-3508-53CC1C20B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2215"/>
              </p:ext>
            </p:extLst>
          </p:nvPr>
        </p:nvGraphicFramePr>
        <p:xfrm>
          <a:off x="6273800" y="238252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408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Views vs. Copies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When you get an array slice/row/column, you get a data </a:t>
            </a:r>
            <a:r>
              <a:rPr lang="en-GB" altLang="en-US" i="1" dirty="0"/>
              <a:t>view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If you make any changes, it will change the actual data 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r>
              <a:rPr lang="en-GB" altLang="en-US" dirty="0"/>
              <a:t>If you want to get a data </a:t>
            </a:r>
            <a:r>
              <a:rPr lang="en-GB" altLang="en-US" i="1" dirty="0"/>
              <a:t>copy</a:t>
            </a:r>
            <a:r>
              <a:rPr lang="en-GB" altLang="en-US" dirty="0"/>
              <a:t>:</a:t>
            </a:r>
          </a:p>
          <a:p>
            <a:pPr lvl="1"/>
            <a:r>
              <a:rPr lang="en-GB" altLang="en-US" dirty="0"/>
              <a:t>Call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copy()</a:t>
            </a:r>
            <a:r>
              <a:rPr lang="en-GB" altLang="en-US" dirty="0"/>
              <a:t> on the slice/row/column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827151-6A73-4070-80D1-7CD02C88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56752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col0View = a[:, 0]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col0View[2]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print(col0View)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# [[ 0  10  20] [ 30  40  50] [600  70  80]]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FD71DC-60A5-97B3-EB6C-CE333A6CA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0879"/>
              </p:ext>
            </p:extLst>
          </p:nvPr>
        </p:nvGraphicFramePr>
        <p:xfrm>
          <a:off x="6532880" y="169672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D646EC2-35DA-730C-7873-53A0A33CE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673512"/>
            <a:ext cx="7141944" cy="916118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([[0, 10, 20], [30, 40, 50], [60, 70, 80]])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col0Copy = b[:, 0].copy()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col0Copy[2] = 600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print(col0Copy)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# [[ 0  10  20] [ 30  40  50] [60  70  80]]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7EBD0B-2EE5-45EF-A2DF-BF573A38A300}"/>
              </a:ext>
            </a:extLst>
          </p:cNvPr>
          <p:cNvSpPr txBox="1"/>
          <p:nvPr/>
        </p:nvSpPr>
        <p:spPr>
          <a:xfrm flipH="1">
            <a:off x="6199190" y="258175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Ex09a-Views.py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DFC17A-9F9F-C0E4-F548-9D9224950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456746"/>
              </p:ext>
            </p:extLst>
          </p:nvPr>
        </p:nvGraphicFramePr>
        <p:xfrm>
          <a:off x="6532880" y="3718560"/>
          <a:ext cx="875454" cy="8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025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B4F9F3-EC81-E969-F457-A65FA1F3A045}"/>
              </a:ext>
            </a:extLst>
          </p:cNvPr>
          <p:cNvSpPr txBox="1"/>
          <p:nvPr/>
        </p:nvSpPr>
        <p:spPr>
          <a:xfrm flipH="1">
            <a:off x="6194110" y="4598510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Ex09b-Copies.py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20F8DE-0B7D-7EDA-2876-DED1135C2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42220"/>
              </p:ext>
            </p:extLst>
          </p:nvPr>
        </p:nvGraphicFramePr>
        <p:xfrm>
          <a:off x="7579360" y="3718560"/>
          <a:ext cx="875454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27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</a:t>
            </a:r>
            <a:r>
              <a:rPr lang="en-GB"/>
              <a:t>:  Setting </a:t>
            </a:r>
            <a:r>
              <a:rPr lang="en-GB" dirty="0"/>
              <a:t>the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Python libraries for data science</a:t>
            </a:r>
          </a:p>
          <a:p>
            <a:r>
              <a:rPr lang="en-GB" dirty="0"/>
              <a:t>Getting the data science libraries</a:t>
            </a:r>
          </a:p>
          <a:p>
            <a:r>
              <a:rPr lang="en-GB" dirty="0"/>
              <a:t>Aside: Online Python environment</a:t>
            </a:r>
          </a:p>
        </p:txBody>
      </p:sp>
    </p:spTree>
    <p:extLst>
      <p:ext uri="{BB962C8B-B14F-4D97-AF65-F5344CB8AC3E}">
        <p14:creationId xmlns:p14="http://schemas.microsoft.com/office/powerpoint/2010/main" val="1197906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4:  Manipulating Array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>
            <a:normAutofit/>
          </a:bodyPr>
          <a:lstStyle/>
          <a:p>
            <a:r>
              <a:rPr lang="en-GB" dirty="0"/>
              <a:t>Reshaping an array</a:t>
            </a:r>
          </a:p>
          <a:p>
            <a:r>
              <a:rPr lang="en-GB" dirty="0"/>
              <a:t>Creating new axes</a:t>
            </a:r>
          </a:p>
          <a:p>
            <a:r>
              <a:rPr lang="en-GB" dirty="0"/>
              <a:t>Concatenating arrays</a:t>
            </a:r>
          </a:p>
          <a:p>
            <a:r>
              <a:rPr lang="en-GB" dirty="0"/>
              <a:t>Stacking arrays vertically or horizontally</a:t>
            </a:r>
          </a:p>
          <a:p>
            <a:r>
              <a:rPr lang="en-GB" dirty="0"/>
              <a:t>Splitting an array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547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Reshaping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Reshaping is a common way to create a multi-dim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Reshape it to a multi-dim array (must be compatible shape)</a:t>
            </a:r>
          </a:p>
          <a:p>
            <a:pPr lvl="1"/>
            <a:r>
              <a:rPr lang="en-GB" altLang="en-US" dirty="0"/>
              <a:t>The multi-dim array is a view onto the original 1D array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321703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(9)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 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(9,)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Reshape as 2D array (view on a).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a.reshape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((3,3))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2] [3 4 5] [6 7 8]]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(3, 3)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Changing items in b will change values in underlying a.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b[0,0] = 99       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[99 1  2  3  4  5  6  7 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[[99 1  2] [ 3  4  5] [ 6  7  8]]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107690" y="449970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Ex10-ReshapeArray.py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D20B9E-7C24-17DB-2219-8B59E04A9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149164"/>
              </p:ext>
            </p:extLst>
          </p:nvPr>
        </p:nvGraphicFramePr>
        <p:xfrm>
          <a:off x="5648960" y="2484120"/>
          <a:ext cx="2626362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05038717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68710205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654600001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484378484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920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New Axes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Another useful technique is create new axes for an array</a:t>
            </a:r>
          </a:p>
          <a:p>
            <a:pPr lvl="1"/>
            <a:r>
              <a:rPr lang="en-GB" altLang="en-US" dirty="0"/>
              <a:t>Create a 1D array initially (typically)</a:t>
            </a:r>
          </a:p>
          <a:p>
            <a:pPr lvl="1"/>
            <a:r>
              <a:rPr lang="en-GB" altLang="en-US" dirty="0"/>
              <a:t>Create a new column or row, using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np.newaxis</a:t>
            </a: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035230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1D array initially, for simplicity.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(5)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print(a)               # [0 1 2 3 4]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         # (5,)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1 row, 5 columns.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a[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, :]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print(b)               # [[0 1 2 3 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         # (1, 5)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2D array with 5 rows, 1 column.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 = a[:,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np.newaxis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]  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print(c)               # [[0] [1] [2] [3] [4]]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c.shape</a:t>
            </a:r>
            <a:r>
              <a:rPr lang="en-GB" sz="1100" dirty="0">
                <a:latin typeface="Courier New" panose="02070309020205020404" pitchFamily="49" charset="0"/>
              </a:rPr>
              <a:t>)         # (5,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092687" y="4211772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Ex11-NewAxis.py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E6744-97C4-3EAD-12A6-3EE96920C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458918"/>
              </p:ext>
            </p:extLst>
          </p:nvPr>
        </p:nvGraphicFramePr>
        <p:xfrm>
          <a:off x="5648960" y="2270760"/>
          <a:ext cx="1459090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BD649A-215F-78BF-48E8-F29F03FE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10964"/>
              </p:ext>
            </p:extLst>
          </p:nvPr>
        </p:nvGraphicFramePr>
        <p:xfrm>
          <a:off x="5648960" y="2936240"/>
          <a:ext cx="1459090" cy="275958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1905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389961430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2932647844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131284130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E2CE78-3DF8-7EFE-ABBB-348CC4B6B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08018"/>
              </p:ext>
            </p:extLst>
          </p:nvPr>
        </p:nvGraphicFramePr>
        <p:xfrm>
          <a:off x="5648960" y="3688080"/>
          <a:ext cx="291818" cy="1379790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190500" algn="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08357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058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18250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4986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0EE902-72CB-CDF8-45BA-A1E086E8C6A7}"/>
              </a:ext>
            </a:extLst>
          </p:cNvPr>
          <p:cNvSpPr txBox="1"/>
          <p:nvPr/>
        </p:nvSpPr>
        <p:spPr>
          <a:xfrm>
            <a:off x="5391484" y="2274851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E15EE-4277-16BB-EAB0-3194BF9E7A45}"/>
              </a:ext>
            </a:extLst>
          </p:cNvPr>
          <p:cNvSpPr txBox="1"/>
          <p:nvPr/>
        </p:nvSpPr>
        <p:spPr>
          <a:xfrm>
            <a:off x="5391484" y="2955069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86BE0-BD86-3EA3-ADDB-20C380742AEF}"/>
              </a:ext>
            </a:extLst>
          </p:cNvPr>
          <p:cNvSpPr txBox="1"/>
          <p:nvPr/>
        </p:nvSpPr>
        <p:spPr>
          <a:xfrm>
            <a:off x="5391484" y="369105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80030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concatenate same-size arrays together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np.concatenate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 - you can specify the axis to concatenate on 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Here's a simple example that concatenates 1D arrays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405055"/>
            <a:ext cx="7141944" cy="1593226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1D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([ 0,  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([20, 21])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the 1D arrays.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print(result)         # [0 1 10 11 20 21]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</a:t>
            </a:r>
            <a:r>
              <a:rPr lang="en-GB" sz="1100" dirty="0" err="1">
                <a:latin typeface="Courier New" panose="02070309020205020404" pitchFamily="49" charset="0"/>
              </a:rPr>
              <a:t>result.shape</a:t>
            </a:r>
            <a:r>
              <a:rPr lang="en-GB" sz="1100" dirty="0">
                <a:latin typeface="Courier New" panose="02070309020205020404" pitchFamily="49" charset="0"/>
              </a:rPr>
              <a:t>)   # (6,)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211863" y="4018784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Ex12a-ConcatenateArrays.py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C16CA1-11A6-AAF6-EBA6-E51D27555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61561"/>
              </p:ext>
            </p:extLst>
          </p:nvPr>
        </p:nvGraphicFramePr>
        <p:xfrm>
          <a:off x="504952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D7870-7C94-C6C8-3201-63EC6A9E4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1156"/>
              </p:ext>
            </p:extLst>
          </p:nvPr>
        </p:nvGraphicFramePr>
        <p:xfrm>
          <a:off x="580136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3BE072-AB53-1757-0032-B4D882E6C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09629"/>
              </p:ext>
            </p:extLst>
          </p:nvPr>
        </p:nvGraphicFramePr>
        <p:xfrm>
          <a:off x="6558280" y="266192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EF2870-5DC2-0622-6174-154053B2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33306"/>
              </p:ext>
            </p:extLst>
          </p:nvPr>
        </p:nvGraphicFramePr>
        <p:xfrm>
          <a:off x="5049520" y="3388360"/>
          <a:ext cx="1793238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73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257611420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401770543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3904512695"/>
                    </a:ext>
                  </a:extLst>
                </a:gridCol>
                <a:gridCol w="298873">
                  <a:extLst>
                    <a:ext uri="{9D8B030D-6E8A-4147-A177-3AD203B41FA5}">
                      <a16:colId xmlns:a16="http://schemas.microsoft.com/office/drawing/2014/main" val="209319430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A73360-9324-CA07-979C-02BC9029721A}"/>
              </a:ext>
            </a:extLst>
          </p:cNvPr>
          <p:cNvSpPr txBox="1"/>
          <p:nvPr/>
        </p:nvSpPr>
        <p:spPr>
          <a:xfrm>
            <a:off x="5213068" y="241238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F75A6-52A4-F650-9325-722C947CBAE1}"/>
              </a:ext>
            </a:extLst>
          </p:cNvPr>
          <p:cNvSpPr txBox="1"/>
          <p:nvPr/>
        </p:nvSpPr>
        <p:spPr>
          <a:xfrm>
            <a:off x="5971353" y="2412380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BFF55D-4DA7-E449-1C9C-8235DEC615CE}"/>
              </a:ext>
            </a:extLst>
          </p:cNvPr>
          <p:cNvSpPr txBox="1"/>
          <p:nvPr/>
        </p:nvSpPr>
        <p:spPr>
          <a:xfrm>
            <a:off x="6714394" y="2412380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3797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Concatenating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Here's an example that concatenates 2D arrays</a:t>
            </a:r>
          </a:p>
          <a:p>
            <a:pPr lvl="1"/>
            <a:r>
              <a:rPr lang="en-GB" altLang="en-US" dirty="0"/>
              <a:t>Note the optional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axis</a:t>
            </a:r>
            <a:r>
              <a:rPr lang="en-GB" altLang="en-US" dirty="0"/>
              <a:t> parameter (default is 0)</a:t>
            </a:r>
          </a:p>
          <a:p>
            <a:pPr lvl="1"/>
            <a:endParaRPr lang="en-GB" altLang="en-US" dirty="0"/>
          </a:p>
          <a:p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9915"/>
            <a:ext cx="7141944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Create some 2D arrays.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([[ 0,  1], [10, 11]])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0 (this is the default, so can omit axis parameter).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axis=0)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[[0 1] [10 11] [20 21] [30 31] [40 41] [50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(6, 2)      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Concatenate on axis 1.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np.concatenate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b, c], axis=1)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[[0 1 20 21 40 41] [10 11 30 31 50 51]]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6)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0117-26F0-4EA9-8FC5-9F1E30E56C80}"/>
              </a:ext>
            </a:extLst>
          </p:cNvPr>
          <p:cNvSpPr txBox="1"/>
          <p:nvPr/>
        </p:nvSpPr>
        <p:spPr>
          <a:xfrm flipH="1">
            <a:off x="6205617" y="412091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Ex12b-ConcatenateArrays.py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5FDD9F-71F2-DB13-50ED-A8DB93009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07215"/>
              </p:ext>
            </p:extLst>
          </p:nvPr>
        </p:nvGraphicFramePr>
        <p:xfrm>
          <a:off x="5494684" y="191838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3F8763-934F-6E83-F1AF-E3726B34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25901"/>
              </p:ext>
            </p:extLst>
          </p:nvPr>
        </p:nvGraphicFramePr>
        <p:xfrm>
          <a:off x="6292244" y="191330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4630F-D621-5779-7080-58FF6461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91055"/>
              </p:ext>
            </p:extLst>
          </p:nvPr>
        </p:nvGraphicFramePr>
        <p:xfrm>
          <a:off x="7089804" y="1908220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61255DA-7877-39E9-713F-ECE1E7D806A1}"/>
              </a:ext>
            </a:extLst>
          </p:cNvPr>
          <p:cNvSpPr txBox="1"/>
          <p:nvPr/>
        </p:nvSpPr>
        <p:spPr>
          <a:xfrm>
            <a:off x="5666551" y="166153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13A25-FF57-6263-7B6E-78444C55C368}"/>
              </a:ext>
            </a:extLst>
          </p:cNvPr>
          <p:cNvSpPr txBox="1"/>
          <p:nvPr/>
        </p:nvSpPr>
        <p:spPr>
          <a:xfrm>
            <a:off x="6450855" y="1661536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7907A-903F-4508-1E79-7680DAAEA2D5}"/>
              </a:ext>
            </a:extLst>
          </p:cNvPr>
          <p:cNvSpPr txBox="1"/>
          <p:nvPr/>
        </p:nvSpPr>
        <p:spPr>
          <a:xfrm>
            <a:off x="7245934" y="166153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2513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Stacking Arrays Vertically or Horizontally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stack different-size arrays together</a:t>
            </a:r>
            <a:endParaRPr lang="en-GB" altLang="en-US" sz="1000" dirty="0"/>
          </a:p>
          <a:p>
            <a:pPr lvl="2"/>
            <a:endParaRPr lang="en-GB" altLang="en-US" sz="800" dirty="0"/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vertically (must have same no. of cols)</a:t>
            </a:r>
          </a:p>
          <a:p>
            <a:pPr lvl="1"/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np.hstack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>
                <a:ea typeface="Open Sans" panose="020B0606030504020204" pitchFamily="34" charset="0"/>
                <a:cs typeface="Open Sans" panose="020B0606030504020204" pitchFamily="34" charset="0"/>
              </a:rPr>
              <a:t> - </a:t>
            </a:r>
            <a:r>
              <a:rPr lang="en-GB" altLang="en-US" dirty="0"/>
              <a:t>stack horizontally (must have same no. of rows)</a:t>
            </a:r>
          </a:p>
          <a:p>
            <a:pPr lvl="1"/>
            <a:endParaRPr lang="en-GB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791462"/>
            <a:ext cx="7141944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([10, 11])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([[20, 21], [30, 31]])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result1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([a, b])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print(result1)         # [[10 11] [20 21] [30 31]]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print(result1.shape)   # (3, 2)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092687" y="2618025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Ex13a-VStack.py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09076A-9E6A-80DB-7744-0BBE91DD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26219"/>
              </p:ext>
            </p:extLst>
          </p:nvPr>
        </p:nvGraphicFramePr>
        <p:xfrm>
          <a:off x="5851050" y="1879950"/>
          <a:ext cx="583636" cy="275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3F766E-FE73-DA78-24BA-8E3729B52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239820"/>
              </p:ext>
            </p:extLst>
          </p:nvPr>
        </p:nvGraphicFramePr>
        <p:xfrm>
          <a:off x="5851050" y="2221256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31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96460A4-BB78-E1D6-2C60-0190BD920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555600"/>
            <a:ext cx="7141944" cy="1085395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([[40, 41], [50, 51]])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d = </a:t>
            </a:r>
            <a:r>
              <a:rPr lang="en-GB" sz="1100" dirty="0" err="1">
                <a:latin typeface="Courier New" panose="02070309020205020404" pitchFamily="49" charset="0"/>
              </a:rPr>
              <a:t>np.array</a:t>
            </a:r>
            <a:r>
              <a:rPr lang="en-GB" sz="1100" dirty="0">
                <a:latin typeface="Courier New" panose="02070309020205020404" pitchFamily="49" charset="0"/>
              </a:rPr>
              <a:t>([[60], [61]])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result2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np.hstack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([c, d])</a:t>
            </a:r>
          </a:p>
          <a:p>
            <a:endParaRPr lang="en-GB" sz="11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print(result2)         # [[40 41 60] [50 51 61]]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print(result2.shape)   # (2, 3)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5E54B-DF7D-C27C-3E2F-1E6C20BCF092}"/>
              </a:ext>
            </a:extLst>
          </p:cNvPr>
          <p:cNvSpPr txBox="1"/>
          <p:nvPr/>
        </p:nvSpPr>
        <p:spPr>
          <a:xfrm flipH="1">
            <a:off x="6092687" y="4384497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Ex13b-HStack.py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185DEF-F351-3E20-BD30-37935EB6D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83263"/>
              </p:ext>
            </p:extLst>
          </p:nvPr>
        </p:nvGraphicFramePr>
        <p:xfrm>
          <a:off x="5851668" y="3781001"/>
          <a:ext cx="583636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  <a:gridCol w="291818">
                  <a:extLst>
                    <a:ext uri="{9D8B030D-6E8A-4147-A177-3AD203B41FA5}">
                      <a16:colId xmlns:a16="http://schemas.microsoft.com/office/drawing/2014/main" val="3504601747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742161-3F0C-DC3F-D814-DE74C71A5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21496"/>
              </p:ext>
            </p:extLst>
          </p:nvPr>
        </p:nvGraphicFramePr>
        <p:xfrm>
          <a:off x="6518646" y="3781001"/>
          <a:ext cx="291818" cy="551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818">
                  <a:extLst>
                    <a:ext uri="{9D8B030D-6E8A-4147-A177-3AD203B41FA5}">
                      <a16:colId xmlns:a16="http://schemas.microsoft.com/office/drawing/2014/main" val="3797400175"/>
                    </a:ext>
                  </a:extLst>
                </a:gridCol>
              </a:tblGrid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60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244129"/>
                  </a:ext>
                </a:extLst>
              </a:tr>
              <a:tr h="275958">
                <a:tc>
                  <a:txBody>
                    <a:bodyPr/>
                    <a:lstStyle/>
                    <a:p>
                      <a:pPr algn="ctr"/>
                      <a:r>
                        <a:rPr lang="en-GB" sz="10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Open Sans" panose="020B0606030504020204" pitchFamily="34" charset="0"/>
                          <a:cs typeface="Courier New" panose="02070309020205020404" pitchFamily="49" charset="0"/>
                        </a:rPr>
                        <a:t>61</a:t>
                      </a:r>
                    </a:p>
                  </a:txBody>
                  <a:tcPr marL="66714" marR="66714" marT="33357" marB="333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67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AB9D0AF-7704-08B6-311C-8F7CEC7AF63F}"/>
              </a:ext>
            </a:extLst>
          </p:cNvPr>
          <p:cNvSpPr txBox="1"/>
          <p:nvPr/>
        </p:nvSpPr>
        <p:spPr>
          <a:xfrm>
            <a:off x="5599640" y="1888276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2835-619B-8485-E01E-E53870C13951}"/>
              </a:ext>
            </a:extLst>
          </p:cNvPr>
          <p:cNvSpPr txBox="1"/>
          <p:nvPr/>
        </p:nvSpPr>
        <p:spPr>
          <a:xfrm>
            <a:off x="5599640" y="2245115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98A49-B218-303D-BF7D-D30F3590BD1D}"/>
              </a:ext>
            </a:extLst>
          </p:cNvPr>
          <p:cNvSpPr txBox="1"/>
          <p:nvPr/>
        </p:nvSpPr>
        <p:spPr>
          <a:xfrm>
            <a:off x="6528912" y="3557255"/>
            <a:ext cx="2616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98F0A9-00CB-E260-46AF-D6368AA36A04}"/>
              </a:ext>
            </a:extLst>
          </p:cNvPr>
          <p:cNvSpPr txBox="1"/>
          <p:nvPr/>
        </p:nvSpPr>
        <p:spPr>
          <a:xfrm>
            <a:off x="6013647" y="3557255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15038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Splitting an Array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924309"/>
            <a:ext cx="7917199" cy="3742941"/>
          </a:xfrm>
        </p:spPr>
        <p:txBody>
          <a:bodyPr/>
          <a:lstStyle/>
          <a:p>
            <a:r>
              <a:rPr lang="en-GB" altLang="en-US" dirty="0"/>
              <a:t>You can split an array into subarrays</a:t>
            </a:r>
          </a:p>
          <a:p>
            <a:pPr lvl="1"/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np.vsplit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altLang="en-US" dirty="0"/>
              <a:t>, 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np.hsplit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8A3BF8-4878-4223-81F9-C819DDE99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661164"/>
            <a:ext cx="7141944" cy="3285997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Split a 1D array.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a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a1, a2, a3, a4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(a, [2, 5, 9])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print('\na1\n', a1)   # [0 1]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print('\na2\n', a2)   # [2 3 4]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print('\na3\n', a3)   # [5 6 7 8]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print('\na4\n', a4)   # [9 10 11 12 13 14 15]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vertically.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b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b1, b2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np.vsplit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(b,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ntop</a:t>
            </a:r>
            <a:r>
              <a:rPr lang="en-GB" sz="1100" dirty="0">
                <a:latin typeface="Courier New" panose="02070309020205020404" pitchFamily="49" charset="0"/>
              </a:rPr>
              <a:t>\n', b1)     # [[0 1 2 3] [4 5 6 7] [8 9 10 11]]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nbottom</a:t>
            </a:r>
            <a:r>
              <a:rPr lang="en-GB" sz="1100" dirty="0">
                <a:latin typeface="Courier New" panose="02070309020205020404" pitchFamily="49" charset="0"/>
              </a:rPr>
              <a:t>\n', b2)  # [[12 13 14 15]]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Split a 2D horizontally.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c = </a:t>
            </a:r>
            <a:r>
              <a:rPr lang="en-GB" sz="1100" dirty="0" err="1">
                <a:latin typeface="Courier New" panose="02070309020205020404" pitchFamily="49" charset="0"/>
              </a:rPr>
              <a:t>np.arange</a:t>
            </a:r>
            <a:r>
              <a:rPr lang="en-GB" sz="1100" dirty="0">
                <a:latin typeface="Courier New" panose="02070309020205020404" pitchFamily="49" charset="0"/>
              </a:rPr>
              <a:t>(16).reshape((4, 4))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c1, c2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np.hsplit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(c, [3])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nleft</a:t>
            </a:r>
            <a:r>
              <a:rPr lang="en-GB" sz="1100" dirty="0">
                <a:latin typeface="Courier New" panose="02070309020205020404" pitchFamily="49" charset="0"/>
              </a:rPr>
              <a:t>\n', c1)    # [[0 1 2] [4 5 6] [8 9 10] [12 13 14]] 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nright</a:t>
            </a:r>
            <a:r>
              <a:rPr lang="en-GB" sz="1100" dirty="0">
                <a:latin typeface="Courier New" panose="02070309020205020404" pitchFamily="49" charset="0"/>
              </a:rPr>
              <a:t>\n', c2)   # [[3] [7] [11] [15]]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6651-0273-4588-A32E-FD725AE5039B}"/>
              </a:ext>
            </a:extLst>
          </p:cNvPr>
          <p:cNvSpPr txBox="1"/>
          <p:nvPr/>
        </p:nvSpPr>
        <p:spPr>
          <a:xfrm flipH="1">
            <a:off x="6100102" y="4685551"/>
            <a:ext cx="2417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Ex14-SplitArray.py</a:t>
            </a:r>
          </a:p>
        </p:txBody>
      </p:sp>
    </p:spTree>
    <p:extLst>
      <p:ext uri="{BB962C8B-B14F-4D97-AF65-F5344CB8AC3E}">
        <p14:creationId xmlns:p14="http://schemas.microsoft.com/office/powerpoint/2010/main" val="1362208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Setting the scene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NumPy arrays 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elements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Manipulating array shape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Python is a popular choice for data science and machine learning</a:t>
            </a:r>
          </a:p>
          <a:p>
            <a:pPr lvl="1"/>
            <a:endParaRPr lang="en-GB" dirty="0"/>
          </a:p>
          <a:p>
            <a:r>
              <a:rPr lang="en-GB" dirty="0"/>
              <a:t>Attractive characteristics of Python:</a:t>
            </a:r>
          </a:p>
          <a:p>
            <a:pPr lvl="1"/>
            <a:r>
              <a:rPr lang="en-GB" dirty="0"/>
              <a:t>Dynamic language, so it's good for rapid exploratory coding</a:t>
            </a:r>
          </a:p>
          <a:p>
            <a:pPr lvl="1"/>
            <a:r>
              <a:rPr lang="en-GB" dirty="0"/>
              <a:t>Relatively simple syntax, so it's easier to become proficient</a:t>
            </a:r>
          </a:p>
          <a:p>
            <a:pPr lvl="1"/>
            <a:r>
              <a:rPr lang="en-GB" dirty="0"/>
              <a:t>Popular in schools and universities, so the skills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347667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Libraries for Data Science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NumPy</a:t>
            </a:r>
            <a:r>
              <a:rPr lang="en-GB" altLang="en-US" dirty="0"/>
              <a:t> is a numeric processing API for Python</a:t>
            </a:r>
          </a:p>
          <a:p>
            <a:pPr lvl="1"/>
            <a:r>
              <a:rPr lang="en-GB" altLang="en-US" dirty="0"/>
              <a:t>Fast mathematical computation of numeric arrays and matrices</a:t>
            </a:r>
          </a:p>
          <a:p>
            <a:pPr lvl="1"/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Pandas</a:t>
            </a:r>
            <a:r>
              <a:rPr lang="en-GB" altLang="en-US" dirty="0"/>
              <a:t> provides additional features based on NumPy</a:t>
            </a:r>
          </a:p>
          <a:p>
            <a:pPr lvl="1"/>
            <a:r>
              <a:rPr lang="en-GB" altLang="en-US" dirty="0"/>
              <a:t>Additional support for indexing, reading/writing CSV/Excel, etc.</a:t>
            </a:r>
          </a:p>
          <a:p>
            <a:pPr lvl="1"/>
            <a:endParaRPr lang="en-GB" altLang="en-US" dirty="0"/>
          </a:p>
          <a:p>
            <a:r>
              <a:rPr lang="en-GB" altLang="en-US" dirty="0">
                <a:solidFill>
                  <a:srgbClr val="FF0000"/>
                </a:solidFill>
              </a:rPr>
              <a:t>MatPlotLib</a:t>
            </a:r>
            <a:r>
              <a:rPr lang="en-GB" altLang="en-US" dirty="0"/>
              <a:t> is a graphical plotting API for Python</a:t>
            </a:r>
          </a:p>
          <a:p>
            <a:pPr lvl="1"/>
            <a:r>
              <a:rPr lang="en-GB" altLang="en-US" dirty="0"/>
              <a:t>Similar to Matlab, allows you to plot graphs, charts, etc.</a:t>
            </a:r>
          </a:p>
          <a:p>
            <a:pPr lvl="1"/>
            <a:endParaRPr lang="en-GB" altLang="en-US" dirty="0"/>
          </a:p>
          <a:p>
            <a:r>
              <a:rPr lang="en-GB" altLang="en-US" dirty="0" err="1">
                <a:solidFill>
                  <a:srgbClr val="FF0000"/>
                </a:solidFill>
              </a:rPr>
              <a:t>Scikit</a:t>
            </a:r>
            <a:r>
              <a:rPr lang="en-GB" altLang="en-US" dirty="0">
                <a:solidFill>
                  <a:srgbClr val="FF0000"/>
                </a:solidFill>
              </a:rPr>
              <a:t>-Learn</a:t>
            </a:r>
            <a:r>
              <a:rPr lang="en-GB" altLang="en-US" dirty="0"/>
              <a:t> is a machine learning library for Python</a:t>
            </a:r>
          </a:p>
          <a:p>
            <a:pPr lvl="1"/>
            <a:r>
              <a:rPr lang="en-GB" altLang="en-US" dirty="0"/>
              <a:t>Implements many supervised/unsupervised learning algorithms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the Data Science Libraries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fr-FR" dirty="0"/>
              <a:t>If you're using a standalone Python distribution, you must download the data science libraries using </a:t>
            </a:r>
            <a:r>
              <a:rPr lang="fr-FR" dirty="0" err="1"/>
              <a:t>pip</a:t>
            </a:r>
            <a:r>
              <a:rPr lang="fr-FR" dirty="0"/>
              <a:t>: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Note: if you're using Anaconda, the data science libraries are already downloaded for you </a:t>
            </a:r>
          </a:p>
          <a:p>
            <a:pPr lvl="1"/>
            <a:r>
              <a:rPr lang="fr-FR" dirty="0"/>
              <a:t>In your Anaconda installation folder, see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Lib/site-packages</a:t>
            </a:r>
          </a:p>
          <a:p>
            <a:pPr lvl="1"/>
            <a:endParaRPr lang="fr-FR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97FF04-637F-4725-B1A1-6C960F0F76AF}"/>
              </a:ext>
            </a:extLst>
          </p:cNvPr>
          <p:cNvSpPr txBox="1"/>
          <p:nvPr/>
        </p:nvSpPr>
        <p:spPr>
          <a:xfrm>
            <a:off x="1331913" y="1535802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numpy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3F7A4-7078-4836-BCD6-82AE898341FE}"/>
              </a:ext>
            </a:extLst>
          </p:cNvPr>
          <p:cNvSpPr txBox="1"/>
          <p:nvPr/>
        </p:nvSpPr>
        <p:spPr>
          <a:xfrm>
            <a:off x="1331913" y="184366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openpyxl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xlrd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matplotlib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65F47-6133-4C00-993D-A3B909E41471}"/>
              </a:ext>
            </a:extLst>
          </p:cNvPr>
          <p:cNvSpPr txBox="1"/>
          <p:nvPr/>
        </p:nvSpPr>
        <p:spPr>
          <a:xfrm>
            <a:off x="1331913" y="2506750"/>
            <a:ext cx="7140515" cy="2616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pandas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B7715-E0B4-44FB-9B0F-73EE55D454FD}"/>
              </a:ext>
            </a:extLst>
          </p:cNvPr>
          <p:cNvSpPr txBox="1"/>
          <p:nvPr/>
        </p:nvSpPr>
        <p:spPr>
          <a:xfrm>
            <a:off x="1331913" y="2826592"/>
            <a:ext cx="7140515" cy="6001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seaborn</a:t>
            </a: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cython</a:t>
            </a:r>
            <a:endParaRPr lang="en-GB" sz="1100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pip install </a:t>
            </a:r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scikit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-learn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E8EBA-F14B-9930-D8E2-DB08AE759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C8B88EC3-31E0-DBE6-49C6-FECF09BD6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Aside: Online Python Environment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64A9F9A-AC54-DB92-EB95-111CEA356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If you don't have Python installed, or if you're unable to install the data science libraries </a:t>
            </a:r>
            <a:r>
              <a:rPr lang="en-GB" dirty="0" err="1"/>
              <a:t>atm</a:t>
            </a:r>
            <a:r>
              <a:rPr lang="en-GB" dirty="0"/>
              <a:t>…</a:t>
            </a:r>
          </a:p>
          <a:p>
            <a:pPr lvl="1"/>
            <a:endParaRPr lang="en-GB" dirty="0"/>
          </a:p>
          <a:p>
            <a:r>
              <a:rPr lang="en-GB" dirty="0"/>
              <a:t>You can use an online Python environment such as: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https://www.online-python.com/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66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NumPy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rmAutofit/>
          </a:bodyPr>
          <a:lstStyle/>
          <a:p>
            <a:r>
              <a:rPr lang="en-GB" dirty="0"/>
              <a:t>Getting started with NumPy arrays</a:t>
            </a:r>
          </a:p>
          <a:p>
            <a:r>
              <a:rPr lang="en-GB" altLang="en-US" dirty="0"/>
              <a:t>Techniques for creating NumPy arrays</a:t>
            </a:r>
          </a:p>
          <a:p>
            <a:r>
              <a:rPr lang="en-GB" altLang="en-US" dirty="0"/>
              <a:t>Reading CSV data</a:t>
            </a:r>
          </a:p>
          <a:p>
            <a:r>
              <a:rPr lang="en-GB" altLang="en-US" dirty="0"/>
              <a:t>Visualizing data</a:t>
            </a:r>
          </a:p>
          <a:p>
            <a:endParaRPr lang="en-GB" alt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90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(1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NumPy holds data in N-dimensional arrays</a:t>
            </a:r>
          </a:p>
          <a:p>
            <a:pPr lvl="1"/>
            <a:r>
              <a:rPr lang="en-GB" altLang="en-US" dirty="0"/>
              <a:t>An array is an instance of the </a:t>
            </a:r>
            <a:r>
              <a:rPr lang="en-GB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GB" altLang="en-US" dirty="0"/>
              <a:t> class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All the data in a NumPy array is the same type</a:t>
            </a:r>
          </a:p>
          <a:p>
            <a:pPr lvl="1"/>
            <a:r>
              <a:rPr lang="en-GB" altLang="en-US" dirty="0"/>
              <a:t>This allows NumPy to store and process the data efficiently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Why are NumPy arrays more efficient than Python lists?</a:t>
            </a:r>
          </a:p>
          <a:p>
            <a:pPr lvl="1"/>
            <a:r>
              <a:rPr lang="en-GB" altLang="en-US" dirty="0"/>
              <a:t>Python is dynamically typed, so every object contains metadata that identifies the type at run time</a:t>
            </a:r>
          </a:p>
          <a:p>
            <a:pPr lvl="1"/>
            <a:r>
              <a:rPr lang="en-GB" altLang="en-US" dirty="0"/>
              <a:t>In a Python list, every item contains this metadata - eek!</a:t>
            </a:r>
          </a:p>
          <a:p>
            <a:pPr lvl="1"/>
            <a:r>
              <a:rPr lang="en-GB" altLang="en-US" dirty="0"/>
              <a:t>In a NumPy array, only the array itself contains the metadata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380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Getting Started with NumPy Arrays (2 of 2)</a:t>
            </a:r>
            <a:endParaRPr lang="en-GB" altLang="en-US" dirty="0"/>
          </a:p>
        </p:txBody>
      </p:sp>
      <p:sp>
        <p:nvSpPr>
          <p:cNvPr id="193541" name="Rectangle 5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altLang="en-US" dirty="0"/>
              <a:t>This example creates a NumPy array from a Python list</a:t>
            </a:r>
          </a:p>
          <a:p>
            <a:pPr lvl="1"/>
            <a:r>
              <a:rPr lang="en-GB" altLang="en-US" dirty="0"/>
              <a:t>Gets the shape of the array,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GB" altLang="en-US" dirty="0"/>
              <a:t> property </a:t>
            </a:r>
          </a:p>
          <a:p>
            <a:pPr lvl="1"/>
            <a:r>
              <a:rPr lang="en-GB" altLang="en-US" dirty="0"/>
              <a:t>Gets the data type of array elements, via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GB" altLang="en-US" dirty="0"/>
              <a:t> property</a:t>
            </a:r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1"/>
            <a:endParaRPr lang="en-GB" altLang="en-US" dirty="0"/>
          </a:p>
          <a:p>
            <a:pPr lvl="2"/>
            <a:endParaRPr lang="en-GB" altLang="en-US" dirty="0"/>
          </a:p>
          <a:p>
            <a:pPr lvl="1"/>
            <a:r>
              <a:rPr lang="en-GB" altLang="en-US" dirty="0"/>
              <a:t>(Note: We won't show the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altLang="en-US" dirty="0"/>
              <a:t>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GB" altLang="en-US" dirty="0"/>
              <a:t> statement in the rest of the code samples in this chapter) </a:t>
            </a:r>
          </a:p>
          <a:p>
            <a:pPr lvl="1"/>
            <a:endParaRPr lang="en-GB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D18BA6-69EF-4F55-9864-52E5488E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4" y="1879875"/>
            <a:ext cx="7141945" cy="2439612"/>
          </a:xfrm>
          <a:prstGeom prst="rect">
            <a:avLst/>
          </a:prstGeom>
          <a:solidFill>
            <a:srgbClr val="FFFF66"/>
          </a:solidFill>
          <a:ln w="9525">
            <a:solidFill>
              <a:srgbClr val="FFB953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</a:rPr>
              <a:t># Import the NumPy module. 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import numpy as np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1D NumPy array from a Python list.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([1, 2, 3])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values in a\n',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a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a:',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endParaRPr lang="en-GB" sz="1100" dirty="0">
              <a:latin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</a:rPr>
              <a:t># Create a 2D NumPy array from a Python list of lists.</a:t>
            </a:r>
          </a:p>
          <a:p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 =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np.array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([[1, 2, 3], [4, 5, 6]])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print('\</a:t>
            </a:r>
            <a:r>
              <a:rPr lang="en-GB" sz="1100" dirty="0" err="1">
                <a:latin typeface="Courier New" panose="02070309020205020404" pitchFamily="49" charset="0"/>
              </a:rPr>
              <a:t>nData</a:t>
            </a:r>
            <a:r>
              <a:rPr lang="en-GB" sz="1100" dirty="0">
                <a:latin typeface="Courier New" panose="02070309020205020404" pitchFamily="49" charset="0"/>
              </a:rPr>
              <a:t> values in b\n', </a:t>
            </a:r>
            <a:r>
              <a:rPr lang="en-GB" sz="1100" b="1" dirty="0">
                <a:solidFill>
                  <a:srgbClr val="FF0000"/>
                </a:solidFill>
                <a:latin typeface="Courier New" panose="02070309020205020404" pitchFamily="49" charset="0"/>
              </a:rPr>
              <a:t>b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print('Shape of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b.shape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  <a:p>
            <a:r>
              <a:rPr lang="en-GB" sz="1100" dirty="0">
                <a:latin typeface="Courier New" panose="02070309020205020404" pitchFamily="49" charset="0"/>
              </a:rPr>
              <a:t>print('Data type in b:', </a:t>
            </a:r>
            <a:r>
              <a:rPr lang="en-GB" sz="11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b.dtype</a:t>
            </a:r>
            <a:r>
              <a:rPr lang="en-GB" sz="11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B957A-9FFE-4BFE-8C03-2796A6A5384F}"/>
              </a:ext>
            </a:extLst>
          </p:cNvPr>
          <p:cNvSpPr txBox="1"/>
          <p:nvPr/>
        </p:nvSpPr>
        <p:spPr>
          <a:xfrm flipH="1">
            <a:off x="5312042" y="4057877"/>
            <a:ext cx="3213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b="1" dirty="0">
                <a:solidFill>
                  <a:srgbClr val="333399"/>
                </a:solidFill>
                <a:latin typeface="Courier New" panose="02070309020205020404" pitchFamily="49" charset="0"/>
              </a:rPr>
              <a:t>Ex01-GettingStartedWithArrays.py</a:t>
            </a:r>
          </a:p>
        </p:txBody>
      </p:sp>
    </p:spTree>
    <p:extLst>
      <p:ext uri="{BB962C8B-B14F-4D97-AF65-F5344CB8AC3E}">
        <p14:creationId xmlns:p14="http://schemas.microsoft.com/office/powerpoint/2010/main" val="429121564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5371</TotalTime>
  <Words>3321</Words>
  <Application>Microsoft Office PowerPoint</Application>
  <PresentationFormat>On-screen Show (16:9)</PresentationFormat>
  <Paragraphs>540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Open Sans</vt:lpstr>
      <vt:lpstr>Standard_LiveLessons_2017</vt:lpstr>
      <vt:lpstr>Getting Started with NumPy</vt:lpstr>
      <vt:lpstr>Section 1:  Setting the Scene</vt:lpstr>
      <vt:lpstr>Overview</vt:lpstr>
      <vt:lpstr>Python Libraries for Data Science</vt:lpstr>
      <vt:lpstr>Getting the Data Science Libraries</vt:lpstr>
      <vt:lpstr>Aside: Online Python Environment</vt:lpstr>
      <vt:lpstr>Section 2:  NumPy Arrays </vt:lpstr>
      <vt:lpstr>Getting Started with NumPy Arrays (1 of 2)</vt:lpstr>
      <vt:lpstr>Getting Started with NumPy Arrays (2 of 2)</vt:lpstr>
      <vt:lpstr>Techniques for Creating NumPy Arrays (1 of 2)</vt:lpstr>
      <vt:lpstr>Techniques for Creating NumPy Arrays (2 of 2)</vt:lpstr>
      <vt:lpstr>Reading CSV Data</vt:lpstr>
      <vt:lpstr>Visualizing Data (1 of 2)</vt:lpstr>
      <vt:lpstr>Visualizing Data (2 of 2)</vt:lpstr>
      <vt:lpstr>Section 3:  Manipulating Array Elements</vt:lpstr>
      <vt:lpstr>Indexing into an Array</vt:lpstr>
      <vt:lpstr>Slicing an Array</vt:lpstr>
      <vt:lpstr>Accessing a Specific Column or Row</vt:lpstr>
      <vt:lpstr>Aside: Views vs. Copies</vt:lpstr>
      <vt:lpstr>Section 4:  Manipulating Array Shape</vt:lpstr>
      <vt:lpstr>Reshaping an Array</vt:lpstr>
      <vt:lpstr>Creating New Axes</vt:lpstr>
      <vt:lpstr>Concatenating Arrays (1 of 2)</vt:lpstr>
      <vt:lpstr>Concatenating Arrays (2 of 2)</vt:lpstr>
      <vt:lpstr>Stacking Arrays Vertically or Horizontally</vt:lpstr>
      <vt:lpstr>Splitting an Array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136</cp:revision>
  <dcterms:created xsi:type="dcterms:W3CDTF">2015-09-28T19:52:00Z</dcterms:created>
  <dcterms:modified xsi:type="dcterms:W3CDTF">2024-11-17T15:38:06Z</dcterms:modified>
</cp:coreProperties>
</file>