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726" r:id="rId2"/>
    <p:sldId id="894" r:id="rId3"/>
    <p:sldId id="895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5" r:id="rId23"/>
    <p:sldId id="914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73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030A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14" d="100"/>
          <a:sy n="114" d="100"/>
        </p:scale>
        <p:origin x="61" y="136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1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7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3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3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44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59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34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4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97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09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66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86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87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8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0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26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0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85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78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3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8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4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4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4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NumPy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52033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NumPy universal functions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Aggregation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Broadcasting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arrays using Boolean logic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When dealing with large amounts of data, you'll probably want to compute statistics such as:</a:t>
            </a:r>
          </a:p>
          <a:p>
            <a:pPr lvl="1"/>
            <a:r>
              <a:rPr lang="en-GB" altLang="en-US" dirty="0"/>
              <a:t>Sum, product</a:t>
            </a:r>
          </a:p>
          <a:p>
            <a:pPr lvl="1"/>
            <a:r>
              <a:rPr lang="en-GB" altLang="en-US" dirty="0"/>
              <a:t>Minimum, maximum</a:t>
            </a:r>
          </a:p>
          <a:p>
            <a:pPr lvl="1"/>
            <a:r>
              <a:rPr lang="en-GB" altLang="en-US" dirty="0"/>
              <a:t>Mean, median, mode</a:t>
            </a:r>
          </a:p>
          <a:p>
            <a:pPr lvl="1"/>
            <a:r>
              <a:rPr lang="en-GB" altLang="en-US" dirty="0"/>
              <a:t>Variance, standard deviation</a:t>
            </a:r>
          </a:p>
          <a:p>
            <a:pPr lvl="1"/>
            <a:r>
              <a:rPr lang="en-GB" altLang="en-US" dirty="0"/>
              <a:t>Percentiles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NumPy has aggregation functions for performing these computations very efficiently</a:t>
            </a:r>
          </a:p>
        </p:txBody>
      </p:sp>
    </p:spTree>
    <p:extLst>
      <p:ext uri="{BB962C8B-B14F-4D97-AF65-F5344CB8AC3E}">
        <p14:creationId xmlns:p14="http://schemas.microsoft.com/office/powerpoint/2010/main" val="25732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NumPy vs. Python Aggregation Functions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aggregation functions look very similar to functions available in the standard Python library</a:t>
            </a:r>
          </a:p>
          <a:p>
            <a:pPr lvl="1"/>
            <a:r>
              <a:rPr lang="en-GB" altLang="en-US" dirty="0"/>
              <a:t>But the NumPy functions are much quicker, so use them </a:t>
            </a:r>
            <a:r>
              <a:rPr lang="en-GB" altLang="en-US" sz="1600" dirty="0"/>
              <a:t>👍</a:t>
            </a:r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7737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</a:t>
            </a:r>
            <a:r>
              <a:rPr lang="en-GB" sz="1100" dirty="0">
                <a:latin typeface="Courier New" panose="02070309020205020404" pitchFamily="49" charset="0"/>
              </a:rPr>
              <a:t>(100_000_000)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start1 = timer()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sum(data)      # Python sum() function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end1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Python sum():  ', end1 - start1)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start2 = timer()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   # NumPy sum() function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end2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NumPy sum(): ', end2 - start2)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333693" y="1895171"/>
            <a:ext cx="3185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Ex05-NumpyVsPythonAggregation.py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0907E-66B5-995C-A255-D99C57AA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4270192"/>
            <a:ext cx="7188277" cy="408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Python sum():   11.773461500008125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NumPy sum():  0.24824980000266805</a:t>
            </a:r>
          </a:p>
        </p:txBody>
      </p:sp>
    </p:spTree>
    <p:extLst>
      <p:ext uri="{BB962C8B-B14F-4D97-AF65-F5344CB8AC3E}">
        <p14:creationId xmlns:p14="http://schemas.microsoft.com/office/powerpoint/2010/main" val="39977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NumPy Aggregation Functions Available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example shows the NumPy aggregation functions</a:t>
            </a:r>
          </a:p>
          <a:p>
            <a:pPr lvl="1"/>
            <a:r>
              <a:rPr lang="en-GB" altLang="en-US" dirty="0"/>
              <a:t>There are also nan-friendly functions, e.g.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np.nansum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2190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</a:t>
            </a:r>
            <a:r>
              <a:rPr lang="en-GB" sz="1100" dirty="0">
                <a:latin typeface="Courier New" panose="02070309020205020404" pitchFamily="49" charset="0"/>
              </a:rPr>
              <a:t>(100_000_000)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print('Sum 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np.prod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print('Minimum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print('Maximum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np.max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print('Mean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np.mean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print('Median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np.median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print('Mode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sc.stats.mode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   # From </a:t>
            </a:r>
            <a:r>
              <a:rPr lang="en-GB" sz="1100" dirty="0" err="1">
                <a:latin typeface="Courier New" panose="02070309020205020404" pitchFamily="49" charset="0"/>
              </a:rPr>
              <a:t>scipy</a:t>
            </a:r>
            <a:r>
              <a:rPr lang="en-GB" sz="1100" dirty="0">
                <a:latin typeface="Courier New" panose="02070309020205020404" pitchFamily="49" charset="0"/>
              </a:rPr>
              <a:t> module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print('Variance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print('Std dev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np.std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print('50th percentile',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np.percentile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791194" y="1579888"/>
            <a:ext cx="273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Ex06-AggregationFunctions.py</a:t>
            </a:r>
          </a:p>
        </p:txBody>
      </p:sp>
    </p:spTree>
    <p:extLst>
      <p:ext uri="{BB962C8B-B14F-4D97-AF65-F5344CB8AC3E}">
        <p14:creationId xmlns:p14="http://schemas.microsoft.com/office/powerpoint/2010/main" val="396261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Working with Multidimensional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aggregation functions work over the entire array</a:t>
            </a:r>
          </a:p>
          <a:p>
            <a:pPr lvl="1"/>
            <a:r>
              <a:rPr lang="en-GB" altLang="en-US" dirty="0"/>
              <a:t>If the array is multidimensional, all elements are processed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get aggregation results for rows or columns</a:t>
            </a:r>
          </a:p>
          <a:p>
            <a:pPr lvl="1"/>
            <a:r>
              <a:rPr lang="en-GB" altLang="en-US" dirty="0"/>
              <a:t>Specify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GB" altLang="en-US" dirty="0"/>
              <a:t> parameter, to collapse data on that 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623090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(9).reshape([3,3])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Calculate the sum over the entire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of whole array:',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Collapse axis 0 (i.e. collapse the rows), to get sum on each column.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for each column:',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Collapse axis 1 (i.e. collapse the columns), to get sum on each row.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for each row:',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820990" y="4412134"/>
            <a:ext cx="2800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Ex07-AggregationMultiDim.py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8619E9-51B5-6224-53ED-3A4E1BCC8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65908"/>
              </p:ext>
            </p:extLst>
          </p:nvPr>
        </p:nvGraphicFramePr>
        <p:xfrm>
          <a:off x="7568917" y="2733686"/>
          <a:ext cx="816507" cy="772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69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72169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72169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5737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3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Universal functions and same-shape arrays</a:t>
            </a:r>
          </a:p>
          <a:p>
            <a:r>
              <a:rPr lang="en-GB" dirty="0"/>
              <a:t>Universal functions and different-shape arrays</a:t>
            </a:r>
          </a:p>
          <a:p>
            <a:r>
              <a:rPr lang="en-GB" dirty="0"/>
              <a:t>Broadcasting rules</a:t>
            </a:r>
          </a:p>
          <a:p>
            <a:r>
              <a:rPr lang="en-GB" dirty="0"/>
              <a:t>Understanding the broadcasting rules</a:t>
            </a:r>
          </a:p>
          <a:p>
            <a:r>
              <a:rPr lang="en-GB" dirty="0"/>
              <a:t>Complex broadcasting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7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Universal Functions and Same-Shape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We discussed universal functions earlier in the chapter</a:t>
            </a:r>
          </a:p>
          <a:p>
            <a:pPr lvl="1"/>
            <a:r>
              <a:rPr lang="en-GB" altLang="en-US" dirty="0"/>
              <a:t>We showed how to add/subtract/etc. scalars to an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Universal functions also work with arrays for both </a:t>
            </a:r>
            <a:r>
              <a:rPr lang="en-GB" altLang="en-US" dirty="0" err="1"/>
              <a:t>args</a:t>
            </a:r>
            <a:endParaRPr lang="en-GB" altLang="en-US" dirty="0"/>
          </a:p>
          <a:p>
            <a:pPr lvl="1"/>
            <a:r>
              <a:rPr lang="en-GB" altLang="en-US" dirty="0"/>
              <a:t>In this example, the arrays are the same shape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(3,)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564237"/>
            <a:ext cx="7141944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a1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1, 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a2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([4, 5, 6])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a1 + a2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BD017-5B67-4B5D-9A7B-30AF45B1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2027"/>
            <a:ext cx="7141944" cy="7468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1, 2])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+ 100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AD48-DD30-4A62-9259-BAFBD2B6A8DC}"/>
              </a:ext>
            </a:extLst>
          </p:cNvPr>
          <p:cNvSpPr txBox="1"/>
          <p:nvPr/>
        </p:nvSpPr>
        <p:spPr>
          <a:xfrm flipH="1">
            <a:off x="6092120" y="158132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Ex08a-UfuncScalar.py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EB3E-A8AF-4019-817E-3CFC4A966BF8}"/>
              </a:ext>
            </a:extLst>
          </p:cNvPr>
          <p:cNvSpPr txBox="1"/>
          <p:nvPr/>
        </p:nvSpPr>
        <p:spPr>
          <a:xfrm flipH="1">
            <a:off x="6092687" y="3575136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Ex08b-UfuncArrays.py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915BF1-50FC-325C-BA77-4AFFF048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83213"/>
              </p:ext>
            </p:extLst>
          </p:nvPr>
        </p:nvGraphicFramePr>
        <p:xfrm>
          <a:off x="3818128" y="1874964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1DEF61-CFCF-E517-30C5-C0D226FA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37272"/>
              </p:ext>
            </p:extLst>
          </p:nvPr>
        </p:nvGraphicFramePr>
        <p:xfrm>
          <a:off x="3818746" y="4030146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6ED5D4-29BA-9FD9-D02A-2248958D5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91961"/>
              </p:ext>
            </p:extLst>
          </p:nvPr>
        </p:nvGraphicFramePr>
        <p:xfrm>
          <a:off x="5174296" y="4030764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2028D7-4AD4-5E1F-A8B7-7A293F21524D}"/>
              </a:ext>
            </a:extLst>
          </p:cNvPr>
          <p:cNvSpPr txBox="1"/>
          <p:nvPr/>
        </p:nvSpPr>
        <p:spPr>
          <a:xfrm>
            <a:off x="4801506" y="189172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9551E-6991-6B16-1762-412D0A3E485B}"/>
              </a:ext>
            </a:extLst>
          </p:cNvPr>
          <p:cNvSpPr txBox="1"/>
          <p:nvPr/>
        </p:nvSpPr>
        <p:spPr>
          <a:xfrm>
            <a:off x="4820634" y="404320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026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Universal Functions and Different-Shape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Universal functions also work with different-shape arrays</a:t>
            </a:r>
          </a:p>
          <a:p>
            <a:pPr lvl="1"/>
            <a:r>
              <a:rPr lang="en-GB" altLang="en-US" dirty="0"/>
              <a:t>This is called </a:t>
            </a:r>
            <a:r>
              <a:rPr lang="en-GB" altLang="en-US" i="1" dirty="0"/>
              <a:t>broadcasting</a:t>
            </a:r>
            <a:r>
              <a:rPr lang="en-GB" altLang="en-US" dirty="0"/>
              <a:t> - see next slide for details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Here's a simple example of broadcasting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altLang="en-US" dirty="0"/>
              <a:t> is one row,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altLang="en-US" dirty="0"/>
              <a:t> is two rows</a:t>
            </a:r>
          </a:p>
          <a:p>
            <a:pPr lvl="1"/>
            <a:r>
              <a:rPr lang="en-GB" altLang="en-US" dirty="0"/>
              <a:t>The values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altLang="en-US" dirty="0"/>
              <a:t> are "broadcast" across both rows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904268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11, 12])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(3,)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m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21, 22], [30, 31, 32]])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m.shape</a:t>
            </a:r>
            <a:r>
              <a:rPr lang="en-GB" sz="1100" dirty="0">
                <a:latin typeface="Courier New" panose="02070309020205020404" pitchFamily="49" charset="0"/>
              </a:rPr>
              <a:t>)         # (2,3)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m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    # (2,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 # [[30 32 34] [40 42 44]]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EB3E-A8AF-4019-817E-3CFC4A966BF8}"/>
              </a:ext>
            </a:extLst>
          </p:cNvPr>
          <p:cNvSpPr txBox="1"/>
          <p:nvPr/>
        </p:nvSpPr>
        <p:spPr>
          <a:xfrm flipH="1">
            <a:off x="6092687" y="2914881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Ex09-Broadcasting.py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C59C03-0FED-374A-3530-2874A2EEC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88009"/>
              </p:ext>
            </p:extLst>
          </p:nvPr>
        </p:nvGraphicFramePr>
        <p:xfrm>
          <a:off x="5807868" y="3996828"/>
          <a:ext cx="781755" cy="24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8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6423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63C230-030D-F2B3-F3A9-95F622206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8500"/>
              </p:ext>
            </p:extLst>
          </p:nvPr>
        </p:nvGraphicFramePr>
        <p:xfrm>
          <a:off x="6956106" y="3997446"/>
          <a:ext cx="781755" cy="49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8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6423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46423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32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55CD94-12FC-9C0D-6E2F-3940AFB35091}"/>
              </a:ext>
            </a:extLst>
          </p:cNvPr>
          <p:cNvSpPr txBox="1"/>
          <p:nvPr/>
        </p:nvSpPr>
        <p:spPr>
          <a:xfrm>
            <a:off x="6651508" y="4009884"/>
            <a:ext cx="23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384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Broadcasting Rules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Broadcasting enables NumPy to stretch arrays of different shapes, to enable binary operations to take place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There are three rules about how broadcasting works, which are applied in the following order: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arrays have a different number of dimensions, the shape of the array with fewer dimensions is filled with 1 on leading edge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shape of arrays is different in any dimension, the array with shape 1 in that dimension is stretched to match the other shape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shape in any dimension is different (and not 1), an error occurs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FD8307-4768-4D95-83F9-8750044BF57A}"/>
              </a:ext>
            </a:extLst>
          </p:cNvPr>
          <p:cNvSpPr/>
          <p:nvPr/>
        </p:nvSpPr>
        <p:spPr bwMode="auto">
          <a:xfrm>
            <a:off x="1382481" y="2828416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484D19-4BC1-4F89-BE70-E72CC926CE44}"/>
              </a:ext>
            </a:extLst>
          </p:cNvPr>
          <p:cNvSpPr/>
          <p:nvPr/>
        </p:nvSpPr>
        <p:spPr bwMode="auto">
          <a:xfrm>
            <a:off x="1382481" y="3735919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D0AE9F-AA30-4525-8F0B-2831C62D433E}"/>
              </a:ext>
            </a:extLst>
          </p:cNvPr>
          <p:cNvSpPr/>
          <p:nvPr/>
        </p:nvSpPr>
        <p:spPr bwMode="auto">
          <a:xfrm>
            <a:off x="1382481" y="4632251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150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Let's re-examine the example from a couple of slides ago…</a:t>
            </a:r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r>
              <a:rPr lang="en-GB" altLang="en-US" dirty="0"/>
              <a:t>Let's apply broadcasting rule 1 first…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have different number of dimensions: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is 1D,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is 2D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has fewer dimensions, so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filled with 1 on leading edge</a:t>
            </a:r>
          </a:p>
          <a:p>
            <a:pPr lvl="1"/>
            <a:r>
              <a:rPr lang="en-GB" altLang="en-US" dirty="0"/>
              <a:t>Thus the shape of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1</a:t>
            </a:r>
            <a:r>
              <a:rPr lang="en-GB" altLang="en-US" dirty="0"/>
              <a:t>, 3) i.e. 1 row of 3 columns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Now let's apply broadcasting rule 2…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have different shapes: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(1,3),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shape is (2,3)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(1,3) is stretched to match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shape (</a:t>
            </a:r>
            <a:r>
              <a:rPr lang="en-GB" altLang="en-US" dirty="0">
                <a:solidFill>
                  <a:srgbClr val="FF0000"/>
                </a:solidFill>
              </a:rPr>
              <a:t>2</a:t>
            </a:r>
            <a:r>
              <a:rPr lang="en-GB" altLang="en-US" dirty="0"/>
              <a:t>,3)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Broadcasting Rules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27931"/>
            <a:ext cx="7141944" cy="5775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11, 12])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m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21, 22], [30, 31, 32]])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m     # [[30 32 34] [40 42 44]]  </a:t>
            </a:r>
          </a:p>
        </p:txBody>
      </p:sp>
    </p:spTree>
    <p:extLst>
      <p:ext uri="{BB962C8B-B14F-4D97-AF65-F5344CB8AC3E}">
        <p14:creationId xmlns:p14="http://schemas.microsoft.com/office/powerpoint/2010/main" val="16343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example, both arrays need to be broadcast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Let's apply broadcasting rule 1 first…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have different number of dimensions: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is 2D,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is 1D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has fewer dimensions, so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shape is filled with 1 on leading edge</a:t>
            </a:r>
          </a:p>
          <a:p>
            <a:pPr lvl="1"/>
            <a:r>
              <a:rPr lang="en-GB" altLang="en-US" dirty="0"/>
              <a:t>Thus the shape of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1</a:t>
            </a:r>
            <a:r>
              <a:rPr lang="en-GB" altLang="en-US" dirty="0"/>
              <a:t>, 3) i.e. 1 row of 3 columns</a:t>
            </a:r>
          </a:p>
          <a:p>
            <a:pPr lvl="2"/>
            <a:endParaRPr lang="en-GB" altLang="en-US" sz="1400" dirty="0"/>
          </a:p>
          <a:p>
            <a:r>
              <a:rPr lang="en-GB" altLang="en-US" dirty="0"/>
              <a:t>Now let's apply broadcasting rule 2…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have different shapes: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(3,1),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shape is (1,3)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cols stretched to match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cols, so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becomes (3,</a:t>
            </a:r>
            <a:r>
              <a:rPr lang="en-GB" altLang="en-US" dirty="0">
                <a:solidFill>
                  <a:srgbClr val="FF0000"/>
                </a:solidFill>
              </a:rPr>
              <a:t>3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rows stretched to match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rows, so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3</a:t>
            </a:r>
            <a:r>
              <a:rPr lang="en-GB" altLang="en-US" dirty="0"/>
              <a:t>,3)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Broadcasting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32846"/>
            <a:ext cx="7141944" cy="7468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([[10],[11],[12]])   # Shape (3,1)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([20, 21, 22])       # Shape (3,)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b                   # Shape (3,3)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           # [[30 31 32] [31 32 33] [32 33 34]]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5277327" y="1230243"/>
            <a:ext cx="3233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Ex10-ComplexBroadcasting.py</a:t>
            </a:r>
          </a:p>
        </p:txBody>
      </p:sp>
    </p:spTree>
    <p:extLst>
      <p:ext uri="{BB962C8B-B14F-4D97-AF65-F5344CB8AC3E}">
        <p14:creationId xmlns:p14="http://schemas.microsoft.com/office/powerpoint/2010/main" val="14882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NumPy Universal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Using a loop</a:t>
            </a:r>
          </a:p>
          <a:p>
            <a:r>
              <a:rPr lang="en-GB" dirty="0"/>
              <a:t>Using a universal function</a:t>
            </a:r>
          </a:p>
          <a:p>
            <a:r>
              <a:rPr lang="en-GB" dirty="0"/>
              <a:t>Arithmetic</a:t>
            </a:r>
          </a:p>
          <a:p>
            <a:r>
              <a:rPr lang="en-GB" dirty="0"/>
              <a:t>Reduction and accumulation</a:t>
            </a:r>
          </a:p>
          <a:p>
            <a:r>
              <a:rPr lang="en-GB" dirty="0"/>
              <a:t>Additional math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7" y="36513"/>
            <a:ext cx="8179845" cy="560387"/>
          </a:xfrm>
        </p:spPr>
        <p:txBody>
          <a:bodyPr/>
          <a:lstStyle/>
          <a:p>
            <a:r>
              <a:rPr lang="en-GB" dirty="0"/>
              <a:t>Section 4:  Manipulating Arrays using 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Boolean operations</a:t>
            </a:r>
          </a:p>
          <a:p>
            <a:r>
              <a:rPr lang="en-GB" dirty="0"/>
              <a:t>Boolean aggregation</a:t>
            </a:r>
          </a:p>
          <a:p>
            <a:r>
              <a:rPr lang="en-GB" dirty="0"/>
              <a:t>Boolean masking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86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We've seen how to use math operators with NumPy arrays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+ - * / // </a:t>
            </a:r>
            <a:r>
              <a:rPr lang="en-GB" altLang="en-US" dirty="0"/>
              <a:t>etc.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use Boolean operators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&gt;  &gt;=  &lt;  &lt;=  ==  !=  </a:t>
            </a:r>
          </a:p>
          <a:p>
            <a:pPr lvl="1"/>
            <a:r>
              <a:rPr lang="en-GB" altLang="en-US" dirty="0"/>
              <a:t> Returns NumPy array containing </a:t>
            </a:r>
            <a:r>
              <a:rPr lang="en-GB" altLang="en-US" dirty="0">
                <a:latin typeface="Courier New" panose="02070309020205020404" pitchFamily="49" charset="0"/>
              </a:rPr>
              <a:t>True/False</a:t>
            </a:r>
            <a:r>
              <a:rPr lang="en-GB" altLang="en-US" dirty="0"/>
              <a:t> in each position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 Operations (1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937453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print('Exam marks\n',    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print('Passes?\n',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&gt;= 50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print('Full marks?\n',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== 100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print('Not full marks?\n',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!= 100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23,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293745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Ex11a-BooleanOperations.py</a:t>
            </a:r>
          </a:p>
        </p:txBody>
      </p:sp>
    </p:spTree>
    <p:extLst>
      <p:ext uri="{BB962C8B-B14F-4D97-AF65-F5344CB8AC3E}">
        <p14:creationId xmlns:p14="http://schemas.microsoft.com/office/powerpoint/2010/main" val="262033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combine Boolean operations together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&amp;  </a:t>
            </a:r>
            <a:r>
              <a:rPr lang="en-GB" altLang="en-US" dirty="0"/>
              <a:t>and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|  </a:t>
            </a:r>
            <a:r>
              <a:rPr lang="en-GB" altLang="en-US" dirty="0"/>
              <a:t>inclusive or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^  </a:t>
            </a:r>
            <a:r>
              <a:rPr lang="en-GB" altLang="en-US" dirty="0"/>
              <a:t>exclusive or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~  </a:t>
            </a:r>
            <a:r>
              <a:rPr lang="en-GB" altLang="en-US" dirty="0"/>
              <a:t>not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Operations (2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86622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nExam</a:t>
            </a:r>
            <a:r>
              <a:rPr lang="en-GB" sz="1100" dirty="0">
                <a:latin typeface="Courier New" panose="02070309020205020404" pitchFamily="49" charset="0"/>
              </a:rPr>
              <a:t> marks\n',            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print('B?\n',      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60) &amp; (m &lt; 70)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U?\n', 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70) | (m &lt; 30)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even, but not both?\n',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70) ^ (m % 2 == 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print('Not (A or U)?\n',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~((m &gt;= 70) | (m &lt; 30))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22,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2590339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Ex11b-BooleanOperations.py</a:t>
            </a:r>
          </a:p>
        </p:txBody>
      </p:sp>
    </p:spTree>
    <p:extLst>
      <p:ext uri="{BB962C8B-B14F-4D97-AF65-F5344CB8AC3E}">
        <p14:creationId xmlns:p14="http://schemas.microsoft.com/office/powerpoint/2010/main" val="135564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perform aggregations on the Boolean result arrays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all()           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are all results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any()           - </a:t>
            </a:r>
            <a:r>
              <a:rPr lang="en-GB" altLang="en-US" dirty="0"/>
              <a:t>are any results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/>
              <a:t>?</a:t>
            </a:r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</a:rPr>
              <a:t>count_nonzero</a:t>
            </a:r>
            <a:r>
              <a:rPr lang="en-GB" altLang="en-US" dirty="0">
                <a:latin typeface="Courier New" panose="02070309020205020404" pitchFamily="49" charset="0"/>
              </a:rPr>
              <a:t>() 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count of non-zero (i.e.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) results	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Aggregation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268356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nExam</a:t>
            </a:r>
            <a:r>
              <a:rPr lang="en-GB" sz="1100" dirty="0">
                <a:latin typeface="Courier New" panose="02070309020205020404" pitchFamily="49" charset="0"/>
              </a:rPr>
              <a:t> marks\n',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print('All passes?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np.all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print('Any passes?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np.any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passes',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B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((m &gt;= 60) &amp; (m &lt; 70))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A or U',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((m &gt;= 70) | (m &lt; 30))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22,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5743951" y="2272073"/>
            <a:ext cx="276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Ex12-BooleanAggregations.py</a:t>
            </a:r>
          </a:p>
        </p:txBody>
      </p:sp>
    </p:spTree>
    <p:extLst>
      <p:ext uri="{BB962C8B-B14F-4D97-AF65-F5344CB8AC3E}">
        <p14:creationId xmlns:p14="http://schemas.microsoft.com/office/powerpoint/2010/main" val="353745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a Boolean result matrix as a mask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array[</a:t>
            </a:r>
            <a:r>
              <a:rPr lang="en-GB" altLang="en-US" dirty="0" err="1">
                <a:latin typeface="Courier New" panose="02070309020205020404" pitchFamily="49" charset="0"/>
              </a:rPr>
              <a:t>booleanTest</a:t>
            </a:r>
            <a:r>
              <a:rPr lang="en-GB" altLang="en-US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/>
              <a:t>Yields all array elements that have a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/>
              <a:t> Boolean result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Masking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75452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nPasses</a:t>
            </a:r>
            <a:r>
              <a:rPr lang="en-GB" sz="1100" dirty="0">
                <a:latin typeface="Courier New" panose="02070309020205020404" pitchFamily="49" charset="0"/>
              </a:rPr>
              <a:t>  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m[m &gt;= 50]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print('B marks   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m[(m &gt;= 60) &amp; (m &lt; 70)]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U marks',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m[(m &gt;= 70) | (m &lt; 30)]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23,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8800" y="1981740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Ex13-BooleansMasks.py</a:t>
            </a:r>
          </a:p>
        </p:txBody>
      </p:sp>
    </p:spTree>
    <p:extLst>
      <p:ext uri="{BB962C8B-B14F-4D97-AF65-F5344CB8AC3E}">
        <p14:creationId xmlns:p14="http://schemas.microsoft.com/office/powerpoint/2010/main" val="303615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5:  Additional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Fancy indexing</a:t>
            </a:r>
          </a:p>
          <a:p>
            <a:r>
              <a:rPr lang="en-GB" dirty="0"/>
              <a:t>Partitioning</a:t>
            </a:r>
          </a:p>
          <a:p>
            <a:r>
              <a:rPr lang="en-GB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403900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pass an array of indices into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</a:p>
          <a:p>
            <a:pPr lvl="1"/>
            <a:r>
              <a:rPr lang="en-GB" altLang="en-US" dirty="0"/>
              <a:t>Returns a result array with the elements from those indices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Fancy Indexing (1 of 3)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7520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(10, 20)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Python list.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result1 = [a[1], a[4], a[7]]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print('type(result1)', type(result1))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      ', result1)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NumPy array, using fancy indexing.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indexes = [1, 4, 7]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a[indexes]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ntype</a:t>
            </a:r>
            <a:r>
              <a:rPr lang="en-GB" sz="1100" dirty="0">
                <a:latin typeface="Courier New" panose="02070309020205020404" pitchFamily="49" charset="0"/>
              </a:rPr>
              <a:t>(result2)', type(result2))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print('result2.shape',   result2.shape)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      ',   result2)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2D NumPy array, using fancy indexing.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indexes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([[1, 4, 7], [2, 5, 8]])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result3 = a[indexes]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ntype</a:t>
            </a:r>
            <a:r>
              <a:rPr lang="en-GB" sz="1100" dirty="0">
                <a:latin typeface="Courier New" panose="02070309020205020404" pitchFamily="49" charset="0"/>
              </a:rPr>
              <a:t>(result3)', type(result3))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print('result3.shape',   result3.shape)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      ',   result3)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4748674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Ex14a-FancyIndexing.py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183BE3-E6C8-A682-EF39-B0FA3A02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58115"/>
              </p:ext>
            </p:extLst>
          </p:nvPr>
        </p:nvGraphicFramePr>
        <p:xfrm>
          <a:off x="5153824" y="1611394"/>
          <a:ext cx="2645800" cy="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80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484378484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1948051207"/>
                    </a:ext>
                  </a:extLst>
                </a:gridCol>
              </a:tblGrid>
              <a:tr h="24755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80D476-65E0-997D-7806-3C7C62BBB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53550"/>
              </p:ext>
            </p:extLst>
          </p:nvPr>
        </p:nvGraphicFramePr>
        <p:xfrm>
          <a:off x="5154442" y="2071060"/>
          <a:ext cx="793740" cy="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80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755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50204-A7F2-9ED4-C09D-0F417B27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9875"/>
              </p:ext>
            </p:extLst>
          </p:nvPr>
        </p:nvGraphicFramePr>
        <p:xfrm>
          <a:off x="5155060" y="3008284"/>
          <a:ext cx="793740" cy="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80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755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227758-B646-9E34-59E0-10B62AA6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08073"/>
              </p:ext>
            </p:extLst>
          </p:nvPr>
        </p:nvGraphicFramePr>
        <p:xfrm>
          <a:off x="5153373" y="4170061"/>
          <a:ext cx="795426" cy="5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2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5142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5142">
                  <a:extLst>
                    <a:ext uri="{9D8B030D-6E8A-4147-A177-3AD203B41FA5}">
                      <a16:colId xmlns:a16="http://schemas.microsoft.com/office/drawing/2014/main" val="428138435"/>
                    </a:ext>
                  </a:extLst>
                </a:gridCol>
              </a:tblGrid>
              <a:tr h="25464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5464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8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Fancy Indexing (2 of 3)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use fancy indexing with multidimensional arrays</a:t>
            </a:r>
          </a:p>
          <a:p>
            <a:pPr lvl="1"/>
            <a:r>
              <a:rPr lang="en-GB" altLang="en-US" dirty="0"/>
              <a:t>Specify a fancy index indicating desired rows</a:t>
            </a:r>
          </a:p>
          <a:p>
            <a:pPr lvl="1"/>
            <a:r>
              <a:rPr lang="en-GB" altLang="en-US" dirty="0"/>
              <a:t>Specify another fancy index indicating desired columns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01346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(49).reshape(7,7)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fancy indexing to specify rows and columns desired.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</a:rPr>
              <a:t>0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</a:rPr>
              <a:t>2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00B050"/>
                </a:solidFill>
                <a:latin typeface="Courier New" panose="02070309020205020404" pitchFamily="49" charset="0"/>
              </a:rPr>
              <a:t>4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</a:rPr>
              <a:t>1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</a:rPr>
              <a:t>3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00B050"/>
                </a:solidFill>
                <a:latin typeface="Courier New" panose="02070309020205020404" pitchFamily="49" charset="0"/>
              </a:rPr>
              <a:t>5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 </a:t>
            </a:r>
            <a:r>
              <a:rPr lang="en-GB" sz="1100" dirty="0">
                <a:latin typeface="Courier New" panose="02070309020205020404" pitchFamily="49" charset="0"/>
              </a:rPr>
              <a:t># [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</a:rPr>
              <a:t>Row0Col1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</a:rPr>
              <a:t>Row2Col3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00B050"/>
                </a:solidFill>
                <a:latin typeface="Courier New" panose="02070309020205020404" pitchFamily="49" charset="0"/>
              </a:rPr>
              <a:t>Row4Col5</a:t>
            </a:r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', 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      ', 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87651" y="3660066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Ex14b-FancyIndexing.py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52848D-98EF-C690-7C21-0B24EF16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33523"/>
              </p:ext>
            </p:extLst>
          </p:nvPr>
        </p:nvGraphicFramePr>
        <p:xfrm>
          <a:off x="6782101" y="1930352"/>
          <a:ext cx="1592605" cy="15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921283114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259450786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584426203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1997394213"/>
                    </a:ext>
                  </a:extLst>
                </a:gridCol>
              </a:tblGrid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11950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55636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41282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3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69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Fancy Indexing (3 of 3)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combine fancy indexing with other techniques</a:t>
            </a:r>
          </a:p>
          <a:p>
            <a:pPr lvl="1"/>
            <a:r>
              <a:rPr lang="en-GB" altLang="en-US" dirty="0"/>
              <a:t>E.g. regular indexing, slicing, masking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0046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(49).reshape(7,7)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regular indexing.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a[2,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print('result1.shape', result1.shape)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print('result1\n',     result1)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slicing.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a[2:5,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print('\nresult2.shape', result2.shape)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print('result2\n',       result2)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slicing.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rmask</a:t>
            </a:r>
            <a:r>
              <a:rPr lang="en-GB" sz="1100" dirty="0">
                <a:latin typeface="Courier New" panose="02070309020205020404" pitchFamily="49" charset="0"/>
              </a:rPr>
              <a:t> = [True, True, False, False, False, False, True]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result3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rmask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print('\nresult3.shape', result3.shape)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print('result3\n',       result3)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87645" y="476516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Ex14c-FancyIndexing.py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64FFC0-8384-A577-7A2A-5B5B095FD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58463"/>
              </p:ext>
            </p:extLst>
          </p:nvPr>
        </p:nvGraphicFramePr>
        <p:xfrm>
          <a:off x="6782101" y="1930352"/>
          <a:ext cx="1592605" cy="15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921283114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259450786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584426203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1997394213"/>
                    </a:ext>
                  </a:extLst>
                </a:gridCol>
              </a:tblGrid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11950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55636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41282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3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2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Partitioning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988" y="835064"/>
            <a:ext cx="8023225" cy="3960812"/>
          </a:xfrm>
        </p:spPr>
        <p:txBody>
          <a:bodyPr/>
          <a:lstStyle/>
          <a:p>
            <a:r>
              <a:rPr lang="en-GB" altLang="en-US" dirty="0"/>
              <a:t>You can partition an array via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partition()</a:t>
            </a:r>
          </a:p>
          <a:p>
            <a:pPr lvl="1"/>
            <a:r>
              <a:rPr lang="en-GB" altLang="en-US" dirty="0"/>
              <a:t>You specify an index position, returns an array where all elements up to that position are smaller than all values after that position</a:t>
            </a:r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Notes:</a:t>
            </a:r>
          </a:p>
          <a:p>
            <a:pPr lvl="1"/>
            <a:r>
              <a:rPr lang="en-GB" altLang="en-US" dirty="0"/>
              <a:t>Elements are unsorted within each partition</a:t>
            </a:r>
          </a:p>
          <a:p>
            <a:pPr lvl="1"/>
            <a:r>
              <a:rPr lang="en-GB" altLang="en-US" dirty="0"/>
              <a:t>For multidimensional arrays, the default axis of partitioning is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40791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(0, 101, 12)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print('Unpartitioned 1D array', 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print('Partitioned at index 2',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print('Partitioned at index 4',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4)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49).reshape((7,7))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nUnpartitioned</a:t>
            </a:r>
            <a:r>
              <a:rPr lang="en-GB" sz="1100" dirty="0">
                <a:latin typeface="Courier New" panose="02070309020205020404" pitchFamily="49" charset="0"/>
              </a:rPr>
              <a:t> 2D array\n', 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col index 2\n',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2,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col index 4\n',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4,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row index 2\n',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2,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row index 4\n',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4,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1844508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Ex15-Partitioning.py</a:t>
            </a:r>
          </a:p>
        </p:txBody>
      </p:sp>
    </p:spTree>
    <p:extLst>
      <p:ext uri="{BB962C8B-B14F-4D97-AF65-F5344CB8AC3E}">
        <p14:creationId xmlns:p14="http://schemas.microsoft.com/office/powerpoint/2010/main" val="2716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Universal functions (</a:t>
            </a:r>
            <a:r>
              <a:rPr lang="en-GB" altLang="en-US" i="1" dirty="0" err="1"/>
              <a:t>ufuncs</a:t>
            </a:r>
            <a:r>
              <a:rPr lang="en-GB" altLang="en-US" dirty="0"/>
              <a:t>) are a key reason why NumPy arrays are so efficient to manipulate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A universal function is a method on a NumPy array that executes on all elements very efficiently</a:t>
            </a:r>
          </a:p>
          <a:p>
            <a:pPr lvl="1"/>
            <a:r>
              <a:rPr lang="en-GB" altLang="en-US" dirty="0"/>
              <a:t>Much faster and cleaner than using an explicit loop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Consider the examples on the next 2 slides…</a:t>
            </a:r>
          </a:p>
          <a:p>
            <a:pPr lvl="1"/>
            <a:r>
              <a:rPr lang="en-GB" altLang="en-US" dirty="0"/>
              <a:t>Example 1 uses a loop - slow and cumbersome</a:t>
            </a:r>
          </a:p>
          <a:p>
            <a:pPr lvl="1"/>
            <a:r>
              <a:rPr lang="en-GB" altLang="en-US" dirty="0"/>
              <a:t>Example 2 uses a universal function - fast and elegant</a:t>
            </a:r>
          </a:p>
        </p:txBody>
      </p:sp>
    </p:spTree>
    <p:extLst>
      <p:ext uri="{BB962C8B-B14F-4D97-AF65-F5344CB8AC3E}">
        <p14:creationId xmlns:p14="http://schemas.microsoft.com/office/powerpoint/2010/main" val="4156865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Sorting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sort an array via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  <a:p>
            <a:pPr lvl="1"/>
            <a:r>
              <a:rPr lang="en-GB" altLang="en-US" dirty="0"/>
              <a:t>Returns a sorted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Notes:</a:t>
            </a:r>
          </a:p>
          <a:p>
            <a:pPr lvl="1"/>
            <a:r>
              <a:rPr lang="en-GB" altLang="en-US" dirty="0"/>
              <a:t>For multidimensional arrays, the default axis of partitioning is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1977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(0, 101, 12)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print('Unsorted 1D array', 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print('Sorted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49).reshape((7,7))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nUnsorted</a:t>
            </a:r>
            <a:r>
              <a:rPr lang="en-GB" sz="1100" dirty="0">
                <a:latin typeface="Courier New" panose="02070309020205020404" pitchFamily="49" charset="0"/>
              </a:rPr>
              <a:t> 2D array\n', 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nSorted</a:t>
            </a:r>
            <a:r>
              <a:rPr lang="en-GB" sz="1100" dirty="0">
                <a:latin typeface="Courier New" panose="02070309020205020404" pitchFamily="49" charset="0"/>
              </a:rPr>
              <a:t> across cols\n',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nSorted</a:t>
            </a:r>
            <a:r>
              <a:rPr lang="en-GB" sz="1100" dirty="0">
                <a:latin typeface="Courier New" panose="02070309020205020404" pitchFamily="49" charset="0"/>
              </a:rPr>
              <a:t> down rows  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axis=0</a:t>
            </a:r>
            <a:r>
              <a:rPr lang="en-GB" sz="11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155197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Ex16-Sorting.py</a:t>
            </a:r>
          </a:p>
        </p:txBody>
      </p:sp>
    </p:spTree>
    <p:extLst>
      <p:ext uri="{BB962C8B-B14F-4D97-AF65-F5344CB8AC3E}">
        <p14:creationId xmlns:p14="http://schemas.microsoft.com/office/powerpoint/2010/main" val="113472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1843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NumPy universal functions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Aggregation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Broadcasting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arrays using Boolean logic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a Loop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uses a </a:t>
            </a:r>
            <a:r>
              <a:rPr lang="en-GB" altLang="en-US" dirty="0">
                <a:solidFill>
                  <a:srgbClr val="FF0000"/>
                </a:solidFill>
              </a:rPr>
              <a:t>loop</a:t>
            </a:r>
            <a:r>
              <a:rPr lang="en-GB" altLang="en-US" dirty="0"/>
              <a:t> to process data in a NumPy array</a:t>
            </a:r>
          </a:p>
          <a:p>
            <a:pPr lvl="1"/>
            <a:r>
              <a:rPr lang="en-GB" dirty="0"/>
              <a:t>Loops through elements and applies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/>
              <a:t> to each element</a:t>
            </a:r>
          </a:p>
          <a:p>
            <a:pPr lvl="1"/>
            <a:r>
              <a:rPr lang="en-GB" altLang="en-US" dirty="0"/>
              <a:t>Gathers results into another NumPy array, one-by-one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9873"/>
            <a:ext cx="7141944" cy="260888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compute_cubes_loop</a:t>
            </a:r>
            <a:r>
              <a:rPr lang="en-GB" sz="1100" dirty="0">
                <a:latin typeface="Courier New" panose="02070309020205020404" pitchFamily="49" charset="0"/>
              </a:rPr>
              <a:t>(data):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result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np.empty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range(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(data)):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result[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= data[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** 3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result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np.random.seed</a:t>
            </a:r>
            <a:r>
              <a:rPr lang="en-GB" sz="1100" dirty="0">
                <a:latin typeface="Courier New" panose="02070309020205020404" pitchFamily="49" charset="0"/>
              </a:rPr>
              <a:t>(0)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(1, 10, size=10_000_000)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cubes = </a:t>
            </a:r>
            <a:r>
              <a:rPr lang="en-GB" sz="1100" dirty="0" err="1">
                <a:latin typeface="Courier New" panose="02070309020205020404" pitchFamily="49" charset="0"/>
              </a:rPr>
              <a:t>compute_cubes_loop</a:t>
            </a:r>
            <a:r>
              <a:rPr lang="en-GB" sz="1100" dirty="0"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a loop', end - start)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101952" y="189730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Ex01a-UsingLoop.py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848A1A-E222-7304-C137-45FC056A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570424"/>
            <a:ext cx="7151210" cy="2390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a loop 4.79652060000808</a:t>
            </a:r>
          </a:p>
        </p:txBody>
      </p:sp>
    </p:spTree>
    <p:extLst>
      <p:ext uri="{BB962C8B-B14F-4D97-AF65-F5344CB8AC3E}">
        <p14:creationId xmlns:p14="http://schemas.microsoft.com/office/powerpoint/2010/main" val="118824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a Universal Function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has the same effect, using a </a:t>
            </a:r>
            <a:r>
              <a:rPr lang="en-GB" altLang="en-US" dirty="0">
                <a:solidFill>
                  <a:srgbClr val="FF0000"/>
                </a:solidFill>
              </a:rPr>
              <a:t>universal function</a:t>
            </a:r>
            <a:r>
              <a:rPr lang="en-GB" altLang="en-US" dirty="0"/>
              <a:t> </a:t>
            </a:r>
          </a:p>
          <a:p>
            <a:pPr lvl="1"/>
            <a:r>
              <a:rPr lang="en-GB" dirty="0"/>
              <a:t>Applies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/>
              <a:t> operator to the NumPy array itself</a:t>
            </a:r>
          </a:p>
          <a:p>
            <a:pPr lvl="1"/>
            <a:r>
              <a:rPr lang="en-GB" altLang="en-US" dirty="0"/>
              <a:t>NumPy applies the operator to each element implicitly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90914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compute_cubes_ufunc</a:t>
            </a:r>
            <a:r>
              <a:rPr lang="en-GB" sz="1100" dirty="0">
                <a:latin typeface="Courier New" panose="02070309020205020404" pitchFamily="49" charset="0"/>
              </a:rPr>
              <a:t>(data):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data ** 3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result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np.random.seed</a:t>
            </a:r>
            <a:r>
              <a:rPr lang="en-GB" sz="1100" dirty="0">
                <a:latin typeface="Courier New" panose="02070309020205020404" pitchFamily="49" charset="0"/>
              </a:rPr>
              <a:t>(0)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(1, 10, size=10_000_000)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cubes = </a:t>
            </a:r>
            <a:r>
              <a:rPr lang="en-GB" sz="1100" dirty="0" err="1">
                <a:latin typeface="Courier New" panose="02070309020205020404" pitchFamily="49" charset="0"/>
              </a:rPr>
              <a:t>compute_cubes_ufunc</a:t>
            </a:r>
            <a:r>
              <a:rPr lang="en-GB" sz="1100" dirty="0"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a </a:t>
            </a:r>
            <a:r>
              <a:rPr lang="en-GB" sz="1100" dirty="0" err="1">
                <a:latin typeface="Courier New" panose="02070309020205020404" pitchFamily="49" charset="0"/>
              </a:rPr>
              <a:t>ufunc</a:t>
            </a:r>
            <a:r>
              <a:rPr lang="en-GB" sz="1100" dirty="0">
                <a:latin typeface="Courier New" panose="02070309020205020404" pitchFamily="49" charset="0"/>
              </a:rPr>
              <a:t>', end - start)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89091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Ex01b-UsingUfunc</a:t>
            </a:r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2D6FA-3BF4-4287-518E-61F0EBA0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4228452"/>
            <a:ext cx="7141945" cy="2390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a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ufunc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 0.04312789998948574</a:t>
            </a:r>
          </a:p>
        </p:txBody>
      </p:sp>
    </p:spTree>
    <p:extLst>
      <p:ext uri="{BB962C8B-B14F-4D97-AF65-F5344CB8AC3E}">
        <p14:creationId xmlns:p14="http://schemas.microsoft.com/office/powerpoint/2010/main" val="29395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Arithmetic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has universal functions for doing arithmetic</a:t>
            </a:r>
          </a:p>
          <a:p>
            <a:pPr lvl="1"/>
            <a:r>
              <a:rPr lang="en-GB" altLang="en-US" dirty="0"/>
              <a:t>You can use an operator directly, or call the equivalent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48162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print('Using operators')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+ 2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+ 2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- 2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- 2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*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/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// 2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//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%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%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** 2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**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nUsing</a:t>
            </a:r>
            <a:r>
              <a:rPr lang="en-GB" sz="1100" dirty="0">
                <a:latin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</a:rPr>
              <a:t>ufuncs</a:t>
            </a:r>
            <a:r>
              <a:rPr lang="en-GB" sz="1100" dirty="0">
                <a:latin typeface="Courier New" panose="02070309020205020404" pitchFamily="49" charset="0"/>
              </a:rPr>
              <a:t> explicitly')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np.add</a:t>
            </a:r>
            <a:r>
              <a:rPr lang="en-GB" sz="1100" dirty="0">
                <a:latin typeface="Courier New" panose="02070309020205020404" pitchFamily="49" charset="0"/>
              </a:rPr>
              <a:t>(a, 2)   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np.subtract</a:t>
            </a:r>
            <a:r>
              <a:rPr lang="en-GB" sz="1100" dirty="0">
                <a:latin typeface="Courier New" panose="02070309020205020404" pitchFamily="49" charset="0"/>
              </a:rPr>
              <a:t>(a, 2)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np.subtract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np.multiply</a:t>
            </a:r>
            <a:r>
              <a:rPr lang="en-GB" sz="1100" dirty="0">
                <a:latin typeface="Courier New" panose="02070309020205020404" pitchFamily="49" charset="0"/>
              </a:rPr>
              <a:t>(a, 2)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np.divide</a:t>
            </a:r>
            <a:r>
              <a:rPr lang="en-GB" sz="1100" dirty="0">
                <a:latin typeface="Courier New" panose="02070309020205020404" pitchFamily="49" charset="0"/>
              </a:rPr>
              <a:t>(a, 2)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np.divide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np.floor_divide</a:t>
            </a:r>
            <a:r>
              <a:rPr lang="en-GB" sz="1100" dirty="0">
                <a:latin typeface="Courier New" panose="02070309020205020404" pitchFamily="49" charset="0"/>
              </a:rPr>
              <a:t>(a, 2)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np.floor_divide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print('np.mod(a, 2)        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np.mod(a,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np.power</a:t>
            </a:r>
            <a:r>
              <a:rPr lang="en-GB" sz="1100" dirty="0">
                <a:latin typeface="Courier New" panose="02070309020205020404" pitchFamily="49" charset="0"/>
              </a:rPr>
              <a:t>(a, 2) 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54816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Ex02-Arithmetic.py</a:t>
            </a:r>
          </a:p>
        </p:txBody>
      </p:sp>
    </p:spTree>
    <p:extLst>
      <p:ext uri="{BB962C8B-B14F-4D97-AF65-F5344CB8AC3E}">
        <p14:creationId xmlns:p14="http://schemas.microsoft.com/office/powerpoint/2010/main" val="42210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Reduction and Accumulation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For binary </a:t>
            </a:r>
            <a:r>
              <a:rPr lang="en-GB" altLang="en-US" dirty="0" err="1"/>
              <a:t>ufuncs</a:t>
            </a:r>
            <a:r>
              <a:rPr lang="en-GB" altLang="en-US" dirty="0"/>
              <a:t> such 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altLang="en-US" dirty="0"/>
              <a:t>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GB" altLang="en-US" dirty="0"/>
              <a:t>, etc:</a:t>
            </a:r>
          </a:p>
          <a:p>
            <a:pPr lvl="1"/>
            <a:r>
              <a:rPr lang="en-GB" altLang="en-US" dirty="0"/>
              <a:t>You can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en-GB" altLang="en-US" dirty="0"/>
              <a:t> to reduce array to a single result</a:t>
            </a:r>
          </a:p>
          <a:p>
            <a:pPr lvl="1"/>
            <a:r>
              <a:rPr lang="en-GB" altLang="en-US" dirty="0"/>
              <a:t>You can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accumulate()</a:t>
            </a:r>
            <a:r>
              <a:rPr lang="en-GB" altLang="en-US" dirty="0"/>
              <a:t> to accumulate intermediate results</a:t>
            </a:r>
          </a:p>
          <a:p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3195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(2, 5)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print('reduce() examples')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print('Power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print('accumulate() examples')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print('Power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88319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Ex03-ReduceAccumulate.py</a:t>
            </a:r>
          </a:p>
        </p:txBody>
      </p:sp>
    </p:spTree>
    <p:extLst>
      <p:ext uri="{BB962C8B-B14F-4D97-AF65-F5344CB8AC3E}">
        <p14:creationId xmlns:p14="http://schemas.microsoft.com/office/powerpoint/2010/main" val="26889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Additional Math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872478"/>
            <a:ext cx="7141944" cy="392254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69056" tIns="34529" rIns="69056" bIns="34529" anchor="ctr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np.linspace</a:t>
            </a:r>
            <a:r>
              <a:rPr lang="en-GB" sz="1100" dirty="0">
                <a:latin typeface="Courier New" panose="02070309020205020404" pitchFamily="49" charset="0"/>
              </a:rPr>
              <a:t>(0, </a:t>
            </a:r>
            <a:r>
              <a:rPr lang="en-GB" sz="1100" dirty="0" err="1">
                <a:latin typeface="Courier New" panose="02070309020205020404" pitchFamily="49" charset="0"/>
              </a:rPr>
              <a:t>np.pi</a:t>
            </a:r>
            <a:r>
              <a:rPr lang="en-GB" sz="1100" dirty="0">
                <a:latin typeface="Courier New" panose="02070309020205020404" pitchFamily="49" charset="0"/>
              </a:rPr>
              <a:t>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print('sin(a)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sinh</a:t>
            </a:r>
            <a:r>
              <a:rPr lang="en-GB" sz="1100" dirty="0">
                <a:latin typeface="Courier New" panose="02070309020205020404" pitchFamily="49" charset="0"/>
              </a:rPr>
              <a:t>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print('cosh(a)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print('tanh(a)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np.linspace</a:t>
            </a:r>
            <a:r>
              <a:rPr lang="en-GB" sz="1100" dirty="0">
                <a:latin typeface="Courier New" panose="02070309020205020404" pitchFamily="49" charset="0"/>
              </a:rPr>
              <a:t>(0.1, 0.9, 3)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arcsin</a:t>
            </a:r>
            <a:r>
              <a:rPr lang="en-GB" sz="1100" dirty="0">
                <a:latin typeface="Courier New" panose="02070309020205020404" pitchFamily="49" charset="0"/>
              </a:rPr>
              <a:t>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arccos</a:t>
            </a:r>
            <a:r>
              <a:rPr lang="en-GB" sz="1100" dirty="0">
                <a:latin typeface="Courier New" panose="02070309020205020404" pitchFamily="49" charset="0"/>
              </a:rPr>
              <a:t>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print('arctan(b)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arcsinh</a:t>
            </a:r>
            <a:r>
              <a:rPr lang="en-GB" sz="1100" dirty="0">
                <a:latin typeface="Courier New" panose="02070309020205020404" pitchFamily="49" charset="0"/>
              </a:rPr>
              <a:t>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arccosh</a:t>
            </a:r>
            <a:r>
              <a:rPr lang="en-GB" sz="1100" dirty="0">
                <a:latin typeface="Courier New" panose="02070309020205020404" pitchFamily="49" charset="0"/>
              </a:rPr>
              <a:t>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print('arctanh(b)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10, 100])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print('log(c) 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print('log2(c)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np.log2(c)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print('log10(c)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np.log10(c)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print('exp(c)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np.exp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print('exp2(c)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np.exp2(c)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print('exp10(c)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sp.exp10(c)</a:t>
            </a:r>
            <a:r>
              <a:rPr lang="en-GB" sz="1100" dirty="0">
                <a:latin typeface="Courier New" panose="02070309020205020404" pitchFamily="49" charset="0"/>
              </a:rPr>
              <a:t>)   # From </a:t>
            </a:r>
            <a:r>
              <a:rPr lang="en-GB" sz="1100" dirty="0" err="1">
                <a:latin typeface="Courier New" panose="02070309020205020404" pitchFamily="49" charset="0"/>
              </a:rPr>
              <a:t>scipy.special</a:t>
            </a:r>
            <a:r>
              <a:rPr lang="en-GB" sz="1100" dirty="0">
                <a:latin typeface="Courier New" panose="02070309020205020404" pitchFamily="49" charset="0"/>
              </a:rPr>
              <a:t> module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87988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Ex04-Math.py</a:t>
            </a:r>
          </a:p>
        </p:txBody>
      </p:sp>
    </p:spTree>
    <p:extLst>
      <p:ext uri="{BB962C8B-B14F-4D97-AF65-F5344CB8AC3E}">
        <p14:creationId xmlns:p14="http://schemas.microsoft.com/office/powerpoint/2010/main" val="26248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NumPy vs. Python aggregation functions</a:t>
            </a:r>
          </a:p>
          <a:p>
            <a:r>
              <a:rPr lang="en-GB" dirty="0"/>
              <a:t>NumPy aggregation functions available</a:t>
            </a:r>
          </a:p>
          <a:p>
            <a:r>
              <a:rPr lang="en-GB" dirty="0"/>
              <a:t>Working with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63244256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5548</TotalTime>
  <Words>4078</Words>
  <Application>Microsoft Office PowerPoint</Application>
  <PresentationFormat>On-screen Show (16:9)</PresentationFormat>
  <Paragraphs>634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Open Sans</vt:lpstr>
      <vt:lpstr>Standard_LiveLessons_2017</vt:lpstr>
      <vt:lpstr>NumPy Techniques</vt:lpstr>
      <vt:lpstr>Section 1:  NumPy Universal Functions</vt:lpstr>
      <vt:lpstr>Overview</vt:lpstr>
      <vt:lpstr>Using a Loop</vt:lpstr>
      <vt:lpstr>Using a Universal Function</vt:lpstr>
      <vt:lpstr>Arithmetic</vt:lpstr>
      <vt:lpstr>Reduction and Accumulation</vt:lpstr>
      <vt:lpstr>Additional Math Functions</vt:lpstr>
      <vt:lpstr>Section 2:  Aggregation</vt:lpstr>
      <vt:lpstr>Overview</vt:lpstr>
      <vt:lpstr>NumPy vs. Python Aggregation Functions</vt:lpstr>
      <vt:lpstr>NumPy Aggregation Functions Available</vt:lpstr>
      <vt:lpstr>Working with Multidimensional Arrays</vt:lpstr>
      <vt:lpstr>Section 3:  Broadcasting</vt:lpstr>
      <vt:lpstr>Universal Functions and Same-Shape Arrays</vt:lpstr>
      <vt:lpstr>Universal Functions and Different-Shape Arrays</vt:lpstr>
      <vt:lpstr>Broadcasting Rules</vt:lpstr>
      <vt:lpstr>Understanding the Broadcasting Rules</vt:lpstr>
      <vt:lpstr>Complex Broadcasting</vt:lpstr>
      <vt:lpstr>Section 4:  Manipulating Arrays using Boolean Logic</vt:lpstr>
      <vt:lpstr>Boolean Operations (1 of 2)</vt:lpstr>
      <vt:lpstr>Boolean Operations (2 of 2)</vt:lpstr>
      <vt:lpstr>Boolean Aggregation</vt:lpstr>
      <vt:lpstr>Boolean Masking</vt:lpstr>
      <vt:lpstr>Section 5:  Additional Techniques</vt:lpstr>
      <vt:lpstr>Fancy Indexing (1 of 3)</vt:lpstr>
      <vt:lpstr>Fancy Indexing (2 of 3)</vt:lpstr>
      <vt:lpstr>Fancy Indexing (3 of 3)</vt:lpstr>
      <vt:lpstr>Partitioning</vt:lpstr>
      <vt:lpstr>Sorting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136</cp:revision>
  <dcterms:created xsi:type="dcterms:W3CDTF">2015-09-28T19:52:00Z</dcterms:created>
  <dcterms:modified xsi:type="dcterms:W3CDTF">2024-11-17T16:36:10Z</dcterms:modified>
</cp:coreProperties>
</file>