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726" r:id="rId2"/>
    <p:sldId id="358" r:id="rId3"/>
    <p:sldId id="643" r:id="rId4"/>
    <p:sldId id="606" r:id="rId5"/>
    <p:sldId id="635" r:id="rId6"/>
    <p:sldId id="850" r:id="rId7"/>
    <p:sldId id="851" r:id="rId8"/>
    <p:sldId id="852" r:id="rId9"/>
    <p:sldId id="853" r:id="rId10"/>
    <p:sldId id="854" r:id="rId11"/>
    <p:sldId id="855" r:id="rId12"/>
    <p:sldId id="856" r:id="rId13"/>
    <p:sldId id="857" r:id="rId14"/>
    <p:sldId id="858" r:id="rId15"/>
    <p:sldId id="859" r:id="rId16"/>
    <p:sldId id="860" r:id="rId17"/>
    <p:sldId id="73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8" userDrawn="1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2"/>
    <a:srgbClr val="005B70"/>
    <a:srgbClr val="EFFCFF"/>
    <a:srgbClr val="F3F3F3"/>
    <a:srgbClr val="333399"/>
    <a:srgbClr val="FFFF66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5354" autoAdjust="0"/>
  </p:normalViewPr>
  <p:slideViewPr>
    <p:cSldViewPr snapToGrid="0" snapToObjects="1">
      <p:cViewPr varScale="1">
        <p:scale>
          <a:sx n="129" d="100"/>
          <a:sy n="129" d="100"/>
        </p:scale>
        <p:origin x="60" y="120"/>
      </p:cViewPr>
      <p:guideLst>
        <p:guide orient="horz" pos="758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80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21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8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16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034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464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01775F4-3793-4D76-B724-6621670C5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C1B3E40-D559-473B-9105-4DC800264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Notes Placeholder 4"/>
          <p:cNvSpPr>
            <a:spLocks noGrp="1"/>
          </p:cNvSpPr>
          <p:nvPr/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0000"/>
              </a:spcBef>
            </a:pPr>
            <a:endParaRPr lang="en-US" sz="1100"/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5D88CAEB-16E4-4111-9C3B-BC9467B05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4BD863C2-7E12-4F81-A5B3-264CDA7E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5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49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133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20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Working with Time Series Data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67209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Introduction to time series data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Indexing and plotting time series data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8020810" cy="560552"/>
          </a:xfrm>
        </p:spPr>
        <p:txBody>
          <a:bodyPr/>
          <a:lstStyle/>
          <a:p>
            <a:r>
              <a:rPr lang="en-GB" dirty="0"/>
              <a:t>Section 2</a:t>
            </a:r>
            <a:r>
              <a:rPr lang="en-GB"/>
              <a:t>:  Indexing </a:t>
            </a:r>
            <a:r>
              <a:rPr lang="en-GB" dirty="0"/>
              <a:t>and Plotting Time 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Indexing into a TS to get a particular value</a:t>
            </a:r>
          </a:p>
          <a:p>
            <a:r>
              <a:rPr lang="en-GB" dirty="0"/>
              <a:t>Indexing into a TS to get a range of values</a:t>
            </a:r>
          </a:p>
          <a:p>
            <a:r>
              <a:rPr lang="en-GB" dirty="0"/>
              <a:t>Indexing into a TS to get data from a start date</a:t>
            </a:r>
          </a:p>
          <a:p>
            <a:r>
              <a:rPr lang="en-GB" dirty="0"/>
              <a:t>Indexing into a TS to get data up to an end date</a:t>
            </a:r>
          </a:p>
          <a:p>
            <a:r>
              <a:rPr lang="en-GB" dirty="0"/>
              <a:t>Indexing into a TS to get data for an entire year</a:t>
            </a:r>
          </a:p>
          <a:p>
            <a:r>
              <a:rPr lang="en-GB" dirty="0"/>
              <a:t>Plotting a TS</a:t>
            </a:r>
          </a:p>
        </p:txBody>
      </p:sp>
    </p:spTree>
    <p:extLst>
      <p:ext uri="{BB962C8B-B14F-4D97-AF65-F5344CB8AC3E}">
        <p14:creationId xmlns:p14="http://schemas.microsoft.com/office/powerpoint/2010/main" val="230290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Indexing into a TS to Get a Particular Value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Remember the TS data is indexed by date/time</a:t>
            </a:r>
          </a:p>
          <a:p>
            <a:pPr lvl="1"/>
            <a:r>
              <a:rPr lang="en-GB" altLang="en-US" dirty="0"/>
              <a:t>Therefore you can get the value at a particular date/time index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There are two ways to specify the date/time index…</a:t>
            </a:r>
          </a:p>
          <a:p>
            <a:pPr lvl="1"/>
            <a:r>
              <a:rPr lang="en-GB" altLang="en-US" dirty="0"/>
              <a:t>As a string literal </a:t>
            </a:r>
          </a:p>
          <a:p>
            <a:pPr lvl="1"/>
            <a:r>
              <a:rPr lang="en-GB" altLang="en-US" dirty="0"/>
              <a:t>As a Pandas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GB" altLang="en-US" dirty="0"/>
              <a:t> object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2938389"/>
            <a:ext cx="7141944" cy="12546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…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salesFeb2009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['2009-02-01']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salesMar2009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[datetime(2009, 3, 1)]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print('Sales in Feb 2009:', salesFeb2009)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print('Sales in Mar 2009:', salesMar2009)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8" y="2942183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Ex04a-IndexIntoSeries.py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E5BD2-5003-4F37-84A6-9EA7D41F4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807" y="4288972"/>
            <a:ext cx="2118590" cy="45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0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Indexing into a TS to Get a Range of Values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get a range of values from the TS series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lowerIndex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upperIndex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99682"/>
            <a:ext cx="7141946" cy="12546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…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salesQuarterOne2009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['2009-01-01' : '2009-03-01']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salesQuarterTwo2009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[datetime(2009,4,1) : datetime(2009,6,1)]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nSales</a:t>
            </a:r>
            <a:r>
              <a:rPr lang="en-GB" sz="1100" dirty="0">
                <a:latin typeface="Courier New" panose="02070309020205020404" pitchFamily="49" charset="0"/>
              </a:rPr>
              <a:t> in Q1 2009:\n', salesQuarterOne2009)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nSales</a:t>
            </a:r>
            <a:r>
              <a:rPr lang="en-GB" sz="1100" dirty="0">
                <a:latin typeface="Courier New" panose="02070309020205020404" pitchFamily="49" charset="0"/>
              </a:rPr>
              <a:t> in Q2 2009:\n', salesQuarterTwo2009)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2689" y="1608925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Ex04b-IndexIntoSeries.py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D24F74-9C49-4BC6-9EE7-BFEF27A7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39" y="2416185"/>
            <a:ext cx="2361839" cy="190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15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Indexing into a TS to Get Data from a Start Date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get data from a start date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lowerIndex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]</a:t>
            </a:r>
          </a:p>
          <a:p>
            <a:endParaRPr lang="en-GB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5276761" y="1557461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Ex04c-IndexIntoSeries.py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8DE67-73A2-D8CA-2CC1-BFE5EE13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99682"/>
            <a:ext cx="7141946" cy="12546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…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salesHalfTwo2019    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['2019-07-01' : 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salesQuarterFour2019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[datetime(2019,10,1) : 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nSales</a:t>
            </a:r>
            <a:r>
              <a:rPr lang="en-GB" sz="1100" dirty="0">
                <a:latin typeface="Courier New" panose="02070309020205020404" pitchFamily="49" charset="0"/>
              </a:rPr>
              <a:t> in H2 2019:\n', salesHalfTwo2019)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nSales</a:t>
            </a:r>
            <a:r>
              <a:rPr lang="en-GB" sz="1100" dirty="0">
                <a:latin typeface="Courier New" panose="02070309020205020404" pitchFamily="49" charset="0"/>
              </a:rPr>
              <a:t> in Q4 2019:\n', salesQuarterFour2019)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78374-3581-5B35-113F-7533F89FC6B2}"/>
              </a:ext>
            </a:extLst>
          </p:cNvPr>
          <p:cNvSpPr txBox="1"/>
          <p:nvPr/>
        </p:nvSpPr>
        <p:spPr>
          <a:xfrm flipH="1">
            <a:off x="6092689" y="1608925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Ex04c-IndexIntoSeries.py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04D8D-0A72-4593-ACE6-B93D9B9B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39" y="2416185"/>
            <a:ext cx="2443459" cy="24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7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7" y="36513"/>
            <a:ext cx="7641625" cy="560387"/>
          </a:xfrm>
        </p:spPr>
        <p:txBody>
          <a:bodyPr/>
          <a:lstStyle/>
          <a:p>
            <a:r>
              <a:rPr lang="en-GB" dirty="0"/>
              <a:t>Indexing into a TS to Get Data up to an End Date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get data up to an end date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: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upperIndex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GB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5E8DEA-B0E5-979D-AE10-E517A5A90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99682"/>
            <a:ext cx="7141946" cy="125467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…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salesHalfOne2009   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 : '2009-06-01']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salesQuarterOne2009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 : datetime(2009,3,1) 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nSales</a:t>
            </a:r>
            <a:r>
              <a:rPr lang="en-GB" sz="1100" dirty="0">
                <a:latin typeface="Courier New" panose="02070309020205020404" pitchFamily="49" charset="0"/>
              </a:rPr>
              <a:t> in H1 2009:\n', salesHalfOne2009)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nSales</a:t>
            </a:r>
            <a:r>
              <a:rPr lang="en-GB" sz="1100" dirty="0">
                <a:latin typeface="Courier New" panose="02070309020205020404" pitchFamily="49" charset="0"/>
              </a:rPr>
              <a:t> in Q1 2009:\n', salesQuarterOne2009)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BFEAB-3047-BFE2-D4F0-45E0276FDD84}"/>
              </a:ext>
            </a:extLst>
          </p:cNvPr>
          <p:cNvSpPr txBox="1"/>
          <p:nvPr/>
        </p:nvSpPr>
        <p:spPr>
          <a:xfrm flipH="1">
            <a:off x="6092689" y="1608925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Ex04d-IndexIntoSeries.py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80D30-D55C-8733-6E24-0B1643DC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739" y="2416185"/>
            <a:ext cx="2356193" cy="239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9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Indexing into a TS to Get Data for an Entire Year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get data for an entire year</a:t>
            </a:r>
          </a:p>
          <a:p>
            <a:pPr lvl="1"/>
            <a:r>
              <a:rPr lang="en-GB" altLang="en-US" dirty="0"/>
              <a:t>Specify the year as the index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89F7A-A870-916C-7F8E-437FC691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99682"/>
            <a:ext cx="7141946" cy="91611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…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sales2009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['2009']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nSales</a:t>
            </a:r>
            <a:r>
              <a:rPr lang="en-GB" sz="1100" dirty="0">
                <a:latin typeface="Courier New" panose="02070309020205020404" pitchFamily="49" charset="0"/>
              </a:rPr>
              <a:t> in 2009:\n', sales2009)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114E6-C39A-A2AC-01E8-D4E430A10693}"/>
              </a:ext>
            </a:extLst>
          </p:cNvPr>
          <p:cNvSpPr txBox="1"/>
          <p:nvPr/>
        </p:nvSpPr>
        <p:spPr>
          <a:xfrm flipH="1">
            <a:off x="6092689" y="1606594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Ex04e-IndexIntoSeries.py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6F2A9-9CE2-4303-91C9-318605FE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1" y="2246908"/>
            <a:ext cx="2418983" cy="23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6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Plotting a TS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plot the TS using </a:t>
            </a:r>
            <a:r>
              <a:rPr lang="en-GB" altLang="en-US" dirty="0" err="1"/>
              <a:t>MatPlotLib</a:t>
            </a:r>
            <a:endParaRPr lang="en-GB" altLang="en-US" dirty="0"/>
          </a:p>
          <a:p>
            <a:pPr lvl="1"/>
            <a:r>
              <a:rPr lang="en-GB" altLang="en-US" dirty="0"/>
              <a:t>The x axis shows the date/time index values</a:t>
            </a:r>
          </a:p>
          <a:p>
            <a:pPr lvl="1"/>
            <a:r>
              <a:rPr lang="en-GB" altLang="en-US" dirty="0"/>
              <a:t>The y axis shows the data point for each date/time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Note the following points:</a:t>
            </a:r>
          </a:p>
          <a:p>
            <a:pPr lvl="1"/>
            <a:endParaRPr lang="en-GB" altLang="en-US" sz="600" dirty="0"/>
          </a:p>
          <a:p>
            <a:pPr lvl="1"/>
            <a:r>
              <a:rPr lang="en-GB" altLang="en-US" dirty="0"/>
              <a:t>The TS data shows a general </a:t>
            </a:r>
            <a:br>
              <a:rPr lang="en-GB" altLang="en-US" dirty="0"/>
            </a:br>
            <a:r>
              <a:rPr lang="en-GB" altLang="en-US" dirty="0"/>
              <a:t>increasing trend over time</a:t>
            </a:r>
          </a:p>
          <a:p>
            <a:pPr lvl="1"/>
            <a:endParaRPr lang="en-GB" altLang="en-US" sz="600" dirty="0"/>
          </a:p>
          <a:p>
            <a:pPr lvl="1"/>
            <a:r>
              <a:rPr lang="en-GB" altLang="en-US" dirty="0"/>
              <a:t>There is some seasonality </a:t>
            </a:r>
            <a:br>
              <a:rPr lang="en-GB" altLang="en-US" dirty="0"/>
            </a:br>
            <a:r>
              <a:rPr lang="en-GB" altLang="en-US" dirty="0"/>
              <a:t>within a 12-month period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14104"/>
            <a:ext cx="7141946" cy="91611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import </a:t>
            </a:r>
            <a:r>
              <a:rPr lang="en-GB" sz="1100" dirty="0" err="1">
                <a:latin typeface="Courier New" panose="02070309020205020404" pitchFamily="49" charset="0"/>
              </a:rPr>
              <a:t>matplotlib.pyplot</a:t>
            </a:r>
            <a:r>
              <a:rPr lang="en-GB" sz="1100" dirty="0">
                <a:latin typeface="Courier New" panose="02070309020205020404" pitchFamily="49" charset="0"/>
              </a:rPr>
              <a:t> as </a:t>
            </a:r>
            <a:r>
              <a:rPr lang="en-GB" sz="1100" dirty="0" err="1">
                <a:latin typeface="Courier New" panose="02070309020205020404" pitchFamily="49" charset="0"/>
              </a:rPr>
              <a:t>plt</a:t>
            </a:r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…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plt.plot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plt.show</a:t>
            </a:r>
            <a:r>
              <a:rPr lang="en-GB" sz="1100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2689" y="1920265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Ex05-Plot.py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78D2F8-7763-4BAB-8D3E-64FC2170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659" y="2419638"/>
            <a:ext cx="2986028" cy="25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44762"/>
            <a:ext cx="6233685" cy="235341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Introduction to time series data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Indexing and plotting time series data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Introduction to Time Series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What is a time series?</a:t>
            </a:r>
          </a:p>
          <a:p>
            <a:r>
              <a:rPr lang="en-GB" dirty="0"/>
              <a:t>Characteristics of a time series</a:t>
            </a:r>
          </a:p>
          <a:p>
            <a:r>
              <a:rPr lang="en-GB" dirty="0"/>
              <a:t>Example of time series data</a:t>
            </a:r>
          </a:p>
          <a:p>
            <a:r>
              <a:rPr lang="en-GB" dirty="0"/>
              <a:t>Loading time series data - simple</a:t>
            </a:r>
          </a:p>
          <a:p>
            <a:r>
              <a:rPr lang="en-GB" dirty="0"/>
              <a:t>Loading time series data - better</a:t>
            </a:r>
          </a:p>
          <a:p>
            <a:r>
              <a:rPr lang="en-GB" dirty="0"/>
              <a:t>Getting a handle onto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column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90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What is a Time Series?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According to Wiki:</a:t>
            </a:r>
          </a:p>
        </p:txBody>
      </p:sp>
      <p:pic>
        <p:nvPicPr>
          <p:cNvPr id="5" name="Picture 2" descr="http://www.dailygalaxy.com/photos/uncategorized/wikipedialogo_bwb_1.jpg">
            <a:extLst>
              <a:ext uri="{FF2B5EF4-FFF2-40B4-BE49-F238E27FC236}">
                <a16:creationId xmlns:a16="http://schemas.microsoft.com/office/drawing/2014/main" id="{07330871-BF6E-48FE-942A-D6BED785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90" y="1565392"/>
            <a:ext cx="1925996" cy="184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Callout 2 (Accent Bar) 1">
            <a:extLst>
              <a:ext uri="{FF2B5EF4-FFF2-40B4-BE49-F238E27FC236}">
                <a16:creationId xmlns:a16="http://schemas.microsoft.com/office/drawing/2014/main" id="{3ED320FB-AEA9-436B-AE9D-C806B5E52E44}"/>
              </a:ext>
            </a:extLst>
          </p:cNvPr>
          <p:cNvSpPr/>
          <p:nvPr/>
        </p:nvSpPr>
        <p:spPr bwMode="auto">
          <a:xfrm>
            <a:off x="4202836" y="911409"/>
            <a:ext cx="3372788" cy="39924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167"/>
              <a:gd name="adj6" fmla="val -2898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D6018-3CCD-4C29-BAA4-496CD09CD017}"/>
              </a:ext>
            </a:extLst>
          </p:cNvPr>
          <p:cNvSpPr/>
          <p:nvPr/>
        </p:nvSpPr>
        <p:spPr>
          <a:xfrm>
            <a:off x="4017332" y="918813"/>
            <a:ext cx="46145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7FA2"/>
                </a:solidFill>
                <a:latin typeface="Calibri" panose="020F0502020204030204" pitchFamily="34" charset="0"/>
              </a:rPr>
              <a:t>A </a:t>
            </a:r>
            <a:r>
              <a:rPr lang="en-GB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time series</a:t>
            </a:r>
            <a:r>
              <a:rPr lang="en-GB" sz="1600" dirty="0">
                <a:solidFill>
                  <a:srgbClr val="005B7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7FA2"/>
                </a:solidFill>
                <a:latin typeface="Calibri" panose="020F0502020204030204" pitchFamily="34" charset="0"/>
              </a:rPr>
              <a:t>is a series of data points indexed (or listed or graphed) in time order. </a:t>
            </a:r>
          </a:p>
          <a:p>
            <a:r>
              <a:rPr lang="en-GB" sz="1600" dirty="0">
                <a:solidFill>
                  <a:srgbClr val="007FA2"/>
                </a:solidFill>
                <a:latin typeface="Calibri" panose="020F0502020204030204" pitchFamily="34" charset="0"/>
              </a:rPr>
              <a:t>Most commonly, a time series is a sequence taken at successive equally spaced points in time. </a:t>
            </a:r>
          </a:p>
          <a:p>
            <a:endParaRPr lang="en-GB" sz="1600" dirty="0">
              <a:solidFill>
                <a:srgbClr val="007FA2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7FA2"/>
                </a:solidFill>
                <a:latin typeface="Calibri" panose="020F0502020204030204" pitchFamily="34" charset="0"/>
              </a:rPr>
              <a:t>Examples of time series are heights of ocean tides, counts of sunspots, and the daily closing value of the Dow Jones index.</a:t>
            </a:r>
          </a:p>
          <a:p>
            <a:endParaRPr lang="en-GB" sz="16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Time series analysis</a:t>
            </a:r>
            <a:r>
              <a:rPr lang="en-GB" sz="1600" dirty="0">
                <a:solidFill>
                  <a:srgbClr val="007FA2"/>
                </a:solidFill>
                <a:latin typeface="Calibri" panose="020F0502020204030204" pitchFamily="34" charset="0"/>
              </a:rPr>
              <a:t> comprises methods for analysing time series data in order to extract meaningful statistics and other characteristics of the data. </a:t>
            </a:r>
          </a:p>
          <a:p>
            <a:endParaRPr lang="en-GB" sz="1600" dirty="0">
              <a:solidFill>
                <a:srgbClr val="00B0F0"/>
              </a:solidFill>
              <a:latin typeface="Calibri" panose="020F0502020204030204" pitchFamily="34" charset="0"/>
            </a:endParaRPr>
          </a:p>
          <a:p>
            <a:r>
              <a:rPr lang="en-GB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Time series forecasting</a:t>
            </a:r>
            <a:r>
              <a:rPr lang="en-GB" sz="1600" b="1" dirty="0"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7FA2"/>
                </a:solidFill>
                <a:latin typeface="Calibri" panose="020F0502020204030204" pitchFamily="34" charset="0"/>
              </a:rPr>
              <a:t>is the use of a model to predict future values based on previously observed values.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Characteristics of a Time Series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Time dependence</a:t>
            </a:r>
          </a:p>
          <a:p>
            <a:pPr lvl="1"/>
            <a:r>
              <a:rPr lang="en-GB" dirty="0"/>
              <a:t>The data-points in a TS are time-dependent</a:t>
            </a:r>
          </a:p>
          <a:p>
            <a:pPr lvl="1"/>
            <a:endParaRPr lang="en-GB" dirty="0"/>
          </a:p>
          <a:p>
            <a:r>
              <a:rPr lang="en-GB" dirty="0"/>
              <a:t>Trends</a:t>
            </a:r>
          </a:p>
          <a:p>
            <a:pPr lvl="1"/>
            <a:r>
              <a:rPr lang="en-GB" dirty="0"/>
              <a:t>TS data-points can show an overall increasing or decreasing trend</a:t>
            </a:r>
          </a:p>
          <a:p>
            <a:pPr lvl="1"/>
            <a:r>
              <a:rPr lang="en-GB" dirty="0"/>
              <a:t>E.g. over a long period, the population of the world is increasing</a:t>
            </a:r>
          </a:p>
          <a:p>
            <a:pPr lvl="1"/>
            <a:endParaRPr lang="en-GB" dirty="0"/>
          </a:p>
          <a:p>
            <a:r>
              <a:rPr lang="en-GB" dirty="0"/>
              <a:t>Seasonality</a:t>
            </a:r>
          </a:p>
          <a:p>
            <a:pPr lvl="1"/>
            <a:r>
              <a:rPr lang="en-GB" dirty="0"/>
              <a:t>TS data-points can show a repeating pattern over a time frame</a:t>
            </a:r>
          </a:p>
          <a:p>
            <a:pPr lvl="1"/>
            <a:r>
              <a:rPr lang="en-GB" dirty="0"/>
              <a:t>E.g. the sales of ice cream follows a general annual pattern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Example of Time Series Data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In this chapter we'll work on time series (TS) data that shows the product sales each month for about a decade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5C311-E25C-0D1B-F086-817818AFE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76" y="1548271"/>
            <a:ext cx="6537372" cy="3365597"/>
          </a:xfrm>
          <a:prstGeom prst="rect">
            <a:avLst/>
          </a:prstGeom>
          <a:solidFill>
            <a:schemeClr val="bg1"/>
          </a:solidFill>
          <a:ln w="6350">
            <a:solidFill>
              <a:srgbClr val="007FA2"/>
            </a:solidFill>
            <a:miter lim="800000"/>
            <a:headEnd/>
            <a:tailEnd/>
          </a:ln>
          <a:effectLst>
            <a:outerShdw blurRad="50800" dist="50800" dir="2700000" algn="ctr" rotWithShape="0">
              <a:srgbClr val="007FA2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endParaRPr lang="en-GB" sz="1100" dirty="0"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2B26A-1AAB-07E2-9AF5-FB815EF03769}"/>
              </a:ext>
            </a:extLst>
          </p:cNvPr>
          <p:cNvSpPr txBox="1"/>
          <p:nvPr/>
        </p:nvSpPr>
        <p:spPr>
          <a:xfrm flipH="1">
            <a:off x="5540112" y="4677369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007FA2"/>
                </a:solidFill>
                <a:latin typeface="Courier New" panose="02070309020205020404" pitchFamily="49" charset="0"/>
              </a:rPr>
              <a:t>Sales.csv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81831" y="3369650"/>
            <a:ext cx="1321746" cy="336263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GB" sz="1050" dirty="0">
              <a:latin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F33EEE-C1D3-E495-B5A0-109F32F34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77" y="1570796"/>
            <a:ext cx="2324262" cy="32849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Loading TS Data - Simple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Let's load the TS data into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altLang="en-US" dirty="0"/>
          </a:p>
          <a:p>
            <a:pPr lvl="1"/>
            <a:r>
              <a:rPr lang="en-GB" altLang="en-US" dirty="0"/>
              <a:t>Note the data type of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MonthYear</a:t>
            </a:r>
            <a:r>
              <a:rPr lang="en-GB" altLang="en-US" dirty="0"/>
              <a:t> column is just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lvl="1"/>
            <a:r>
              <a:rPr lang="en-GB" altLang="en-US" dirty="0"/>
              <a:t>Note the index is just a number range (0…132)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21036"/>
            <a:ext cx="7141946" cy="91611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data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pd.read_csv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('Sales.csv')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nRaw</a:t>
            </a:r>
            <a:r>
              <a:rPr lang="en-GB" sz="1100" dirty="0">
                <a:latin typeface="Courier New" panose="02070309020205020404" pitchFamily="49" charset="0"/>
              </a:rPr>
              <a:t> data\n', </a:t>
            </a:r>
            <a:r>
              <a:rPr lang="en-GB" sz="1100" dirty="0" err="1">
                <a:latin typeface="Courier New" panose="02070309020205020404" pitchFamily="49" charset="0"/>
              </a:rPr>
              <a:t>data.head</a:t>
            </a:r>
            <a:r>
              <a:rPr lang="en-GB" sz="1100" dirty="0">
                <a:latin typeface="Courier New" panose="02070309020205020404" pitchFamily="49" charset="0"/>
              </a:rPr>
              <a:t>())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nData</a:t>
            </a:r>
            <a:r>
              <a:rPr lang="en-GB" sz="1100" dirty="0">
                <a:latin typeface="Courier New" panose="02070309020205020404" pitchFamily="49" charset="0"/>
              </a:rPr>
              <a:t> types\n', </a:t>
            </a:r>
            <a:r>
              <a:rPr lang="en-GB" sz="1100" dirty="0" err="1">
                <a:latin typeface="Courier New" panose="02070309020205020404" pitchFamily="49" charset="0"/>
              </a:rPr>
              <a:t>data.dtypes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nData</a:t>
            </a:r>
            <a:r>
              <a:rPr lang="en-GB" sz="1100" dirty="0">
                <a:latin typeface="Courier New" panose="02070309020205020404" pitchFamily="49" charset="0"/>
              </a:rPr>
              <a:t> index\n', </a:t>
            </a:r>
            <a:r>
              <a:rPr lang="en-GB" sz="1100" dirty="0" err="1">
                <a:latin typeface="Courier New" panose="02070309020205020404" pitchFamily="49" charset="0"/>
              </a:rPr>
              <a:t>data.index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FBEC3D-8B0F-4AA9-9E7E-B3E3DB5A8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74" y="2516918"/>
            <a:ext cx="3035657" cy="2497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6307" y="1924830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Ex01-LoadRawData.py</a:t>
            </a:r>
          </a:p>
        </p:txBody>
      </p:sp>
    </p:spTree>
    <p:extLst>
      <p:ext uri="{BB962C8B-B14F-4D97-AF65-F5344CB8AC3E}">
        <p14:creationId xmlns:p14="http://schemas.microsoft.com/office/powerpoint/2010/main" val="317220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Loading TS Data - Better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 following code is an improvement in two respects:</a:t>
            </a:r>
          </a:p>
          <a:p>
            <a:pPr lvl="2"/>
            <a:endParaRPr lang="en-GB" altLang="en-US" sz="1200" dirty="0"/>
          </a:p>
          <a:p>
            <a:pPr lvl="1"/>
            <a:r>
              <a:rPr lang="en-GB" altLang="en-US" dirty="0"/>
              <a:t>We parse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MonthYear</a:t>
            </a:r>
            <a:r>
              <a:rPr lang="en-GB" altLang="en-US" dirty="0"/>
              <a:t> column as date values</a:t>
            </a:r>
          </a:p>
          <a:p>
            <a:pPr lvl="1"/>
            <a:endParaRPr lang="en-GB" altLang="en-US" sz="1200" dirty="0"/>
          </a:p>
          <a:p>
            <a:pPr lvl="1"/>
            <a:r>
              <a:rPr lang="en-GB" altLang="en-US" dirty="0"/>
              <a:t>We specify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MonthYear</a:t>
            </a:r>
            <a:r>
              <a:rPr lang="en-GB" altLang="en-US" dirty="0"/>
              <a:t> column as the index column for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- this is a requirement for Pandas TS processing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844238"/>
            <a:ext cx="7141946" cy="1423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('Sales.csv',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parse_dates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MonthYear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date_format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='%m/%Y')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nParsed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data\n',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data.head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types\n',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data.dtypes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index\n', 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data.index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103896" y="2855694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Ex02-LoadAndParseData.py</a:t>
            </a:r>
          </a:p>
        </p:txBody>
      </p:sp>
    </p:spTree>
    <p:extLst>
      <p:ext uri="{BB962C8B-B14F-4D97-AF65-F5344CB8AC3E}">
        <p14:creationId xmlns:p14="http://schemas.microsoft.com/office/powerpoint/2010/main" val="49956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Loading TS Data - Better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Here's the output from the code in the previous slide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6AB494-E646-4083-8D15-4986B8D6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349" y="1294684"/>
            <a:ext cx="5736597" cy="34199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2A090C-500F-4FDC-9970-B6A2B2C5E312}"/>
              </a:ext>
            </a:extLst>
          </p:cNvPr>
          <p:cNvCxnSpPr>
            <a:cxnSpLocks/>
          </p:cNvCxnSpPr>
          <p:nvPr/>
        </p:nvCxnSpPr>
        <p:spPr bwMode="auto">
          <a:xfrm flipH="1">
            <a:off x="2519912" y="1718987"/>
            <a:ext cx="1817049" cy="0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B334ED-7328-40F2-BDFD-4FF867BE632A}"/>
              </a:ext>
            </a:extLst>
          </p:cNvPr>
          <p:cNvSpPr txBox="1"/>
          <p:nvPr/>
        </p:nvSpPr>
        <p:spPr>
          <a:xfrm flipH="1">
            <a:off x="4324068" y="1595374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</a:rPr>
              <a:t>The </a:t>
            </a:r>
            <a:r>
              <a:rPr lang="en-GB" sz="1200" dirty="0" err="1">
                <a:solidFill>
                  <a:srgbClr val="FFFF00"/>
                </a:solidFill>
                <a:latin typeface="Courier New" panose="02070309020205020404" pitchFamily="49" charset="0"/>
              </a:rPr>
              <a:t>DataFrame</a:t>
            </a:r>
            <a:r>
              <a:rPr lang="en-GB" sz="1200" dirty="0">
                <a:solidFill>
                  <a:srgbClr val="FFFF00"/>
                </a:solidFill>
              </a:rPr>
              <a:t> is now indexed by the </a:t>
            </a:r>
            <a:r>
              <a:rPr lang="en-GB" sz="1200" dirty="0" err="1">
                <a:solidFill>
                  <a:srgbClr val="FFFF00"/>
                </a:solidFill>
                <a:latin typeface="Courier New" panose="02070309020205020404" pitchFamily="49" charset="0"/>
              </a:rPr>
              <a:t>MonthYear</a:t>
            </a:r>
            <a:r>
              <a:rPr lang="en-GB" sz="1200" dirty="0">
                <a:solidFill>
                  <a:srgbClr val="FFFF00"/>
                </a:solidFill>
              </a:rPr>
              <a:t> column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2E61A0-3E0E-4209-BFA8-C9BA9CAD6F23}"/>
              </a:ext>
            </a:extLst>
          </p:cNvPr>
          <p:cNvCxnSpPr>
            <a:cxnSpLocks/>
          </p:cNvCxnSpPr>
          <p:nvPr/>
        </p:nvCxnSpPr>
        <p:spPr bwMode="auto">
          <a:xfrm flipH="1">
            <a:off x="4372415" y="3089678"/>
            <a:ext cx="1307450" cy="1527893"/>
          </a:xfrm>
          <a:prstGeom prst="straightConnector1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CE2FF3-8196-4DE0-8E75-13AE913C4730}"/>
              </a:ext>
            </a:extLst>
          </p:cNvPr>
          <p:cNvSpPr txBox="1"/>
          <p:nvPr/>
        </p:nvSpPr>
        <p:spPr>
          <a:xfrm flipH="1">
            <a:off x="4324068" y="261099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FF00"/>
                </a:solidFill>
                <a:latin typeface="Courier New" panose="02070309020205020404" pitchFamily="49" charset="0"/>
              </a:rPr>
              <a:t>datetime64</a:t>
            </a:r>
            <a:r>
              <a:rPr lang="en-GB" sz="1200" dirty="0">
                <a:solidFill>
                  <a:srgbClr val="FFFF00"/>
                </a:solidFill>
              </a:rPr>
              <a:t> is a Pandas array type </a:t>
            </a:r>
          </a:p>
          <a:p>
            <a:r>
              <a:rPr lang="en-GB" sz="1200" dirty="0">
                <a:solidFill>
                  <a:srgbClr val="FFFF00"/>
                </a:solidFill>
              </a:rPr>
              <a:t>that supports datetime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09296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038" y="47895"/>
            <a:ext cx="7548562" cy="560387"/>
          </a:xfrm>
        </p:spPr>
        <p:txBody>
          <a:bodyPr/>
          <a:lstStyle/>
          <a:p>
            <a:r>
              <a:rPr lang="en-GB" dirty="0"/>
              <a:t>Getting a Handle onto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Column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For convenience, it's handy to store a reference to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column in a separate 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542313"/>
            <a:ext cx="7141944" cy="1423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pd.read_csv</a:t>
            </a:r>
            <a:r>
              <a:rPr lang="en-GB" sz="1100" dirty="0">
                <a:latin typeface="Courier New" panose="02070309020205020404" pitchFamily="49" charset="0"/>
              </a:rPr>
              <a:t>('Sales.csv',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            </a:t>
            </a:r>
            <a:r>
              <a:rPr lang="en-GB" sz="1100" dirty="0" err="1">
                <a:latin typeface="Courier New" panose="02070309020205020404" pitchFamily="49" charset="0"/>
              </a:rPr>
              <a:t>parse_dates</a:t>
            </a:r>
            <a:r>
              <a:rPr lang="en-GB" sz="1100" dirty="0">
                <a:latin typeface="Courier New" panose="02070309020205020404" pitchFamily="49" charset="0"/>
              </a:rPr>
              <a:t>=['</a:t>
            </a:r>
            <a:r>
              <a:rPr lang="en-GB" sz="1100" dirty="0" err="1">
                <a:latin typeface="Courier New" panose="02070309020205020404" pitchFamily="49" charset="0"/>
              </a:rPr>
              <a:t>MonthYear</a:t>
            </a:r>
            <a:r>
              <a:rPr lang="en-GB" sz="1100" dirty="0">
                <a:latin typeface="Courier New" panose="02070309020205020404" pitchFamily="49" charset="0"/>
              </a:rPr>
              <a:t>'],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            </a:t>
            </a:r>
            <a:r>
              <a:rPr lang="en-GB" sz="1100" dirty="0" err="1">
                <a:latin typeface="Courier New" panose="02070309020205020404" pitchFamily="49" charset="0"/>
              </a:rPr>
              <a:t>index_col</a:t>
            </a:r>
            <a:r>
              <a:rPr lang="en-GB" sz="1100" dirty="0">
                <a:latin typeface="Courier New" panose="02070309020205020404" pitchFamily="49" charset="0"/>
              </a:rPr>
              <a:t>='</a:t>
            </a:r>
            <a:r>
              <a:rPr lang="en-GB" sz="1100" dirty="0" err="1">
                <a:latin typeface="Courier New" panose="02070309020205020404" pitchFamily="49" charset="0"/>
              </a:rPr>
              <a:t>MonthYear</a:t>
            </a:r>
            <a:r>
              <a:rPr lang="en-GB" sz="1100" dirty="0">
                <a:latin typeface="Courier New" panose="02070309020205020404" pitchFamily="49" charset="0"/>
              </a:rPr>
              <a:t>',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                </a:t>
            </a:r>
            <a:r>
              <a:rPr lang="en-GB" sz="1100" dirty="0" err="1">
                <a:latin typeface="Courier New" panose="02070309020205020404" pitchFamily="49" charset="0"/>
              </a:rPr>
              <a:t>date_format</a:t>
            </a:r>
            <a:r>
              <a:rPr lang="en-GB" sz="1100" dirty="0">
                <a:latin typeface="Courier New" panose="02070309020205020404" pitchFamily="49" charset="0"/>
              </a:rPr>
              <a:t>='%m/%Y')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data['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SalesPerMonth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nSalesPerMonth</a:t>
            </a:r>
            <a:r>
              <a:rPr lang="en-GB" sz="1100" dirty="0">
                <a:latin typeface="Courier New" panose="02070309020205020404" pitchFamily="49" charset="0"/>
              </a:rPr>
              <a:t> as a Pandas Series data\n', </a:t>
            </a:r>
            <a:r>
              <a:rPr lang="en-GB" sz="1100" dirty="0" err="1">
                <a:latin typeface="Courier New" panose="02070309020205020404" pitchFamily="49" charset="0"/>
              </a:rPr>
              <a:t>ts.head</a:t>
            </a:r>
            <a:r>
              <a:rPr lang="en-GB" sz="1100" dirty="0">
                <a:latin typeface="Courier New" panose="02070309020205020404" pitchFamily="49" charset="0"/>
              </a:rPr>
              <a:t>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2511" y="1549340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Ex03-GetColumn.py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1811A5-1474-4C1B-B3F1-662634FA7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288" y="3186302"/>
            <a:ext cx="2782013" cy="12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2423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7652</TotalTime>
  <Words>1101</Words>
  <Application>Microsoft Office PowerPoint</Application>
  <PresentationFormat>On-screen Show (16:9)</PresentationFormat>
  <Paragraphs>164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Open Sans</vt:lpstr>
      <vt:lpstr>Standard_LiveLessons_2017</vt:lpstr>
      <vt:lpstr>Working with Time Series Data</vt:lpstr>
      <vt:lpstr>Section 1:  Introduction to Time Series Data</vt:lpstr>
      <vt:lpstr>What is a Time Series?</vt:lpstr>
      <vt:lpstr>Characteristics of a Time Series</vt:lpstr>
      <vt:lpstr>Example of Time Series Data</vt:lpstr>
      <vt:lpstr>Loading TS Data - Simple</vt:lpstr>
      <vt:lpstr>Loading TS Data - Better (1 of 2)</vt:lpstr>
      <vt:lpstr>Loading TS Data - Better (2 of 2)</vt:lpstr>
      <vt:lpstr>Getting a Handle onto the DataFrame Column</vt:lpstr>
      <vt:lpstr>Section 2:  Indexing and Plotting Time Series Data</vt:lpstr>
      <vt:lpstr>Indexing into a TS to Get a Particular Value</vt:lpstr>
      <vt:lpstr>Indexing into a TS to Get a Range of Values</vt:lpstr>
      <vt:lpstr>Indexing into a TS to Get Data from a Start Date</vt:lpstr>
      <vt:lpstr>Indexing into a TS to Get Data up to an End Date</vt:lpstr>
      <vt:lpstr>Indexing into a TS to Get Data for an Entire Year</vt:lpstr>
      <vt:lpstr>Plotting a TS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158</cp:revision>
  <dcterms:created xsi:type="dcterms:W3CDTF">2015-09-28T19:52:00Z</dcterms:created>
  <dcterms:modified xsi:type="dcterms:W3CDTF">2024-07-17T22:24:38Z</dcterms:modified>
</cp:coreProperties>
</file>