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6" r:id="rId2"/>
    <p:sldId id="358" r:id="rId3"/>
    <p:sldId id="606" r:id="rId4"/>
    <p:sldId id="635" r:id="rId5"/>
    <p:sldId id="85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9" r:id="rId18"/>
    <p:sldId id="880" r:id="rId19"/>
    <p:sldId id="881" r:id="rId20"/>
    <p:sldId id="73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005B70"/>
    <a:srgbClr val="EFFCFF"/>
    <a:srgbClr val="F3F3F3"/>
    <a:srgbClr val="333399"/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8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418" y="62"/>
      </p:cViewPr>
      <p:guideLst>
        <p:guide orient="horz" pos="781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7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5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6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4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2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6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9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5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3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Web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7209"/>
            <a:ext cx="682236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REST services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to get all weather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 the following points: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response.text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reads the HTTP response body into a string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parses the string as JSON, and from this JSON it 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print("Oops,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StringIO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(response.text),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print('All data\n',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255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that gets one row: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StringIO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(response.text),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for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8220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94598" cy="3961136"/>
          </a:xfrm>
        </p:spPr>
        <p:txBody>
          <a:bodyPr/>
          <a:lstStyle/>
          <a:p>
            <a:r>
              <a:rPr lang="en-GB" altLang="en-US" dirty="0"/>
              <a:t>This code calls the endpoint to get the annual min temperature: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Also see the following functions, which are similar: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demo_get_annual_max_temp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demo_get_annual_total_precipitation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}/annual-min-temp')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min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nAnnual</a:t>
            </a:r>
            <a:r>
              <a:rPr lang="en-GB" sz="1100" dirty="0">
                <a:latin typeface="Courier New" panose="02070309020205020404" pitchFamily="49" charset="0"/>
              </a:rPr>
              <a:t> minimum temperature: {min}C')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44796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Web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66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web server app that returns a web page displaying data from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as an HTML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&lt;table&gt;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Implement a web client app that scrapes the web page to 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the HTML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dirty="0"/>
          </a:p>
          <a:p>
            <a:r>
              <a:rPr lang="en-GB" dirty="0"/>
              <a:t>The web server app uses regular Python classes and functions</a:t>
            </a:r>
          </a:p>
          <a:p>
            <a:pPr lvl="1"/>
            <a:endParaRPr lang="en-GB" dirty="0"/>
          </a:p>
          <a:p>
            <a:r>
              <a:rPr lang="en-GB" dirty="0"/>
              <a:t>The web client app requires the following libraries: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31913" y="3820913"/>
            <a:ext cx="7060327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bs4</a:t>
            </a:r>
          </a:p>
        </p:txBody>
      </p:sp>
    </p:spTree>
    <p:extLst>
      <p:ext uri="{BB962C8B-B14F-4D97-AF65-F5344CB8AC3E}">
        <p14:creationId xmlns:p14="http://schemas.microsoft.com/office/powerpoint/2010/main" val="193479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same data as before: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server application performs the following tasks:</a:t>
            </a:r>
          </a:p>
          <a:p>
            <a:pPr lvl="1"/>
            <a:r>
              <a:rPr lang="en-GB" altLang="en-US" dirty="0"/>
              <a:t>Reads the weather data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Writes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to HTML (as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element)</a:t>
            </a:r>
          </a:p>
          <a:p>
            <a:pPr lvl="1"/>
            <a:r>
              <a:rPr lang="en-GB" altLang="en-US" dirty="0"/>
              <a:t>Injects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/>
              <a:t> into a template HTML file (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Returns the HTML content to the client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76715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Open a browser and go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  <a:r>
              <a:rPr lang="en-GB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F524F-DE78-52CC-EF59-AB9AC115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1290434"/>
            <a:ext cx="6579265" cy="3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client application performs the following tasks:</a:t>
            </a:r>
          </a:p>
          <a:p>
            <a:pPr lvl="1"/>
            <a:r>
              <a:rPr lang="en-GB" altLang="en-US" dirty="0"/>
              <a:t>Sends an HTTP request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</a:p>
          <a:p>
            <a:pPr lvl="1"/>
            <a:r>
              <a:rPr lang="en-GB" altLang="en-US" dirty="0"/>
              <a:t>Parses the HTML response using the </a:t>
            </a:r>
            <a:r>
              <a:rPr lang="en-GB" altLang="en-US" i="1" dirty="0"/>
              <a:t>Beautiful Soup</a:t>
            </a:r>
            <a:r>
              <a:rPr lang="en-GB" altLang="en-US" dirty="0"/>
              <a:t> library</a:t>
            </a:r>
          </a:p>
          <a:p>
            <a:pPr lvl="1"/>
            <a:r>
              <a:rPr lang="en-GB" altLang="en-US" dirty="0"/>
              <a:t>Uses the Beautiful Soup library to locate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r>
              <a:rPr lang="en-GB" altLang="en-US" dirty="0"/>
              <a:t>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191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output from the client application: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E1FC9-21A0-0538-237B-2B5345E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6" y="1239838"/>
            <a:ext cx="3875822" cy="26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REST services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REST service that returns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Implement a client that calls a REST service and consumes the data</a:t>
            </a:r>
          </a:p>
          <a:p>
            <a:pPr lvl="1"/>
            <a:endParaRPr lang="en-GB" dirty="0"/>
          </a:p>
          <a:p>
            <a:r>
              <a:rPr lang="en-GB" dirty="0"/>
              <a:t>The REST service app requires the following libraries: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client app requires the following library: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16B01-EF03-E588-0BB8-E3171EE2811A}"/>
              </a:ext>
            </a:extLst>
          </p:cNvPr>
          <p:cNvSpPr txBox="1"/>
          <p:nvPr/>
        </p:nvSpPr>
        <p:spPr>
          <a:xfrm>
            <a:off x="1368425" y="2570077"/>
            <a:ext cx="745349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flask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flask_restful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waitress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68425" y="3925724"/>
            <a:ext cx="745349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following time series data: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server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9838"/>
            <a:ext cx="7141946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flask import Flask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flask_restful</a:t>
            </a:r>
            <a:r>
              <a:rPr lang="en-GB" sz="1100" dirty="0">
                <a:latin typeface="Courier New" panose="02070309020205020404" pitchFamily="49" charset="0"/>
              </a:rPr>
              <a:t> import Api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waitress import serve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app = Flask(__name__)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api</a:t>
            </a:r>
            <a:r>
              <a:rPr lang="en-GB" sz="1100" dirty="0">
                <a:latin typeface="Courier New" panose="02070309020205020404" pitchFamily="49" charset="0"/>
              </a:rPr>
              <a:t> = Api(app)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('BergenWeather2019.csv',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parse_dates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index_col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date_format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='%m/%Y')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REST service endpoints - see the following slides…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</a:rPr>
              <a:t>serve(app, host="0.0.0.0", port=8080)</a:t>
            </a:r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45DF2-0A80-9077-D93C-BC29707B4184}"/>
              </a:ext>
            </a:extLst>
          </p:cNvPr>
          <p:cNvSpPr txBox="1"/>
          <p:nvPr/>
        </p:nvSpPr>
        <p:spPr>
          <a:xfrm>
            <a:off x="5099676" y="451845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1722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all the data in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8245"/>
            <a:ext cx="7141946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Response(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df.to_json(orient='index')</a:t>
            </a:r>
            <a:r>
              <a:rPr lang="en-GB" sz="1100" dirty="0">
                <a:latin typeface="Courier New" panose="02070309020205020404" pitchFamily="49" charset="0"/>
              </a:rPr>
              <a:t>, … … …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3A0C-2AF2-ABEF-572C-C6A07C75F9C1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4D517-AF5A-4BF2-6BD7-77BA5F821392}"/>
              </a:ext>
            </a:extLst>
          </p:cNvPr>
          <p:cNvSpPr txBox="1"/>
          <p:nvPr/>
        </p:nvSpPr>
        <p:spPr>
          <a:xfrm>
            <a:off x="1368425" y="3858766"/>
            <a:ext cx="7145564" cy="553998"/>
          </a:xfrm>
          <a:prstGeom prst="rect">
            <a:avLst/>
          </a:prstGeom>
          <a:solidFill>
            <a:schemeClr val="bg1"/>
          </a:solidFill>
          <a:ln>
            <a:solidFill>
              <a:srgbClr val="005B70"/>
            </a:solidFill>
          </a:ln>
          <a:effectLst>
            <a:outerShdw blurRad="25400" dist="25400" dir="2700000" algn="ctr" rotWithShape="0">
              <a:srgbClr val="005B70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5B70"/>
                </a:solidFill>
              </a:rPr>
              <a:t>For more info about how to write a </a:t>
            </a:r>
            <a:r>
              <a:rPr lang="en-GB" sz="1500" i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1500" i="1" dirty="0">
                <a:solidFill>
                  <a:srgbClr val="005B70"/>
                </a:solidFill>
              </a:rPr>
              <a:t> to JSON, see: https://pandas.pydata.org/pandas-docs/stable/reference/api/pandas.Series.to_json</a:t>
            </a:r>
            <a:r>
              <a:rPr lang="en-GB" sz="1500" i="1">
                <a:solidFill>
                  <a:srgbClr val="005B70"/>
                </a:solidFill>
              </a:rPr>
              <a:t>.html  </a:t>
            </a:r>
            <a:endParaRPr lang="en-GB" sz="1500" i="1" dirty="0">
              <a:solidFill>
                <a:srgbClr val="005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 row with a specified month and year: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URLs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http://localhost:8080/api/weather/01-2019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http://localhost:8080/api/weather/wibble</a:t>
            </a:r>
          </a:p>
          <a:p>
            <a:pPr lvl="1"/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51648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@app.route('/api/weather/&lt;month_year&gt;',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df.index</a:t>
            </a:r>
            <a:r>
              <a:rPr lang="en-GB" sz="1100" dirty="0">
                <a:latin typeface="Courier New" panose="02070309020205020404" pitchFamily="49" charset="0"/>
              </a:rPr>
              <a:t>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Response(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].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(orient='index')</a:t>
            </a:r>
            <a:r>
              <a:rPr lang="en-GB" sz="1100" dirty="0">
                <a:latin typeface="Courier New" panose="02070309020205020404" pitchFamily="49" charset="0"/>
              </a:rPr>
              <a:t>, … </a:t>
            </a:r>
            <a:r>
              <a:rPr lang="en-GB" sz="1100">
                <a:latin typeface="Courier New" panose="02070309020205020404" pitchFamily="49" charset="0"/>
              </a:rPr>
              <a:t>… … )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</a:t>
            </a:r>
            <a:r>
              <a:rPr lang="en-GB" sz="1100" dirty="0" err="1">
                <a:latin typeface="Courier New" panose="02070309020205020404" pitchFamily="49" charset="0"/>
              </a:rPr>
              <a:t>f'Invalid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index "{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}"', 404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59F3-083C-87EB-1D3C-221C8DB1E183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40707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These endpoints returns specific pieces of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Try out these endpoints in a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420"/>
            <a:ext cx="7141946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@app.route('/api/weather/annual-min-temp',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df.MinTemp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@app.route('/api/weather/annual-max-temp',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get_annual_max_temp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df.MaxTemp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@app.route('/api/weather/annual-total-precipitation',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annual_total_precipitation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17007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client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189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requests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'http://localhost:8080/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api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/weather'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Call REST service APIs - see following slides…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26EA0-FD3C-7F31-118F-274CCDEC705D}"/>
              </a:ext>
            </a:extLst>
          </p:cNvPr>
          <p:cNvSpPr txBox="1"/>
          <p:nvPr/>
        </p:nvSpPr>
        <p:spPr>
          <a:xfrm>
            <a:off x="5099676" y="2736641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32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8003</TotalTime>
  <Words>1384</Words>
  <Application>Microsoft Office PowerPoint</Application>
  <PresentationFormat>On-screen Show (16:9)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Web Techniques</vt:lpstr>
      <vt:lpstr>Section 1:  REST Services</vt:lpstr>
      <vt:lpstr>Overview</vt:lpstr>
      <vt:lpstr>Demo Applications</vt:lpstr>
      <vt:lpstr>Server Application (1 of 4)</vt:lpstr>
      <vt:lpstr>Server Application (2 of 4)</vt:lpstr>
      <vt:lpstr>Server Application (3 of 4)</vt:lpstr>
      <vt:lpstr>Server Application (4 of 4)</vt:lpstr>
      <vt:lpstr>Client Application (1 of 4)</vt:lpstr>
      <vt:lpstr>Client Application (2 of 4)</vt:lpstr>
      <vt:lpstr>Client Application (3 of 4)</vt:lpstr>
      <vt:lpstr>Client Application (4 of 4)</vt:lpstr>
      <vt:lpstr>Section 2:  Web User Interfaces</vt:lpstr>
      <vt:lpstr>Overview</vt:lpstr>
      <vt:lpstr>Demo Applications</vt:lpstr>
      <vt:lpstr>Server Application (1 of 2)</vt:lpstr>
      <vt:lpstr>Server Application (2 of 2)</vt:lpstr>
      <vt:lpstr>Client Application (1 of 2)</vt:lpstr>
      <vt:lpstr>Client Application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168</cp:revision>
  <dcterms:created xsi:type="dcterms:W3CDTF">2015-09-28T19:52:00Z</dcterms:created>
  <dcterms:modified xsi:type="dcterms:W3CDTF">2025-06-27T06:08:19Z</dcterms:modified>
</cp:coreProperties>
</file>