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726" r:id="rId2"/>
    <p:sldId id="358" r:id="rId3"/>
    <p:sldId id="274" r:id="rId4"/>
    <p:sldId id="312" r:id="rId5"/>
    <p:sldId id="321" r:id="rId6"/>
    <p:sldId id="322" r:id="rId7"/>
    <p:sldId id="323" r:id="rId8"/>
    <p:sldId id="325" r:id="rId9"/>
    <p:sldId id="324" r:id="rId10"/>
    <p:sldId id="326" r:id="rId11"/>
    <p:sldId id="327" r:id="rId12"/>
    <p:sldId id="328" r:id="rId13"/>
    <p:sldId id="329" r:id="rId14"/>
    <p:sldId id="333" r:id="rId15"/>
    <p:sldId id="334" r:id="rId16"/>
    <p:sldId id="335" r:id="rId17"/>
    <p:sldId id="336" r:id="rId18"/>
    <p:sldId id="337" r:id="rId19"/>
    <p:sldId id="338" r:id="rId20"/>
    <p:sldId id="735" r:id="rId21"/>
    <p:sldId id="734" r:id="rId2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86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00B050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3" autoAdjust="0"/>
    <p:restoredTop sz="95354" autoAdjust="0"/>
  </p:normalViewPr>
  <p:slideViewPr>
    <p:cSldViewPr snapToGrid="0" snapToObjects="1">
      <p:cViewPr varScale="1">
        <p:scale>
          <a:sx n="114" d="100"/>
          <a:sy n="114" d="100"/>
        </p:scale>
        <p:origin x="61" y="48"/>
      </p:cViewPr>
      <p:guideLst>
        <p:guide orient="horz" pos="1620"/>
        <p:guide pos="86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 snapToGrid="0" snapToObjects="1">
      <p:cViewPr varScale="1">
        <p:scale>
          <a:sx n="68" d="100"/>
          <a:sy n="68" d="100"/>
        </p:scale>
        <p:origin x="2491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1T11:55:03.6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81 18575 0 0,'0'0'1859'0'0,"1"-13"-1310"0"0,0 10-271 0 0,0-1 0 0 0,0 1 0 0 0,0 0 0 0 0,0-1 0 0 0,1-6 0 0 0,2-9-1391 0 0,-4 17 289 0 0,1 0 0 0 0,0 1-1 0 0,-1-1 1 0 0,1 0-1 0 0,0 1 1 0 0,0-1-1 0 0,0 1 1 0 0,1-2-1 0 0,4-3-5269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1T11:52:07.0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32 20575 0 0,'0'0'1496'0'0,"4"-6"-5512"0"0,2-5 2265 0 0,-6-4-9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1T11:55:05.9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18 21079 0 0,'0'0'2760'0'0,"3"0"-3960"0"0,4-3 512 0 0,-2-2-5263 0 0,2-4-1049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1T11:55:07.0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20879 0 0,'0'0'2288'0'0,"3"3"-2632"0"0,4-3-2512 0 0,-4-3 1336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1T12:02:32.8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24455 0 0,'0'0'1704'0'0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59541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071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06142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3249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5044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5584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7396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83038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44688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3773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3133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1EBC7-EB8D-9B34-1ECF-4B8C5A10A4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29A0E4-FD4C-591F-B279-D6C8E5ECBC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7D53F26-C1D3-5307-9B43-2FD512BA00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30506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251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355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195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072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80420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002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9824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564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5FA5AA-E7FF-BD49-A92D-7A8757895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95665" y="312434"/>
            <a:ext cx="5239240" cy="62809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00" b="1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32965" y="1365666"/>
            <a:ext cx="623368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454D4E"/>
                </a:solidFill>
                <a:latin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Course Title Here: </a:t>
            </a:r>
          </a:p>
          <a:p>
            <a:r>
              <a:rPr lang="en-US" dirty="0"/>
              <a:t>Subtitle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DCF20B5-BDCC-4D4B-9EB2-D0FDA548FA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90887" y="3071448"/>
            <a:ext cx="924769" cy="11685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</a:t>
            </a:r>
          </a:p>
          <a:p>
            <a:r>
              <a:rPr lang="en-US" dirty="0"/>
              <a:t>Author </a:t>
            </a:r>
          </a:p>
          <a:p>
            <a:r>
              <a:rPr lang="en-US" dirty="0"/>
              <a:t>Headshot </a:t>
            </a:r>
          </a:p>
          <a:p>
            <a:r>
              <a:rPr lang="en-US" dirty="0"/>
              <a:t>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AB-E820-9A47-AD4C-1EB8C1B26AD7}"/>
              </a:ext>
            </a:extLst>
          </p:cNvPr>
          <p:cNvSpPr/>
          <p:nvPr userDrawn="1"/>
        </p:nvSpPr>
        <p:spPr>
          <a:xfrm>
            <a:off x="1787246" y="1365666"/>
            <a:ext cx="45719" cy="1314450"/>
          </a:xfrm>
          <a:prstGeom prst="rect">
            <a:avLst/>
          </a:prstGeom>
          <a:solidFill>
            <a:srgbClr val="005A6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69A88D-4483-164E-BD65-F3FA79A521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5610" y="3340896"/>
            <a:ext cx="3802750" cy="285750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2A0807-1CDE-5F49-A30A-6B9B299977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5138" y="3624753"/>
            <a:ext cx="2739170" cy="584200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Lower Third Title</a:t>
            </a:r>
          </a:p>
        </p:txBody>
      </p:sp>
    </p:spTree>
    <p:extLst>
      <p:ext uri="{BB962C8B-B14F-4D97-AF65-F5344CB8AC3E}">
        <p14:creationId xmlns:p14="http://schemas.microsoft.com/office/powerpoint/2010/main" val="7949918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6ED5F27-70E5-4B4C-988B-9232507CFD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18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>
            <a:noAutofit/>
          </a:bodyPr>
          <a:lstStyle>
            <a:lvl1pPr>
              <a:defRPr sz="2000" baseline="0">
                <a:latin typeface="Open Sans" panose="020B0606030504020204" pitchFamily="34" charset="0"/>
              </a:defRPr>
            </a:lvl1pPr>
            <a:lvl2pPr>
              <a:defRPr sz="1800" baseline="0">
                <a:latin typeface="Open Sans" panose="020B0606030504020204" pitchFamily="34" charset="0"/>
              </a:defRPr>
            </a:lvl2pPr>
            <a:lvl3pPr>
              <a:defRPr sz="1600" baseline="0">
                <a:latin typeface="Open Sans" panose="020B0606030504020204" pitchFamily="34" charset="0"/>
              </a:defRPr>
            </a:lvl3pPr>
            <a:lvl4pPr>
              <a:defRPr sz="1600" baseline="0">
                <a:latin typeface="Open Sans" panose="020B0606030504020204" pitchFamily="34" charset="0"/>
              </a:defRPr>
            </a:lvl4pPr>
            <a:lvl5pPr>
              <a:defRPr sz="16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57728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5FA5AA-E7FF-BD49-A92D-7A8757895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95665" y="312434"/>
            <a:ext cx="5239240" cy="62809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00" b="1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32965" y="1365666"/>
            <a:ext cx="623368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454D4E"/>
                </a:solidFill>
                <a:latin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Course Title Here: </a:t>
            </a:r>
          </a:p>
          <a:p>
            <a:r>
              <a:rPr lang="en-US" dirty="0"/>
              <a:t>Subtitle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DCF20B5-BDCC-4D4B-9EB2-D0FDA548FA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90887" y="3071448"/>
            <a:ext cx="924769" cy="11685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</a:t>
            </a:r>
          </a:p>
          <a:p>
            <a:r>
              <a:rPr lang="en-US" dirty="0"/>
              <a:t>Author </a:t>
            </a:r>
          </a:p>
          <a:p>
            <a:r>
              <a:rPr lang="en-US" dirty="0"/>
              <a:t>Headshot </a:t>
            </a:r>
          </a:p>
          <a:p>
            <a:r>
              <a:rPr lang="en-US" dirty="0"/>
              <a:t>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AB-E820-9A47-AD4C-1EB8C1B26AD7}"/>
              </a:ext>
            </a:extLst>
          </p:cNvPr>
          <p:cNvSpPr/>
          <p:nvPr userDrawn="1"/>
        </p:nvSpPr>
        <p:spPr>
          <a:xfrm>
            <a:off x="1787246" y="1365666"/>
            <a:ext cx="45719" cy="1314450"/>
          </a:xfrm>
          <a:prstGeom prst="rect">
            <a:avLst/>
          </a:prstGeom>
          <a:solidFill>
            <a:srgbClr val="005A6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69A88D-4483-164E-BD65-F3FA79A521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5610" y="3340896"/>
            <a:ext cx="3802750" cy="285750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2A0807-1CDE-5F49-A30A-6B9B299977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5138" y="3624753"/>
            <a:ext cx="2739170" cy="584200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Lower Third Title</a:t>
            </a:r>
          </a:p>
        </p:txBody>
      </p:sp>
    </p:spTree>
    <p:extLst>
      <p:ext uri="{BB962C8B-B14F-4D97-AF65-F5344CB8AC3E}">
        <p14:creationId xmlns:p14="http://schemas.microsoft.com/office/powerpoint/2010/main" val="14379145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58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customXml" Target="../ink/ink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GB" sz="2800" dirty="0">
                <a:solidFill>
                  <a:srgbClr val="005B70"/>
                </a:solidFill>
              </a:rPr>
              <a:t>Introduction to Machine Learning</a:t>
            </a:r>
            <a:endParaRPr lang="en-US" sz="2800" dirty="0">
              <a:solidFill>
                <a:srgbClr val="005B7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237" y="1281769"/>
            <a:ext cx="6233685" cy="2642837"/>
          </a:xfrm>
        </p:spPr>
        <p:txBody>
          <a:bodyPr>
            <a:normAutofit/>
          </a:bodyPr>
          <a:lstStyle/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Machine learning concepts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Classification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1375905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The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>
            <a:normAutofit/>
          </a:bodyPr>
          <a:lstStyle/>
          <a:p>
            <a:r>
              <a:rPr lang="en-GB" dirty="0"/>
              <a:t>Based on the observed training data, here's the challenge:</a:t>
            </a:r>
          </a:p>
          <a:p>
            <a:pPr lvl="1"/>
            <a:r>
              <a:rPr lang="en-GB" dirty="0"/>
              <a:t>How can you predict how other people will vote?</a:t>
            </a:r>
          </a:p>
          <a:p>
            <a:pPr lvl="1"/>
            <a:r>
              <a:rPr lang="en-GB" dirty="0"/>
              <a:t>i.e. if you measure feature 1 and feature 2 for another person, how can you predict how to label that person (orange or blue)?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9FDDFB0-3E18-4D66-9190-75C7B40EC6DB}"/>
              </a:ext>
            </a:extLst>
          </p:cNvPr>
          <p:cNvCxnSpPr/>
          <p:nvPr/>
        </p:nvCxnSpPr>
        <p:spPr bwMode="auto">
          <a:xfrm>
            <a:off x="3115257" y="4801094"/>
            <a:ext cx="3181133" cy="0"/>
          </a:xfrm>
          <a:prstGeom prst="straightConnector1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4FEF00C-AD8D-468C-8CD4-3D80F4663C3D}"/>
              </a:ext>
            </a:extLst>
          </p:cNvPr>
          <p:cNvCxnSpPr>
            <a:cxnSpLocks/>
          </p:cNvCxnSpPr>
          <p:nvPr/>
        </p:nvCxnSpPr>
        <p:spPr bwMode="auto">
          <a:xfrm flipV="1">
            <a:off x="3121155" y="2541911"/>
            <a:ext cx="0" cy="2259184"/>
          </a:xfrm>
          <a:prstGeom prst="straightConnector1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A30562D-5873-4ECC-B91B-2BBCC291ED7A}"/>
              </a:ext>
            </a:extLst>
          </p:cNvPr>
          <p:cNvSpPr/>
          <p:nvPr/>
        </p:nvSpPr>
        <p:spPr bwMode="auto">
          <a:xfrm>
            <a:off x="4003427" y="3006656"/>
            <a:ext cx="99075" cy="90365"/>
          </a:xfrm>
          <a:prstGeom prst="ellipse">
            <a:avLst/>
          </a:prstGeom>
          <a:solidFill>
            <a:srgbClr val="FFC00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DFAB77B-CD9B-47CA-A236-3E55C6894C5D}"/>
              </a:ext>
            </a:extLst>
          </p:cNvPr>
          <p:cNvSpPr/>
          <p:nvPr/>
        </p:nvSpPr>
        <p:spPr bwMode="auto">
          <a:xfrm>
            <a:off x="4126096" y="3118540"/>
            <a:ext cx="99075" cy="90365"/>
          </a:xfrm>
          <a:prstGeom prst="ellipse">
            <a:avLst/>
          </a:prstGeom>
          <a:solidFill>
            <a:srgbClr val="FFC00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039ADF1-CD6E-48F8-8D6A-F60D3AC8ECB4}"/>
              </a:ext>
            </a:extLst>
          </p:cNvPr>
          <p:cNvSpPr/>
          <p:nvPr/>
        </p:nvSpPr>
        <p:spPr bwMode="auto">
          <a:xfrm>
            <a:off x="4248764" y="3230423"/>
            <a:ext cx="99075" cy="90365"/>
          </a:xfrm>
          <a:prstGeom prst="ellipse">
            <a:avLst/>
          </a:prstGeom>
          <a:solidFill>
            <a:srgbClr val="FFC00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8CB040B-F1E4-47A1-B87B-A58F104594DB}"/>
              </a:ext>
            </a:extLst>
          </p:cNvPr>
          <p:cNvSpPr/>
          <p:nvPr/>
        </p:nvSpPr>
        <p:spPr bwMode="auto">
          <a:xfrm>
            <a:off x="4395026" y="2989536"/>
            <a:ext cx="99075" cy="90365"/>
          </a:xfrm>
          <a:prstGeom prst="ellipse">
            <a:avLst/>
          </a:prstGeom>
          <a:solidFill>
            <a:srgbClr val="FFC00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0A4EFCB-DC72-4272-8883-D668914C9CDC}"/>
              </a:ext>
            </a:extLst>
          </p:cNvPr>
          <p:cNvSpPr/>
          <p:nvPr/>
        </p:nvSpPr>
        <p:spPr bwMode="auto">
          <a:xfrm>
            <a:off x="4449281" y="3370193"/>
            <a:ext cx="99075" cy="90365"/>
          </a:xfrm>
          <a:prstGeom prst="ellipse">
            <a:avLst/>
          </a:prstGeom>
          <a:solidFill>
            <a:srgbClr val="FFC00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C89B1A1-3880-4105-9318-F27F19CED5E8}"/>
              </a:ext>
            </a:extLst>
          </p:cNvPr>
          <p:cNvSpPr/>
          <p:nvPr/>
        </p:nvSpPr>
        <p:spPr bwMode="auto">
          <a:xfrm>
            <a:off x="4003427" y="3368129"/>
            <a:ext cx="99075" cy="90365"/>
          </a:xfrm>
          <a:prstGeom prst="ellipse">
            <a:avLst/>
          </a:prstGeom>
          <a:solidFill>
            <a:srgbClr val="FFC00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FB8BA69-6B71-4FDE-AC17-672469E48BF3}"/>
              </a:ext>
            </a:extLst>
          </p:cNvPr>
          <p:cNvSpPr/>
          <p:nvPr/>
        </p:nvSpPr>
        <p:spPr bwMode="auto">
          <a:xfrm>
            <a:off x="4182708" y="3480013"/>
            <a:ext cx="99075" cy="90365"/>
          </a:xfrm>
          <a:prstGeom prst="ellipse">
            <a:avLst/>
          </a:prstGeom>
          <a:solidFill>
            <a:srgbClr val="FFC00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1E1E3E1-A128-4E4E-9F64-5A4E9D4EF267}"/>
              </a:ext>
            </a:extLst>
          </p:cNvPr>
          <p:cNvSpPr/>
          <p:nvPr/>
        </p:nvSpPr>
        <p:spPr bwMode="auto">
          <a:xfrm>
            <a:off x="3966863" y="3570376"/>
            <a:ext cx="99075" cy="90365"/>
          </a:xfrm>
          <a:prstGeom prst="ellipse">
            <a:avLst/>
          </a:prstGeom>
          <a:solidFill>
            <a:srgbClr val="FFC00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D150E43-0877-4F65-9980-41793B6FBF61}"/>
              </a:ext>
            </a:extLst>
          </p:cNvPr>
          <p:cNvSpPr/>
          <p:nvPr/>
        </p:nvSpPr>
        <p:spPr bwMode="auto">
          <a:xfrm>
            <a:off x="3925490" y="3194865"/>
            <a:ext cx="99075" cy="90365"/>
          </a:xfrm>
          <a:prstGeom prst="ellipse">
            <a:avLst/>
          </a:prstGeom>
          <a:solidFill>
            <a:srgbClr val="FFC00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3DE6266-952C-4B9D-8812-3DE03D0ECA8C}"/>
              </a:ext>
            </a:extLst>
          </p:cNvPr>
          <p:cNvSpPr/>
          <p:nvPr/>
        </p:nvSpPr>
        <p:spPr bwMode="auto">
          <a:xfrm>
            <a:off x="4498818" y="3179864"/>
            <a:ext cx="99075" cy="90365"/>
          </a:xfrm>
          <a:prstGeom prst="ellipse">
            <a:avLst/>
          </a:prstGeom>
          <a:solidFill>
            <a:srgbClr val="FFC00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B7AFB22-FB56-400D-972E-895E2E925495}"/>
              </a:ext>
            </a:extLst>
          </p:cNvPr>
          <p:cNvSpPr/>
          <p:nvPr/>
        </p:nvSpPr>
        <p:spPr bwMode="auto">
          <a:xfrm>
            <a:off x="4656285" y="2997658"/>
            <a:ext cx="99075" cy="90365"/>
          </a:xfrm>
          <a:prstGeom prst="ellipse">
            <a:avLst/>
          </a:prstGeom>
          <a:solidFill>
            <a:srgbClr val="FFC00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6F2BB13-4E21-4E98-8501-653AB7256A27}"/>
              </a:ext>
            </a:extLst>
          </p:cNvPr>
          <p:cNvSpPr/>
          <p:nvPr/>
        </p:nvSpPr>
        <p:spPr bwMode="auto">
          <a:xfrm>
            <a:off x="5536691" y="2837671"/>
            <a:ext cx="99075" cy="90365"/>
          </a:xfrm>
          <a:prstGeom prst="ellipse">
            <a:avLst/>
          </a:prstGeom>
          <a:solidFill>
            <a:srgbClr val="FFC00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E436BB1-4E14-4E7A-B532-D231F994E8A3}"/>
              </a:ext>
            </a:extLst>
          </p:cNvPr>
          <p:cNvSpPr/>
          <p:nvPr/>
        </p:nvSpPr>
        <p:spPr bwMode="auto">
          <a:xfrm>
            <a:off x="4798323" y="3163720"/>
            <a:ext cx="99075" cy="90365"/>
          </a:xfrm>
          <a:prstGeom prst="ellipse">
            <a:avLst/>
          </a:prstGeom>
          <a:solidFill>
            <a:srgbClr val="FFC00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BA97912-590C-4132-89A2-9C2C0C5EE043}"/>
              </a:ext>
            </a:extLst>
          </p:cNvPr>
          <p:cNvSpPr/>
          <p:nvPr/>
        </p:nvSpPr>
        <p:spPr bwMode="auto">
          <a:xfrm>
            <a:off x="4622670" y="3257325"/>
            <a:ext cx="99075" cy="90365"/>
          </a:xfrm>
          <a:prstGeom prst="ellipse">
            <a:avLst/>
          </a:prstGeom>
          <a:solidFill>
            <a:srgbClr val="FFC00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7F1CC2E-EF16-4624-9DB4-0511064F34FF}"/>
              </a:ext>
            </a:extLst>
          </p:cNvPr>
          <p:cNvSpPr/>
          <p:nvPr/>
        </p:nvSpPr>
        <p:spPr bwMode="auto">
          <a:xfrm>
            <a:off x="4371433" y="3342307"/>
            <a:ext cx="99075" cy="90365"/>
          </a:xfrm>
          <a:prstGeom prst="ellipse">
            <a:avLst/>
          </a:prstGeom>
          <a:solidFill>
            <a:srgbClr val="FFC00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75EA5FE-053E-4B0B-AE76-28DAF8F0B53A}"/>
              </a:ext>
            </a:extLst>
          </p:cNvPr>
          <p:cNvSpPr/>
          <p:nvPr/>
        </p:nvSpPr>
        <p:spPr bwMode="auto">
          <a:xfrm>
            <a:off x="5127498" y="2869633"/>
            <a:ext cx="99075" cy="90365"/>
          </a:xfrm>
          <a:prstGeom prst="ellipse">
            <a:avLst/>
          </a:prstGeom>
          <a:solidFill>
            <a:srgbClr val="FFC00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2EC33D8-32AC-4653-A4BB-A1E92DFB67AA}"/>
              </a:ext>
            </a:extLst>
          </p:cNvPr>
          <p:cNvSpPr/>
          <p:nvPr/>
        </p:nvSpPr>
        <p:spPr bwMode="auto">
          <a:xfrm>
            <a:off x="5008367" y="3088022"/>
            <a:ext cx="99075" cy="90365"/>
          </a:xfrm>
          <a:prstGeom prst="ellipse">
            <a:avLst/>
          </a:prstGeom>
          <a:solidFill>
            <a:srgbClr val="FFC00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36C70F9-105C-475C-B4CE-436F7ED4EF18}"/>
              </a:ext>
            </a:extLst>
          </p:cNvPr>
          <p:cNvSpPr/>
          <p:nvPr/>
        </p:nvSpPr>
        <p:spPr bwMode="auto">
          <a:xfrm>
            <a:off x="5077960" y="3361675"/>
            <a:ext cx="99075" cy="90365"/>
          </a:xfrm>
          <a:prstGeom prst="ellipse">
            <a:avLst/>
          </a:prstGeom>
          <a:solidFill>
            <a:srgbClr val="FFC00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38FDB2E-5AEF-46EF-8164-AD2B036CCCDA}"/>
              </a:ext>
            </a:extLst>
          </p:cNvPr>
          <p:cNvSpPr/>
          <p:nvPr/>
        </p:nvSpPr>
        <p:spPr bwMode="auto">
          <a:xfrm>
            <a:off x="5358287" y="3042840"/>
            <a:ext cx="99075" cy="90365"/>
          </a:xfrm>
          <a:prstGeom prst="ellipse">
            <a:avLst/>
          </a:prstGeom>
          <a:solidFill>
            <a:srgbClr val="FFC00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10D6AF8-9A27-4AC1-A9BF-B93F5033A340}"/>
              </a:ext>
            </a:extLst>
          </p:cNvPr>
          <p:cNvSpPr/>
          <p:nvPr/>
        </p:nvSpPr>
        <p:spPr bwMode="auto">
          <a:xfrm>
            <a:off x="4089533" y="3682260"/>
            <a:ext cx="99075" cy="90365"/>
          </a:xfrm>
          <a:prstGeom prst="ellipse">
            <a:avLst/>
          </a:prstGeom>
          <a:solidFill>
            <a:srgbClr val="FFC00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29FF7A8-553B-4343-A425-CF10A70E19A4}"/>
              </a:ext>
            </a:extLst>
          </p:cNvPr>
          <p:cNvSpPr/>
          <p:nvPr/>
        </p:nvSpPr>
        <p:spPr bwMode="auto">
          <a:xfrm>
            <a:off x="3816478" y="3748961"/>
            <a:ext cx="99075" cy="90365"/>
          </a:xfrm>
          <a:prstGeom prst="ellipse">
            <a:avLst/>
          </a:prstGeom>
          <a:solidFill>
            <a:srgbClr val="FFC00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9DC4668-6A94-43AE-8A65-6DCA44F9C2A7}"/>
              </a:ext>
            </a:extLst>
          </p:cNvPr>
          <p:cNvSpPr/>
          <p:nvPr/>
        </p:nvSpPr>
        <p:spPr bwMode="auto">
          <a:xfrm>
            <a:off x="4175633" y="4394439"/>
            <a:ext cx="99075" cy="90365"/>
          </a:xfrm>
          <a:prstGeom prst="ellipse">
            <a:avLst/>
          </a:prstGeom>
          <a:solidFill>
            <a:srgbClr val="00B0F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4DE87F5-20E2-46D3-9710-BD1DC9A6BD8F}"/>
              </a:ext>
            </a:extLst>
          </p:cNvPr>
          <p:cNvSpPr/>
          <p:nvPr/>
        </p:nvSpPr>
        <p:spPr bwMode="auto">
          <a:xfrm>
            <a:off x="4298302" y="4506322"/>
            <a:ext cx="99075" cy="90365"/>
          </a:xfrm>
          <a:prstGeom prst="ellipse">
            <a:avLst/>
          </a:prstGeom>
          <a:solidFill>
            <a:srgbClr val="00B0F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585C830-EA37-47ED-BE83-BCD448B19A4D}"/>
              </a:ext>
            </a:extLst>
          </p:cNvPr>
          <p:cNvSpPr/>
          <p:nvPr/>
        </p:nvSpPr>
        <p:spPr bwMode="auto">
          <a:xfrm>
            <a:off x="4905750" y="4182508"/>
            <a:ext cx="99075" cy="90365"/>
          </a:xfrm>
          <a:prstGeom prst="ellipse">
            <a:avLst/>
          </a:prstGeom>
          <a:solidFill>
            <a:srgbClr val="00B0F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D1820E2-CAAA-4198-A2F9-45E5AD8AA730}"/>
              </a:ext>
            </a:extLst>
          </p:cNvPr>
          <p:cNvSpPr/>
          <p:nvPr/>
        </p:nvSpPr>
        <p:spPr bwMode="auto">
          <a:xfrm>
            <a:off x="5838149" y="3858499"/>
            <a:ext cx="99075" cy="90365"/>
          </a:xfrm>
          <a:prstGeom prst="ellipse">
            <a:avLst/>
          </a:prstGeom>
          <a:solidFill>
            <a:srgbClr val="00B0F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4F34F81-002A-4B2D-8B77-95E5C03CF869}"/>
              </a:ext>
            </a:extLst>
          </p:cNvPr>
          <p:cNvSpPr/>
          <p:nvPr/>
        </p:nvSpPr>
        <p:spPr bwMode="auto">
          <a:xfrm>
            <a:off x="5224211" y="4151313"/>
            <a:ext cx="99075" cy="90365"/>
          </a:xfrm>
          <a:prstGeom prst="ellipse">
            <a:avLst/>
          </a:prstGeom>
          <a:solidFill>
            <a:srgbClr val="00B0F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BE269B0-E779-4A19-B269-A04F26DC61B9}"/>
              </a:ext>
            </a:extLst>
          </p:cNvPr>
          <p:cNvSpPr/>
          <p:nvPr/>
        </p:nvSpPr>
        <p:spPr bwMode="auto">
          <a:xfrm>
            <a:off x="5048465" y="4106131"/>
            <a:ext cx="99075" cy="90365"/>
          </a:xfrm>
          <a:prstGeom prst="ellipse">
            <a:avLst/>
          </a:prstGeom>
          <a:solidFill>
            <a:srgbClr val="00B0F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7D46863-C62E-47AB-B4E0-AAF0C5D43BB2}"/>
              </a:ext>
            </a:extLst>
          </p:cNvPr>
          <p:cNvSpPr/>
          <p:nvPr/>
        </p:nvSpPr>
        <p:spPr bwMode="auto">
          <a:xfrm>
            <a:off x="4523594" y="4488042"/>
            <a:ext cx="99075" cy="90365"/>
          </a:xfrm>
          <a:prstGeom prst="ellipse">
            <a:avLst/>
          </a:prstGeom>
          <a:solidFill>
            <a:srgbClr val="00B0F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49E3684-1EC1-47BF-A340-E276CAD021DD}"/>
              </a:ext>
            </a:extLst>
          </p:cNvPr>
          <p:cNvSpPr/>
          <p:nvPr/>
        </p:nvSpPr>
        <p:spPr bwMode="auto">
          <a:xfrm>
            <a:off x="4449281" y="4117969"/>
            <a:ext cx="99075" cy="90365"/>
          </a:xfrm>
          <a:prstGeom prst="ellipse">
            <a:avLst/>
          </a:prstGeom>
          <a:solidFill>
            <a:srgbClr val="00B0F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2F17D0E-50DC-4562-BCAD-B4BF3936043E}"/>
              </a:ext>
            </a:extLst>
          </p:cNvPr>
          <p:cNvSpPr/>
          <p:nvPr/>
        </p:nvSpPr>
        <p:spPr bwMode="auto">
          <a:xfrm>
            <a:off x="4424519" y="4310617"/>
            <a:ext cx="99075" cy="90365"/>
          </a:xfrm>
          <a:prstGeom prst="ellipse">
            <a:avLst/>
          </a:prstGeom>
          <a:solidFill>
            <a:srgbClr val="00B0F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FC80758-65AF-4AC6-8697-D5CCF888B9B9}"/>
              </a:ext>
            </a:extLst>
          </p:cNvPr>
          <p:cNvSpPr/>
          <p:nvPr/>
        </p:nvSpPr>
        <p:spPr bwMode="auto">
          <a:xfrm>
            <a:off x="5653646" y="4174978"/>
            <a:ext cx="99075" cy="90365"/>
          </a:xfrm>
          <a:prstGeom prst="ellipse">
            <a:avLst/>
          </a:prstGeom>
          <a:solidFill>
            <a:srgbClr val="00B0F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7697E01-3CBD-4BA5-B285-43CBFA6E1EC1}"/>
              </a:ext>
            </a:extLst>
          </p:cNvPr>
          <p:cNvSpPr/>
          <p:nvPr/>
        </p:nvSpPr>
        <p:spPr bwMode="auto">
          <a:xfrm>
            <a:off x="4750744" y="4278151"/>
            <a:ext cx="99075" cy="90365"/>
          </a:xfrm>
          <a:prstGeom prst="ellipse">
            <a:avLst/>
          </a:prstGeom>
          <a:solidFill>
            <a:srgbClr val="00B0F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98F025-0FBC-4DF3-87F6-CD55F8789C7C}"/>
              </a:ext>
            </a:extLst>
          </p:cNvPr>
          <p:cNvSpPr/>
          <p:nvPr/>
        </p:nvSpPr>
        <p:spPr bwMode="auto">
          <a:xfrm>
            <a:off x="5490691" y="3970576"/>
            <a:ext cx="99075" cy="90365"/>
          </a:xfrm>
          <a:prstGeom prst="ellipse">
            <a:avLst/>
          </a:prstGeom>
          <a:solidFill>
            <a:srgbClr val="00B0F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C3F9BDD-EECF-4D09-840D-D3D9C79B9EE0}"/>
              </a:ext>
            </a:extLst>
          </p:cNvPr>
          <p:cNvSpPr/>
          <p:nvPr/>
        </p:nvSpPr>
        <p:spPr bwMode="auto">
          <a:xfrm>
            <a:off x="4817287" y="4453619"/>
            <a:ext cx="99075" cy="90365"/>
          </a:xfrm>
          <a:prstGeom prst="ellipse">
            <a:avLst/>
          </a:prstGeom>
          <a:solidFill>
            <a:srgbClr val="00B0F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91530E4-FF08-4A3E-B833-EEC3CE412D8E}"/>
              </a:ext>
            </a:extLst>
          </p:cNvPr>
          <p:cNvSpPr/>
          <p:nvPr/>
        </p:nvSpPr>
        <p:spPr bwMode="auto">
          <a:xfrm>
            <a:off x="4890316" y="3892088"/>
            <a:ext cx="99075" cy="90365"/>
          </a:xfrm>
          <a:prstGeom prst="ellipse">
            <a:avLst/>
          </a:prstGeom>
          <a:solidFill>
            <a:srgbClr val="00B0F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0722527-38A4-405A-A19D-C22C801270FF}"/>
              </a:ext>
            </a:extLst>
          </p:cNvPr>
          <p:cNvSpPr/>
          <p:nvPr/>
        </p:nvSpPr>
        <p:spPr bwMode="auto">
          <a:xfrm>
            <a:off x="4721162" y="4549261"/>
            <a:ext cx="99075" cy="90365"/>
          </a:xfrm>
          <a:prstGeom prst="ellipse">
            <a:avLst/>
          </a:prstGeom>
          <a:solidFill>
            <a:srgbClr val="00B0F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4819516-EF04-4E92-9E9A-C8A357FD693A}"/>
              </a:ext>
            </a:extLst>
          </p:cNvPr>
          <p:cNvSpPr/>
          <p:nvPr/>
        </p:nvSpPr>
        <p:spPr bwMode="auto">
          <a:xfrm>
            <a:off x="5314694" y="3860893"/>
            <a:ext cx="99075" cy="90365"/>
          </a:xfrm>
          <a:prstGeom prst="ellipse">
            <a:avLst/>
          </a:prstGeom>
          <a:solidFill>
            <a:srgbClr val="00B0F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2184025-057B-44FB-A3E9-B088C43AF725}"/>
              </a:ext>
            </a:extLst>
          </p:cNvPr>
          <p:cNvSpPr/>
          <p:nvPr/>
        </p:nvSpPr>
        <p:spPr bwMode="auto">
          <a:xfrm>
            <a:off x="4817287" y="4453619"/>
            <a:ext cx="99075" cy="90365"/>
          </a:xfrm>
          <a:prstGeom prst="ellipse">
            <a:avLst/>
          </a:prstGeom>
          <a:solidFill>
            <a:srgbClr val="00B0F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524A71E-821E-4F2E-B04B-06C0EEBF0A2A}"/>
              </a:ext>
            </a:extLst>
          </p:cNvPr>
          <p:cNvSpPr/>
          <p:nvPr/>
        </p:nvSpPr>
        <p:spPr bwMode="auto">
          <a:xfrm>
            <a:off x="4699334" y="4076884"/>
            <a:ext cx="99075" cy="90365"/>
          </a:xfrm>
          <a:prstGeom prst="ellipse">
            <a:avLst/>
          </a:prstGeom>
          <a:solidFill>
            <a:srgbClr val="00B0F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4E697CD-590C-441C-AE1E-05489B7A9384}"/>
              </a:ext>
            </a:extLst>
          </p:cNvPr>
          <p:cNvSpPr/>
          <p:nvPr/>
        </p:nvSpPr>
        <p:spPr bwMode="auto">
          <a:xfrm>
            <a:off x="5148728" y="3707462"/>
            <a:ext cx="99075" cy="90365"/>
          </a:xfrm>
          <a:prstGeom prst="ellipse">
            <a:avLst/>
          </a:prstGeom>
          <a:solidFill>
            <a:srgbClr val="00B0F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3079D33-5465-4B8E-B8ED-54A524C5B65A}"/>
              </a:ext>
            </a:extLst>
          </p:cNvPr>
          <p:cNvSpPr/>
          <p:nvPr/>
        </p:nvSpPr>
        <p:spPr bwMode="auto">
          <a:xfrm>
            <a:off x="5122092" y="4349257"/>
            <a:ext cx="99075" cy="90365"/>
          </a:xfrm>
          <a:prstGeom prst="ellipse">
            <a:avLst/>
          </a:prstGeom>
          <a:solidFill>
            <a:srgbClr val="00B0F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5188EF8-6B24-4B3D-9BEC-CA8870A707A7}"/>
              </a:ext>
            </a:extLst>
          </p:cNvPr>
          <p:cNvSpPr/>
          <p:nvPr/>
        </p:nvSpPr>
        <p:spPr bwMode="auto">
          <a:xfrm>
            <a:off x="5384540" y="4430623"/>
            <a:ext cx="99075" cy="90365"/>
          </a:xfrm>
          <a:prstGeom prst="ellipse">
            <a:avLst/>
          </a:prstGeom>
          <a:solidFill>
            <a:srgbClr val="00B0F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0B39904-FF7F-455D-A5F8-5EF146449DC5}"/>
              </a:ext>
            </a:extLst>
          </p:cNvPr>
          <p:cNvSpPr/>
          <p:nvPr/>
        </p:nvSpPr>
        <p:spPr bwMode="auto">
          <a:xfrm>
            <a:off x="3871904" y="4543984"/>
            <a:ext cx="99075" cy="90365"/>
          </a:xfrm>
          <a:prstGeom prst="ellipse">
            <a:avLst/>
          </a:prstGeom>
          <a:solidFill>
            <a:srgbClr val="00B0F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C62A005-7848-431B-8CA8-C1974066AC95}"/>
              </a:ext>
            </a:extLst>
          </p:cNvPr>
          <p:cNvSpPr txBox="1"/>
          <p:nvPr/>
        </p:nvSpPr>
        <p:spPr>
          <a:xfrm>
            <a:off x="4274709" y="4858227"/>
            <a:ext cx="145550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>
                <a:solidFill>
                  <a:srgbClr val="333399"/>
                </a:solidFill>
              </a:rPr>
              <a:t>feature 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38C42B7-2A0B-41D8-9EA6-FB9308C21155}"/>
              </a:ext>
            </a:extLst>
          </p:cNvPr>
          <p:cNvSpPr txBox="1"/>
          <p:nvPr/>
        </p:nvSpPr>
        <p:spPr>
          <a:xfrm rot="16200000">
            <a:off x="2253263" y="3165775"/>
            <a:ext cx="13275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>
                <a:solidFill>
                  <a:srgbClr val="333399"/>
                </a:solidFill>
              </a:rPr>
              <a:t>feature 2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2CBB911-1ABE-4743-8DE2-682E3562DBFF}"/>
              </a:ext>
            </a:extLst>
          </p:cNvPr>
          <p:cNvSpPr/>
          <p:nvPr/>
        </p:nvSpPr>
        <p:spPr bwMode="auto">
          <a:xfrm>
            <a:off x="4597893" y="3578594"/>
            <a:ext cx="99075" cy="90365"/>
          </a:xfrm>
          <a:prstGeom prst="ellipse">
            <a:avLst/>
          </a:prstGeom>
          <a:solidFill>
            <a:srgbClr val="FF000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431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Fitting a Model to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>
            <a:normAutofit/>
          </a:bodyPr>
          <a:lstStyle/>
          <a:p>
            <a:r>
              <a:rPr lang="en-GB" dirty="0"/>
              <a:t>There are several ways you can create a model based on this data, and then fit the model to the training data</a:t>
            </a:r>
          </a:p>
          <a:p>
            <a:pPr lvl="1"/>
            <a:r>
              <a:rPr lang="en-GB" dirty="0"/>
              <a:t>A simple model would be to assume you can draw a straight line that separates the two categories</a:t>
            </a:r>
          </a:p>
          <a:p>
            <a:pPr lvl="1"/>
            <a:r>
              <a:rPr lang="en-GB" dirty="0"/>
              <a:t>To fit the model to the data, just decide where to draw the line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9FDDFB0-3E18-4D66-9190-75C7B40EC6DB}"/>
              </a:ext>
            </a:extLst>
          </p:cNvPr>
          <p:cNvCxnSpPr/>
          <p:nvPr/>
        </p:nvCxnSpPr>
        <p:spPr bwMode="auto">
          <a:xfrm>
            <a:off x="3115257" y="4801094"/>
            <a:ext cx="3181133" cy="0"/>
          </a:xfrm>
          <a:prstGeom prst="straightConnector1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4FEF00C-AD8D-468C-8CD4-3D80F4663C3D}"/>
              </a:ext>
            </a:extLst>
          </p:cNvPr>
          <p:cNvCxnSpPr>
            <a:cxnSpLocks/>
          </p:cNvCxnSpPr>
          <p:nvPr/>
        </p:nvCxnSpPr>
        <p:spPr bwMode="auto">
          <a:xfrm flipV="1">
            <a:off x="3121155" y="2541911"/>
            <a:ext cx="0" cy="2259184"/>
          </a:xfrm>
          <a:prstGeom prst="straightConnector1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A30562D-5873-4ECC-B91B-2BBCC291ED7A}"/>
              </a:ext>
            </a:extLst>
          </p:cNvPr>
          <p:cNvSpPr/>
          <p:nvPr/>
        </p:nvSpPr>
        <p:spPr bwMode="auto">
          <a:xfrm>
            <a:off x="4003427" y="3006656"/>
            <a:ext cx="99075" cy="90365"/>
          </a:xfrm>
          <a:prstGeom prst="ellipse">
            <a:avLst/>
          </a:prstGeom>
          <a:solidFill>
            <a:srgbClr val="FFC00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DFAB77B-CD9B-47CA-A236-3E55C6894C5D}"/>
              </a:ext>
            </a:extLst>
          </p:cNvPr>
          <p:cNvSpPr/>
          <p:nvPr/>
        </p:nvSpPr>
        <p:spPr bwMode="auto">
          <a:xfrm>
            <a:off x="4126096" y="3118540"/>
            <a:ext cx="99075" cy="90365"/>
          </a:xfrm>
          <a:prstGeom prst="ellipse">
            <a:avLst/>
          </a:prstGeom>
          <a:solidFill>
            <a:srgbClr val="FFC00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039ADF1-CD6E-48F8-8D6A-F60D3AC8ECB4}"/>
              </a:ext>
            </a:extLst>
          </p:cNvPr>
          <p:cNvSpPr/>
          <p:nvPr/>
        </p:nvSpPr>
        <p:spPr bwMode="auto">
          <a:xfrm>
            <a:off x="4248764" y="3230423"/>
            <a:ext cx="99075" cy="90365"/>
          </a:xfrm>
          <a:prstGeom prst="ellipse">
            <a:avLst/>
          </a:prstGeom>
          <a:solidFill>
            <a:srgbClr val="FFC00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8CB040B-F1E4-47A1-B87B-A58F104594DB}"/>
              </a:ext>
            </a:extLst>
          </p:cNvPr>
          <p:cNvSpPr/>
          <p:nvPr/>
        </p:nvSpPr>
        <p:spPr bwMode="auto">
          <a:xfrm>
            <a:off x="4395026" y="2989536"/>
            <a:ext cx="99075" cy="90365"/>
          </a:xfrm>
          <a:prstGeom prst="ellipse">
            <a:avLst/>
          </a:prstGeom>
          <a:solidFill>
            <a:srgbClr val="FFC00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0A4EFCB-DC72-4272-8883-D668914C9CDC}"/>
              </a:ext>
            </a:extLst>
          </p:cNvPr>
          <p:cNvSpPr/>
          <p:nvPr/>
        </p:nvSpPr>
        <p:spPr bwMode="auto">
          <a:xfrm>
            <a:off x="4449281" y="3370193"/>
            <a:ext cx="99075" cy="90365"/>
          </a:xfrm>
          <a:prstGeom prst="ellipse">
            <a:avLst/>
          </a:prstGeom>
          <a:solidFill>
            <a:srgbClr val="FFC00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C89B1A1-3880-4105-9318-F27F19CED5E8}"/>
              </a:ext>
            </a:extLst>
          </p:cNvPr>
          <p:cNvSpPr/>
          <p:nvPr/>
        </p:nvSpPr>
        <p:spPr bwMode="auto">
          <a:xfrm>
            <a:off x="4003427" y="3368129"/>
            <a:ext cx="99075" cy="90365"/>
          </a:xfrm>
          <a:prstGeom prst="ellipse">
            <a:avLst/>
          </a:prstGeom>
          <a:solidFill>
            <a:srgbClr val="FFC00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FB8BA69-6B71-4FDE-AC17-672469E48BF3}"/>
              </a:ext>
            </a:extLst>
          </p:cNvPr>
          <p:cNvSpPr/>
          <p:nvPr/>
        </p:nvSpPr>
        <p:spPr bwMode="auto">
          <a:xfrm>
            <a:off x="4182708" y="3480013"/>
            <a:ext cx="99075" cy="90365"/>
          </a:xfrm>
          <a:prstGeom prst="ellipse">
            <a:avLst/>
          </a:prstGeom>
          <a:solidFill>
            <a:srgbClr val="FFC00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1E1E3E1-A128-4E4E-9F64-5A4E9D4EF267}"/>
              </a:ext>
            </a:extLst>
          </p:cNvPr>
          <p:cNvSpPr/>
          <p:nvPr/>
        </p:nvSpPr>
        <p:spPr bwMode="auto">
          <a:xfrm>
            <a:off x="3966863" y="3570376"/>
            <a:ext cx="99075" cy="90365"/>
          </a:xfrm>
          <a:prstGeom prst="ellipse">
            <a:avLst/>
          </a:prstGeom>
          <a:solidFill>
            <a:srgbClr val="FFC00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D150E43-0877-4F65-9980-41793B6FBF61}"/>
              </a:ext>
            </a:extLst>
          </p:cNvPr>
          <p:cNvSpPr/>
          <p:nvPr/>
        </p:nvSpPr>
        <p:spPr bwMode="auto">
          <a:xfrm>
            <a:off x="3925490" y="3194865"/>
            <a:ext cx="99075" cy="90365"/>
          </a:xfrm>
          <a:prstGeom prst="ellipse">
            <a:avLst/>
          </a:prstGeom>
          <a:solidFill>
            <a:srgbClr val="FFC00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3DE6266-952C-4B9D-8812-3DE03D0ECA8C}"/>
              </a:ext>
            </a:extLst>
          </p:cNvPr>
          <p:cNvSpPr/>
          <p:nvPr/>
        </p:nvSpPr>
        <p:spPr bwMode="auto">
          <a:xfrm>
            <a:off x="4498818" y="3179864"/>
            <a:ext cx="99075" cy="90365"/>
          </a:xfrm>
          <a:prstGeom prst="ellipse">
            <a:avLst/>
          </a:prstGeom>
          <a:solidFill>
            <a:srgbClr val="FFC00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B7AFB22-FB56-400D-972E-895E2E925495}"/>
              </a:ext>
            </a:extLst>
          </p:cNvPr>
          <p:cNvSpPr/>
          <p:nvPr/>
        </p:nvSpPr>
        <p:spPr bwMode="auto">
          <a:xfrm>
            <a:off x="4656285" y="2997658"/>
            <a:ext cx="99075" cy="90365"/>
          </a:xfrm>
          <a:prstGeom prst="ellipse">
            <a:avLst/>
          </a:prstGeom>
          <a:solidFill>
            <a:srgbClr val="FFC00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6F2BB13-4E21-4E98-8501-653AB7256A27}"/>
              </a:ext>
            </a:extLst>
          </p:cNvPr>
          <p:cNvSpPr/>
          <p:nvPr/>
        </p:nvSpPr>
        <p:spPr bwMode="auto">
          <a:xfrm>
            <a:off x="5536691" y="2837671"/>
            <a:ext cx="99075" cy="90365"/>
          </a:xfrm>
          <a:prstGeom prst="ellipse">
            <a:avLst/>
          </a:prstGeom>
          <a:solidFill>
            <a:srgbClr val="FFC00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E436BB1-4E14-4E7A-B532-D231F994E8A3}"/>
              </a:ext>
            </a:extLst>
          </p:cNvPr>
          <p:cNvSpPr/>
          <p:nvPr/>
        </p:nvSpPr>
        <p:spPr bwMode="auto">
          <a:xfrm>
            <a:off x="4798323" y="3163720"/>
            <a:ext cx="99075" cy="90365"/>
          </a:xfrm>
          <a:prstGeom prst="ellipse">
            <a:avLst/>
          </a:prstGeom>
          <a:solidFill>
            <a:srgbClr val="FFC00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BA97912-590C-4132-89A2-9C2C0C5EE043}"/>
              </a:ext>
            </a:extLst>
          </p:cNvPr>
          <p:cNvSpPr/>
          <p:nvPr/>
        </p:nvSpPr>
        <p:spPr bwMode="auto">
          <a:xfrm>
            <a:off x="4622670" y="3257325"/>
            <a:ext cx="99075" cy="90365"/>
          </a:xfrm>
          <a:prstGeom prst="ellipse">
            <a:avLst/>
          </a:prstGeom>
          <a:solidFill>
            <a:srgbClr val="FFC00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7F1CC2E-EF16-4624-9DB4-0511064F34FF}"/>
              </a:ext>
            </a:extLst>
          </p:cNvPr>
          <p:cNvSpPr/>
          <p:nvPr/>
        </p:nvSpPr>
        <p:spPr bwMode="auto">
          <a:xfrm>
            <a:off x="4371433" y="3342307"/>
            <a:ext cx="99075" cy="90365"/>
          </a:xfrm>
          <a:prstGeom prst="ellipse">
            <a:avLst/>
          </a:prstGeom>
          <a:solidFill>
            <a:srgbClr val="FFC00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75EA5FE-053E-4B0B-AE76-28DAF8F0B53A}"/>
              </a:ext>
            </a:extLst>
          </p:cNvPr>
          <p:cNvSpPr/>
          <p:nvPr/>
        </p:nvSpPr>
        <p:spPr bwMode="auto">
          <a:xfrm>
            <a:off x="5127498" y="2869633"/>
            <a:ext cx="99075" cy="90365"/>
          </a:xfrm>
          <a:prstGeom prst="ellipse">
            <a:avLst/>
          </a:prstGeom>
          <a:solidFill>
            <a:srgbClr val="FFC00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2EC33D8-32AC-4653-A4BB-A1E92DFB67AA}"/>
              </a:ext>
            </a:extLst>
          </p:cNvPr>
          <p:cNvSpPr/>
          <p:nvPr/>
        </p:nvSpPr>
        <p:spPr bwMode="auto">
          <a:xfrm>
            <a:off x="5008367" y="3088022"/>
            <a:ext cx="99075" cy="90365"/>
          </a:xfrm>
          <a:prstGeom prst="ellipse">
            <a:avLst/>
          </a:prstGeom>
          <a:solidFill>
            <a:srgbClr val="FFC00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36C70F9-105C-475C-B4CE-436F7ED4EF18}"/>
              </a:ext>
            </a:extLst>
          </p:cNvPr>
          <p:cNvSpPr/>
          <p:nvPr/>
        </p:nvSpPr>
        <p:spPr bwMode="auto">
          <a:xfrm>
            <a:off x="5077960" y="3361675"/>
            <a:ext cx="99075" cy="90365"/>
          </a:xfrm>
          <a:prstGeom prst="ellipse">
            <a:avLst/>
          </a:prstGeom>
          <a:solidFill>
            <a:srgbClr val="FFC00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38FDB2E-5AEF-46EF-8164-AD2B036CCCDA}"/>
              </a:ext>
            </a:extLst>
          </p:cNvPr>
          <p:cNvSpPr/>
          <p:nvPr/>
        </p:nvSpPr>
        <p:spPr bwMode="auto">
          <a:xfrm>
            <a:off x="5358287" y="3042840"/>
            <a:ext cx="99075" cy="90365"/>
          </a:xfrm>
          <a:prstGeom prst="ellipse">
            <a:avLst/>
          </a:prstGeom>
          <a:solidFill>
            <a:srgbClr val="FFC00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10D6AF8-9A27-4AC1-A9BF-B93F5033A340}"/>
              </a:ext>
            </a:extLst>
          </p:cNvPr>
          <p:cNvSpPr/>
          <p:nvPr/>
        </p:nvSpPr>
        <p:spPr bwMode="auto">
          <a:xfrm>
            <a:off x="4089533" y="3682260"/>
            <a:ext cx="99075" cy="90365"/>
          </a:xfrm>
          <a:prstGeom prst="ellipse">
            <a:avLst/>
          </a:prstGeom>
          <a:solidFill>
            <a:srgbClr val="FFC00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29FF7A8-553B-4343-A425-CF10A70E19A4}"/>
              </a:ext>
            </a:extLst>
          </p:cNvPr>
          <p:cNvSpPr/>
          <p:nvPr/>
        </p:nvSpPr>
        <p:spPr bwMode="auto">
          <a:xfrm>
            <a:off x="3816478" y="3748961"/>
            <a:ext cx="99075" cy="90365"/>
          </a:xfrm>
          <a:prstGeom prst="ellipse">
            <a:avLst/>
          </a:prstGeom>
          <a:solidFill>
            <a:srgbClr val="FFC00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9DC4668-6A94-43AE-8A65-6DCA44F9C2A7}"/>
              </a:ext>
            </a:extLst>
          </p:cNvPr>
          <p:cNvSpPr/>
          <p:nvPr/>
        </p:nvSpPr>
        <p:spPr bwMode="auto">
          <a:xfrm>
            <a:off x="4175633" y="4394439"/>
            <a:ext cx="99075" cy="90365"/>
          </a:xfrm>
          <a:prstGeom prst="ellipse">
            <a:avLst/>
          </a:prstGeom>
          <a:solidFill>
            <a:srgbClr val="00B0F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4DE87F5-20E2-46D3-9710-BD1DC9A6BD8F}"/>
              </a:ext>
            </a:extLst>
          </p:cNvPr>
          <p:cNvSpPr/>
          <p:nvPr/>
        </p:nvSpPr>
        <p:spPr bwMode="auto">
          <a:xfrm>
            <a:off x="4298302" y="4506322"/>
            <a:ext cx="99075" cy="90365"/>
          </a:xfrm>
          <a:prstGeom prst="ellipse">
            <a:avLst/>
          </a:prstGeom>
          <a:solidFill>
            <a:srgbClr val="00B0F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585C830-EA37-47ED-BE83-BCD448B19A4D}"/>
              </a:ext>
            </a:extLst>
          </p:cNvPr>
          <p:cNvSpPr/>
          <p:nvPr/>
        </p:nvSpPr>
        <p:spPr bwMode="auto">
          <a:xfrm>
            <a:off x="4905750" y="4182508"/>
            <a:ext cx="99075" cy="90365"/>
          </a:xfrm>
          <a:prstGeom prst="ellipse">
            <a:avLst/>
          </a:prstGeom>
          <a:solidFill>
            <a:srgbClr val="00B0F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D1820E2-CAAA-4198-A2F9-45E5AD8AA730}"/>
              </a:ext>
            </a:extLst>
          </p:cNvPr>
          <p:cNvSpPr/>
          <p:nvPr/>
        </p:nvSpPr>
        <p:spPr bwMode="auto">
          <a:xfrm>
            <a:off x="5838149" y="3858499"/>
            <a:ext cx="99075" cy="90365"/>
          </a:xfrm>
          <a:prstGeom prst="ellipse">
            <a:avLst/>
          </a:prstGeom>
          <a:solidFill>
            <a:srgbClr val="00B0F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4F34F81-002A-4B2D-8B77-95E5C03CF869}"/>
              </a:ext>
            </a:extLst>
          </p:cNvPr>
          <p:cNvSpPr/>
          <p:nvPr/>
        </p:nvSpPr>
        <p:spPr bwMode="auto">
          <a:xfrm>
            <a:off x="5224211" y="4151313"/>
            <a:ext cx="99075" cy="90365"/>
          </a:xfrm>
          <a:prstGeom prst="ellipse">
            <a:avLst/>
          </a:prstGeom>
          <a:solidFill>
            <a:srgbClr val="00B0F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BE269B0-E779-4A19-B269-A04F26DC61B9}"/>
              </a:ext>
            </a:extLst>
          </p:cNvPr>
          <p:cNvSpPr/>
          <p:nvPr/>
        </p:nvSpPr>
        <p:spPr bwMode="auto">
          <a:xfrm>
            <a:off x="5048465" y="4106131"/>
            <a:ext cx="99075" cy="90365"/>
          </a:xfrm>
          <a:prstGeom prst="ellipse">
            <a:avLst/>
          </a:prstGeom>
          <a:solidFill>
            <a:srgbClr val="00B0F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7D46863-C62E-47AB-B4E0-AAF0C5D43BB2}"/>
              </a:ext>
            </a:extLst>
          </p:cNvPr>
          <p:cNvSpPr/>
          <p:nvPr/>
        </p:nvSpPr>
        <p:spPr bwMode="auto">
          <a:xfrm>
            <a:off x="4523594" y="4488042"/>
            <a:ext cx="99075" cy="90365"/>
          </a:xfrm>
          <a:prstGeom prst="ellipse">
            <a:avLst/>
          </a:prstGeom>
          <a:solidFill>
            <a:srgbClr val="00B0F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49E3684-1EC1-47BF-A340-E276CAD021DD}"/>
              </a:ext>
            </a:extLst>
          </p:cNvPr>
          <p:cNvSpPr/>
          <p:nvPr/>
        </p:nvSpPr>
        <p:spPr bwMode="auto">
          <a:xfrm>
            <a:off x="4449281" y="4117969"/>
            <a:ext cx="99075" cy="90365"/>
          </a:xfrm>
          <a:prstGeom prst="ellipse">
            <a:avLst/>
          </a:prstGeom>
          <a:solidFill>
            <a:srgbClr val="00B0F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2F17D0E-50DC-4562-BCAD-B4BF3936043E}"/>
              </a:ext>
            </a:extLst>
          </p:cNvPr>
          <p:cNvSpPr/>
          <p:nvPr/>
        </p:nvSpPr>
        <p:spPr bwMode="auto">
          <a:xfrm>
            <a:off x="4424519" y="4310617"/>
            <a:ext cx="99075" cy="90365"/>
          </a:xfrm>
          <a:prstGeom prst="ellipse">
            <a:avLst/>
          </a:prstGeom>
          <a:solidFill>
            <a:srgbClr val="00B0F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FC80758-65AF-4AC6-8697-D5CCF888B9B9}"/>
              </a:ext>
            </a:extLst>
          </p:cNvPr>
          <p:cNvSpPr/>
          <p:nvPr/>
        </p:nvSpPr>
        <p:spPr bwMode="auto">
          <a:xfrm>
            <a:off x="5653646" y="4174978"/>
            <a:ext cx="99075" cy="90365"/>
          </a:xfrm>
          <a:prstGeom prst="ellipse">
            <a:avLst/>
          </a:prstGeom>
          <a:solidFill>
            <a:srgbClr val="00B0F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7697E01-3CBD-4BA5-B285-43CBFA6E1EC1}"/>
              </a:ext>
            </a:extLst>
          </p:cNvPr>
          <p:cNvSpPr/>
          <p:nvPr/>
        </p:nvSpPr>
        <p:spPr bwMode="auto">
          <a:xfrm>
            <a:off x="4750744" y="4278151"/>
            <a:ext cx="99075" cy="90365"/>
          </a:xfrm>
          <a:prstGeom prst="ellipse">
            <a:avLst/>
          </a:prstGeom>
          <a:solidFill>
            <a:srgbClr val="00B0F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98F025-0FBC-4DF3-87F6-CD55F8789C7C}"/>
              </a:ext>
            </a:extLst>
          </p:cNvPr>
          <p:cNvSpPr/>
          <p:nvPr/>
        </p:nvSpPr>
        <p:spPr bwMode="auto">
          <a:xfrm>
            <a:off x="5490691" y="3970576"/>
            <a:ext cx="99075" cy="90365"/>
          </a:xfrm>
          <a:prstGeom prst="ellipse">
            <a:avLst/>
          </a:prstGeom>
          <a:solidFill>
            <a:srgbClr val="00B0F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C3F9BDD-EECF-4D09-840D-D3D9C79B9EE0}"/>
              </a:ext>
            </a:extLst>
          </p:cNvPr>
          <p:cNvSpPr/>
          <p:nvPr/>
        </p:nvSpPr>
        <p:spPr bwMode="auto">
          <a:xfrm>
            <a:off x="4817287" y="4453619"/>
            <a:ext cx="99075" cy="90365"/>
          </a:xfrm>
          <a:prstGeom prst="ellipse">
            <a:avLst/>
          </a:prstGeom>
          <a:solidFill>
            <a:srgbClr val="00B0F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91530E4-FF08-4A3E-B833-EEC3CE412D8E}"/>
              </a:ext>
            </a:extLst>
          </p:cNvPr>
          <p:cNvSpPr/>
          <p:nvPr/>
        </p:nvSpPr>
        <p:spPr bwMode="auto">
          <a:xfrm>
            <a:off x="4890316" y="3892088"/>
            <a:ext cx="99075" cy="90365"/>
          </a:xfrm>
          <a:prstGeom prst="ellipse">
            <a:avLst/>
          </a:prstGeom>
          <a:solidFill>
            <a:srgbClr val="00B0F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0722527-38A4-405A-A19D-C22C801270FF}"/>
              </a:ext>
            </a:extLst>
          </p:cNvPr>
          <p:cNvSpPr/>
          <p:nvPr/>
        </p:nvSpPr>
        <p:spPr bwMode="auto">
          <a:xfrm>
            <a:off x="4721162" y="4549261"/>
            <a:ext cx="99075" cy="90365"/>
          </a:xfrm>
          <a:prstGeom prst="ellipse">
            <a:avLst/>
          </a:prstGeom>
          <a:solidFill>
            <a:srgbClr val="00B0F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4819516-EF04-4E92-9E9A-C8A357FD693A}"/>
              </a:ext>
            </a:extLst>
          </p:cNvPr>
          <p:cNvSpPr/>
          <p:nvPr/>
        </p:nvSpPr>
        <p:spPr bwMode="auto">
          <a:xfrm>
            <a:off x="5314694" y="3860893"/>
            <a:ext cx="99075" cy="90365"/>
          </a:xfrm>
          <a:prstGeom prst="ellipse">
            <a:avLst/>
          </a:prstGeom>
          <a:solidFill>
            <a:srgbClr val="00B0F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2184025-057B-44FB-A3E9-B088C43AF725}"/>
              </a:ext>
            </a:extLst>
          </p:cNvPr>
          <p:cNvSpPr/>
          <p:nvPr/>
        </p:nvSpPr>
        <p:spPr bwMode="auto">
          <a:xfrm>
            <a:off x="4817287" y="4453619"/>
            <a:ext cx="99075" cy="90365"/>
          </a:xfrm>
          <a:prstGeom prst="ellipse">
            <a:avLst/>
          </a:prstGeom>
          <a:solidFill>
            <a:srgbClr val="00B0F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524A71E-821E-4F2E-B04B-06C0EEBF0A2A}"/>
              </a:ext>
            </a:extLst>
          </p:cNvPr>
          <p:cNvSpPr/>
          <p:nvPr/>
        </p:nvSpPr>
        <p:spPr bwMode="auto">
          <a:xfrm>
            <a:off x="4699334" y="4076884"/>
            <a:ext cx="99075" cy="90365"/>
          </a:xfrm>
          <a:prstGeom prst="ellipse">
            <a:avLst/>
          </a:prstGeom>
          <a:solidFill>
            <a:srgbClr val="00B0F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4E697CD-590C-441C-AE1E-05489B7A9384}"/>
              </a:ext>
            </a:extLst>
          </p:cNvPr>
          <p:cNvSpPr/>
          <p:nvPr/>
        </p:nvSpPr>
        <p:spPr bwMode="auto">
          <a:xfrm>
            <a:off x="5148728" y="3707462"/>
            <a:ext cx="99075" cy="90365"/>
          </a:xfrm>
          <a:prstGeom prst="ellipse">
            <a:avLst/>
          </a:prstGeom>
          <a:solidFill>
            <a:srgbClr val="00B0F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3079D33-5465-4B8E-B8ED-54A524C5B65A}"/>
              </a:ext>
            </a:extLst>
          </p:cNvPr>
          <p:cNvSpPr/>
          <p:nvPr/>
        </p:nvSpPr>
        <p:spPr bwMode="auto">
          <a:xfrm>
            <a:off x="5122092" y="4349257"/>
            <a:ext cx="99075" cy="90365"/>
          </a:xfrm>
          <a:prstGeom prst="ellipse">
            <a:avLst/>
          </a:prstGeom>
          <a:solidFill>
            <a:srgbClr val="00B0F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5188EF8-6B24-4B3D-9BEC-CA8870A707A7}"/>
              </a:ext>
            </a:extLst>
          </p:cNvPr>
          <p:cNvSpPr/>
          <p:nvPr/>
        </p:nvSpPr>
        <p:spPr bwMode="auto">
          <a:xfrm>
            <a:off x="5384540" y="4430623"/>
            <a:ext cx="99075" cy="90365"/>
          </a:xfrm>
          <a:prstGeom prst="ellipse">
            <a:avLst/>
          </a:prstGeom>
          <a:solidFill>
            <a:srgbClr val="00B0F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0B39904-FF7F-455D-A5F8-5EF146449DC5}"/>
              </a:ext>
            </a:extLst>
          </p:cNvPr>
          <p:cNvSpPr/>
          <p:nvPr/>
        </p:nvSpPr>
        <p:spPr bwMode="auto">
          <a:xfrm>
            <a:off x="3871904" y="4543984"/>
            <a:ext cx="99075" cy="90365"/>
          </a:xfrm>
          <a:prstGeom prst="ellipse">
            <a:avLst/>
          </a:prstGeom>
          <a:solidFill>
            <a:srgbClr val="00B0F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C62A005-7848-431B-8CA8-C1974066AC95}"/>
              </a:ext>
            </a:extLst>
          </p:cNvPr>
          <p:cNvSpPr txBox="1"/>
          <p:nvPr/>
        </p:nvSpPr>
        <p:spPr>
          <a:xfrm>
            <a:off x="4274709" y="4858227"/>
            <a:ext cx="145550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>
                <a:solidFill>
                  <a:srgbClr val="333399"/>
                </a:solidFill>
              </a:rPr>
              <a:t>feature 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38C42B7-2A0B-41D8-9EA6-FB9308C21155}"/>
              </a:ext>
            </a:extLst>
          </p:cNvPr>
          <p:cNvSpPr txBox="1"/>
          <p:nvPr/>
        </p:nvSpPr>
        <p:spPr>
          <a:xfrm rot="16200000">
            <a:off x="2253263" y="3165775"/>
            <a:ext cx="13275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>
                <a:solidFill>
                  <a:srgbClr val="333399"/>
                </a:solidFill>
              </a:rPr>
              <a:t>feature 2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2CBB911-1ABE-4743-8DE2-682E3562DBFF}"/>
              </a:ext>
            </a:extLst>
          </p:cNvPr>
          <p:cNvSpPr/>
          <p:nvPr/>
        </p:nvSpPr>
        <p:spPr bwMode="auto">
          <a:xfrm>
            <a:off x="4597893" y="3578594"/>
            <a:ext cx="99075" cy="90365"/>
          </a:xfrm>
          <a:prstGeom prst="ellipse">
            <a:avLst/>
          </a:prstGeom>
          <a:solidFill>
            <a:srgbClr val="FF000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7646DAB-1DA0-43D7-92FA-6CDBE92C14E4}"/>
              </a:ext>
            </a:extLst>
          </p:cNvPr>
          <p:cNvCxnSpPr>
            <a:cxnSpLocks/>
          </p:cNvCxnSpPr>
          <p:nvPr/>
        </p:nvCxnSpPr>
        <p:spPr bwMode="auto">
          <a:xfrm flipV="1">
            <a:off x="3213589" y="3133204"/>
            <a:ext cx="2970701" cy="1297451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141734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6513"/>
            <a:ext cx="8183562" cy="560387"/>
          </a:xfrm>
        </p:spPr>
        <p:txBody>
          <a:bodyPr/>
          <a:lstStyle/>
          <a:p>
            <a:r>
              <a:rPr lang="en-GB" dirty="0"/>
              <a:t>Using the Model to Label (Classify) Future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>
            <a:normAutofit/>
          </a:bodyPr>
          <a:lstStyle/>
          <a:p>
            <a:r>
              <a:rPr lang="en-GB" dirty="0"/>
              <a:t>Based on where you've chosen to draw the line:</a:t>
            </a:r>
          </a:p>
          <a:p>
            <a:pPr lvl="1"/>
            <a:r>
              <a:rPr lang="en-GB" dirty="0"/>
              <a:t>The model predicts that the new datapoint should be labelled as an orange dot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9FDDFB0-3E18-4D66-9190-75C7B40EC6DB}"/>
              </a:ext>
            </a:extLst>
          </p:cNvPr>
          <p:cNvCxnSpPr/>
          <p:nvPr/>
        </p:nvCxnSpPr>
        <p:spPr bwMode="auto">
          <a:xfrm>
            <a:off x="3115257" y="4801094"/>
            <a:ext cx="3181133" cy="0"/>
          </a:xfrm>
          <a:prstGeom prst="straightConnector1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4FEF00C-AD8D-468C-8CD4-3D80F4663C3D}"/>
              </a:ext>
            </a:extLst>
          </p:cNvPr>
          <p:cNvCxnSpPr>
            <a:cxnSpLocks/>
          </p:cNvCxnSpPr>
          <p:nvPr/>
        </p:nvCxnSpPr>
        <p:spPr bwMode="auto">
          <a:xfrm flipV="1">
            <a:off x="3121155" y="2541911"/>
            <a:ext cx="0" cy="2259184"/>
          </a:xfrm>
          <a:prstGeom prst="straightConnector1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A30562D-5873-4ECC-B91B-2BBCC291ED7A}"/>
              </a:ext>
            </a:extLst>
          </p:cNvPr>
          <p:cNvSpPr/>
          <p:nvPr/>
        </p:nvSpPr>
        <p:spPr bwMode="auto">
          <a:xfrm>
            <a:off x="4003427" y="3006656"/>
            <a:ext cx="99075" cy="90365"/>
          </a:xfrm>
          <a:prstGeom prst="ellipse">
            <a:avLst/>
          </a:prstGeom>
          <a:solidFill>
            <a:srgbClr val="FFC00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DFAB77B-CD9B-47CA-A236-3E55C6894C5D}"/>
              </a:ext>
            </a:extLst>
          </p:cNvPr>
          <p:cNvSpPr/>
          <p:nvPr/>
        </p:nvSpPr>
        <p:spPr bwMode="auto">
          <a:xfrm>
            <a:off x="4126096" y="3118540"/>
            <a:ext cx="99075" cy="90365"/>
          </a:xfrm>
          <a:prstGeom prst="ellipse">
            <a:avLst/>
          </a:prstGeom>
          <a:solidFill>
            <a:srgbClr val="FFC00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039ADF1-CD6E-48F8-8D6A-F60D3AC8ECB4}"/>
              </a:ext>
            </a:extLst>
          </p:cNvPr>
          <p:cNvSpPr/>
          <p:nvPr/>
        </p:nvSpPr>
        <p:spPr bwMode="auto">
          <a:xfrm>
            <a:off x="4248764" y="3230423"/>
            <a:ext cx="99075" cy="90365"/>
          </a:xfrm>
          <a:prstGeom prst="ellipse">
            <a:avLst/>
          </a:prstGeom>
          <a:solidFill>
            <a:srgbClr val="FFC00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8CB040B-F1E4-47A1-B87B-A58F104594DB}"/>
              </a:ext>
            </a:extLst>
          </p:cNvPr>
          <p:cNvSpPr/>
          <p:nvPr/>
        </p:nvSpPr>
        <p:spPr bwMode="auto">
          <a:xfrm>
            <a:off x="4395026" y="2989536"/>
            <a:ext cx="99075" cy="90365"/>
          </a:xfrm>
          <a:prstGeom prst="ellipse">
            <a:avLst/>
          </a:prstGeom>
          <a:solidFill>
            <a:srgbClr val="FFC00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0A4EFCB-DC72-4272-8883-D668914C9CDC}"/>
              </a:ext>
            </a:extLst>
          </p:cNvPr>
          <p:cNvSpPr/>
          <p:nvPr/>
        </p:nvSpPr>
        <p:spPr bwMode="auto">
          <a:xfrm>
            <a:off x="4449281" y="3370193"/>
            <a:ext cx="99075" cy="90365"/>
          </a:xfrm>
          <a:prstGeom prst="ellipse">
            <a:avLst/>
          </a:prstGeom>
          <a:solidFill>
            <a:srgbClr val="FFC00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C89B1A1-3880-4105-9318-F27F19CED5E8}"/>
              </a:ext>
            </a:extLst>
          </p:cNvPr>
          <p:cNvSpPr/>
          <p:nvPr/>
        </p:nvSpPr>
        <p:spPr bwMode="auto">
          <a:xfrm>
            <a:off x="4003427" y="3368129"/>
            <a:ext cx="99075" cy="90365"/>
          </a:xfrm>
          <a:prstGeom prst="ellipse">
            <a:avLst/>
          </a:prstGeom>
          <a:solidFill>
            <a:srgbClr val="FFC00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FB8BA69-6B71-4FDE-AC17-672469E48BF3}"/>
              </a:ext>
            </a:extLst>
          </p:cNvPr>
          <p:cNvSpPr/>
          <p:nvPr/>
        </p:nvSpPr>
        <p:spPr bwMode="auto">
          <a:xfrm>
            <a:off x="4182708" y="3480013"/>
            <a:ext cx="99075" cy="90365"/>
          </a:xfrm>
          <a:prstGeom prst="ellipse">
            <a:avLst/>
          </a:prstGeom>
          <a:solidFill>
            <a:srgbClr val="FFC00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1E1E3E1-A128-4E4E-9F64-5A4E9D4EF267}"/>
              </a:ext>
            </a:extLst>
          </p:cNvPr>
          <p:cNvSpPr/>
          <p:nvPr/>
        </p:nvSpPr>
        <p:spPr bwMode="auto">
          <a:xfrm>
            <a:off x="3966863" y="3570376"/>
            <a:ext cx="99075" cy="90365"/>
          </a:xfrm>
          <a:prstGeom prst="ellipse">
            <a:avLst/>
          </a:prstGeom>
          <a:solidFill>
            <a:srgbClr val="FFC00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D150E43-0877-4F65-9980-41793B6FBF61}"/>
              </a:ext>
            </a:extLst>
          </p:cNvPr>
          <p:cNvSpPr/>
          <p:nvPr/>
        </p:nvSpPr>
        <p:spPr bwMode="auto">
          <a:xfrm>
            <a:off x="3925490" y="3194865"/>
            <a:ext cx="99075" cy="90365"/>
          </a:xfrm>
          <a:prstGeom prst="ellipse">
            <a:avLst/>
          </a:prstGeom>
          <a:solidFill>
            <a:srgbClr val="FFC00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3DE6266-952C-4B9D-8812-3DE03D0ECA8C}"/>
              </a:ext>
            </a:extLst>
          </p:cNvPr>
          <p:cNvSpPr/>
          <p:nvPr/>
        </p:nvSpPr>
        <p:spPr bwMode="auto">
          <a:xfrm>
            <a:off x="4498818" y="3179864"/>
            <a:ext cx="99075" cy="90365"/>
          </a:xfrm>
          <a:prstGeom prst="ellipse">
            <a:avLst/>
          </a:prstGeom>
          <a:solidFill>
            <a:srgbClr val="FFC00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B7AFB22-FB56-400D-972E-895E2E925495}"/>
              </a:ext>
            </a:extLst>
          </p:cNvPr>
          <p:cNvSpPr/>
          <p:nvPr/>
        </p:nvSpPr>
        <p:spPr bwMode="auto">
          <a:xfrm>
            <a:off x="4656285" y="2997658"/>
            <a:ext cx="99075" cy="90365"/>
          </a:xfrm>
          <a:prstGeom prst="ellipse">
            <a:avLst/>
          </a:prstGeom>
          <a:solidFill>
            <a:srgbClr val="FFC00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6F2BB13-4E21-4E98-8501-653AB7256A27}"/>
              </a:ext>
            </a:extLst>
          </p:cNvPr>
          <p:cNvSpPr/>
          <p:nvPr/>
        </p:nvSpPr>
        <p:spPr bwMode="auto">
          <a:xfrm>
            <a:off x="5536691" y="2837671"/>
            <a:ext cx="99075" cy="90365"/>
          </a:xfrm>
          <a:prstGeom prst="ellipse">
            <a:avLst/>
          </a:prstGeom>
          <a:solidFill>
            <a:srgbClr val="FFC00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E436BB1-4E14-4E7A-B532-D231F994E8A3}"/>
              </a:ext>
            </a:extLst>
          </p:cNvPr>
          <p:cNvSpPr/>
          <p:nvPr/>
        </p:nvSpPr>
        <p:spPr bwMode="auto">
          <a:xfrm>
            <a:off x="4798323" y="3163720"/>
            <a:ext cx="99075" cy="90365"/>
          </a:xfrm>
          <a:prstGeom prst="ellipse">
            <a:avLst/>
          </a:prstGeom>
          <a:solidFill>
            <a:srgbClr val="FFC00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BA97912-590C-4132-89A2-9C2C0C5EE043}"/>
              </a:ext>
            </a:extLst>
          </p:cNvPr>
          <p:cNvSpPr/>
          <p:nvPr/>
        </p:nvSpPr>
        <p:spPr bwMode="auto">
          <a:xfrm>
            <a:off x="4622670" y="3257325"/>
            <a:ext cx="99075" cy="90365"/>
          </a:xfrm>
          <a:prstGeom prst="ellipse">
            <a:avLst/>
          </a:prstGeom>
          <a:solidFill>
            <a:srgbClr val="FFC00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7F1CC2E-EF16-4624-9DB4-0511064F34FF}"/>
              </a:ext>
            </a:extLst>
          </p:cNvPr>
          <p:cNvSpPr/>
          <p:nvPr/>
        </p:nvSpPr>
        <p:spPr bwMode="auto">
          <a:xfrm>
            <a:off x="4371433" y="3342307"/>
            <a:ext cx="99075" cy="90365"/>
          </a:xfrm>
          <a:prstGeom prst="ellipse">
            <a:avLst/>
          </a:prstGeom>
          <a:solidFill>
            <a:srgbClr val="FFC00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75EA5FE-053E-4B0B-AE76-28DAF8F0B53A}"/>
              </a:ext>
            </a:extLst>
          </p:cNvPr>
          <p:cNvSpPr/>
          <p:nvPr/>
        </p:nvSpPr>
        <p:spPr bwMode="auto">
          <a:xfrm>
            <a:off x="5127498" y="2869633"/>
            <a:ext cx="99075" cy="90365"/>
          </a:xfrm>
          <a:prstGeom prst="ellipse">
            <a:avLst/>
          </a:prstGeom>
          <a:solidFill>
            <a:srgbClr val="FFC00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2EC33D8-32AC-4653-A4BB-A1E92DFB67AA}"/>
              </a:ext>
            </a:extLst>
          </p:cNvPr>
          <p:cNvSpPr/>
          <p:nvPr/>
        </p:nvSpPr>
        <p:spPr bwMode="auto">
          <a:xfrm>
            <a:off x="5008367" y="3088022"/>
            <a:ext cx="99075" cy="90365"/>
          </a:xfrm>
          <a:prstGeom prst="ellipse">
            <a:avLst/>
          </a:prstGeom>
          <a:solidFill>
            <a:srgbClr val="FFC00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36C70F9-105C-475C-B4CE-436F7ED4EF18}"/>
              </a:ext>
            </a:extLst>
          </p:cNvPr>
          <p:cNvSpPr/>
          <p:nvPr/>
        </p:nvSpPr>
        <p:spPr bwMode="auto">
          <a:xfrm>
            <a:off x="5077960" y="3361675"/>
            <a:ext cx="99075" cy="90365"/>
          </a:xfrm>
          <a:prstGeom prst="ellipse">
            <a:avLst/>
          </a:prstGeom>
          <a:solidFill>
            <a:srgbClr val="FFC00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38FDB2E-5AEF-46EF-8164-AD2B036CCCDA}"/>
              </a:ext>
            </a:extLst>
          </p:cNvPr>
          <p:cNvSpPr/>
          <p:nvPr/>
        </p:nvSpPr>
        <p:spPr bwMode="auto">
          <a:xfrm>
            <a:off x="5358287" y="3042840"/>
            <a:ext cx="99075" cy="90365"/>
          </a:xfrm>
          <a:prstGeom prst="ellipse">
            <a:avLst/>
          </a:prstGeom>
          <a:solidFill>
            <a:srgbClr val="FFC00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10D6AF8-9A27-4AC1-A9BF-B93F5033A340}"/>
              </a:ext>
            </a:extLst>
          </p:cNvPr>
          <p:cNvSpPr/>
          <p:nvPr/>
        </p:nvSpPr>
        <p:spPr bwMode="auto">
          <a:xfrm>
            <a:off x="4089533" y="3682260"/>
            <a:ext cx="99075" cy="90365"/>
          </a:xfrm>
          <a:prstGeom prst="ellipse">
            <a:avLst/>
          </a:prstGeom>
          <a:solidFill>
            <a:srgbClr val="FFC00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29FF7A8-553B-4343-A425-CF10A70E19A4}"/>
              </a:ext>
            </a:extLst>
          </p:cNvPr>
          <p:cNvSpPr/>
          <p:nvPr/>
        </p:nvSpPr>
        <p:spPr bwMode="auto">
          <a:xfrm>
            <a:off x="3816478" y="3748961"/>
            <a:ext cx="99075" cy="90365"/>
          </a:xfrm>
          <a:prstGeom prst="ellipse">
            <a:avLst/>
          </a:prstGeom>
          <a:solidFill>
            <a:srgbClr val="FFC00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9DC4668-6A94-43AE-8A65-6DCA44F9C2A7}"/>
              </a:ext>
            </a:extLst>
          </p:cNvPr>
          <p:cNvSpPr/>
          <p:nvPr/>
        </p:nvSpPr>
        <p:spPr bwMode="auto">
          <a:xfrm>
            <a:off x="4175633" y="4394439"/>
            <a:ext cx="99075" cy="90365"/>
          </a:xfrm>
          <a:prstGeom prst="ellipse">
            <a:avLst/>
          </a:prstGeom>
          <a:solidFill>
            <a:srgbClr val="00B0F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4DE87F5-20E2-46D3-9710-BD1DC9A6BD8F}"/>
              </a:ext>
            </a:extLst>
          </p:cNvPr>
          <p:cNvSpPr/>
          <p:nvPr/>
        </p:nvSpPr>
        <p:spPr bwMode="auto">
          <a:xfrm>
            <a:off x="4298302" y="4506322"/>
            <a:ext cx="99075" cy="90365"/>
          </a:xfrm>
          <a:prstGeom prst="ellipse">
            <a:avLst/>
          </a:prstGeom>
          <a:solidFill>
            <a:srgbClr val="00B0F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585C830-EA37-47ED-BE83-BCD448B19A4D}"/>
              </a:ext>
            </a:extLst>
          </p:cNvPr>
          <p:cNvSpPr/>
          <p:nvPr/>
        </p:nvSpPr>
        <p:spPr bwMode="auto">
          <a:xfrm>
            <a:off x="4905750" y="4182508"/>
            <a:ext cx="99075" cy="90365"/>
          </a:xfrm>
          <a:prstGeom prst="ellipse">
            <a:avLst/>
          </a:prstGeom>
          <a:solidFill>
            <a:srgbClr val="00B0F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D1820E2-CAAA-4198-A2F9-45E5AD8AA730}"/>
              </a:ext>
            </a:extLst>
          </p:cNvPr>
          <p:cNvSpPr/>
          <p:nvPr/>
        </p:nvSpPr>
        <p:spPr bwMode="auto">
          <a:xfrm>
            <a:off x="5838149" y="3858499"/>
            <a:ext cx="99075" cy="90365"/>
          </a:xfrm>
          <a:prstGeom prst="ellipse">
            <a:avLst/>
          </a:prstGeom>
          <a:solidFill>
            <a:srgbClr val="00B0F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4F34F81-002A-4B2D-8B77-95E5C03CF869}"/>
              </a:ext>
            </a:extLst>
          </p:cNvPr>
          <p:cNvSpPr/>
          <p:nvPr/>
        </p:nvSpPr>
        <p:spPr bwMode="auto">
          <a:xfrm>
            <a:off x="5224211" y="4151313"/>
            <a:ext cx="99075" cy="90365"/>
          </a:xfrm>
          <a:prstGeom prst="ellipse">
            <a:avLst/>
          </a:prstGeom>
          <a:solidFill>
            <a:srgbClr val="00B0F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BE269B0-E779-4A19-B269-A04F26DC61B9}"/>
              </a:ext>
            </a:extLst>
          </p:cNvPr>
          <p:cNvSpPr/>
          <p:nvPr/>
        </p:nvSpPr>
        <p:spPr bwMode="auto">
          <a:xfrm>
            <a:off x="5048465" y="4106131"/>
            <a:ext cx="99075" cy="90365"/>
          </a:xfrm>
          <a:prstGeom prst="ellipse">
            <a:avLst/>
          </a:prstGeom>
          <a:solidFill>
            <a:srgbClr val="00B0F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7D46863-C62E-47AB-B4E0-AAF0C5D43BB2}"/>
              </a:ext>
            </a:extLst>
          </p:cNvPr>
          <p:cNvSpPr/>
          <p:nvPr/>
        </p:nvSpPr>
        <p:spPr bwMode="auto">
          <a:xfrm>
            <a:off x="4523594" y="4488042"/>
            <a:ext cx="99075" cy="90365"/>
          </a:xfrm>
          <a:prstGeom prst="ellipse">
            <a:avLst/>
          </a:prstGeom>
          <a:solidFill>
            <a:srgbClr val="00B0F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49E3684-1EC1-47BF-A340-E276CAD021DD}"/>
              </a:ext>
            </a:extLst>
          </p:cNvPr>
          <p:cNvSpPr/>
          <p:nvPr/>
        </p:nvSpPr>
        <p:spPr bwMode="auto">
          <a:xfrm>
            <a:off x="4449281" y="4117969"/>
            <a:ext cx="99075" cy="90365"/>
          </a:xfrm>
          <a:prstGeom prst="ellipse">
            <a:avLst/>
          </a:prstGeom>
          <a:solidFill>
            <a:srgbClr val="00B0F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2F17D0E-50DC-4562-BCAD-B4BF3936043E}"/>
              </a:ext>
            </a:extLst>
          </p:cNvPr>
          <p:cNvSpPr/>
          <p:nvPr/>
        </p:nvSpPr>
        <p:spPr bwMode="auto">
          <a:xfrm>
            <a:off x="4424519" y="4310617"/>
            <a:ext cx="99075" cy="90365"/>
          </a:xfrm>
          <a:prstGeom prst="ellipse">
            <a:avLst/>
          </a:prstGeom>
          <a:solidFill>
            <a:srgbClr val="00B0F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FC80758-65AF-4AC6-8697-D5CCF888B9B9}"/>
              </a:ext>
            </a:extLst>
          </p:cNvPr>
          <p:cNvSpPr/>
          <p:nvPr/>
        </p:nvSpPr>
        <p:spPr bwMode="auto">
          <a:xfrm>
            <a:off x="5653646" y="4174978"/>
            <a:ext cx="99075" cy="90365"/>
          </a:xfrm>
          <a:prstGeom prst="ellipse">
            <a:avLst/>
          </a:prstGeom>
          <a:solidFill>
            <a:srgbClr val="00B0F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7697E01-3CBD-4BA5-B285-43CBFA6E1EC1}"/>
              </a:ext>
            </a:extLst>
          </p:cNvPr>
          <p:cNvSpPr/>
          <p:nvPr/>
        </p:nvSpPr>
        <p:spPr bwMode="auto">
          <a:xfrm>
            <a:off x="4750744" y="4278151"/>
            <a:ext cx="99075" cy="90365"/>
          </a:xfrm>
          <a:prstGeom prst="ellipse">
            <a:avLst/>
          </a:prstGeom>
          <a:solidFill>
            <a:srgbClr val="00B0F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98F025-0FBC-4DF3-87F6-CD55F8789C7C}"/>
              </a:ext>
            </a:extLst>
          </p:cNvPr>
          <p:cNvSpPr/>
          <p:nvPr/>
        </p:nvSpPr>
        <p:spPr bwMode="auto">
          <a:xfrm>
            <a:off x="5490691" y="3970576"/>
            <a:ext cx="99075" cy="90365"/>
          </a:xfrm>
          <a:prstGeom prst="ellipse">
            <a:avLst/>
          </a:prstGeom>
          <a:solidFill>
            <a:srgbClr val="00B0F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C3F9BDD-EECF-4D09-840D-D3D9C79B9EE0}"/>
              </a:ext>
            </a:extLst>
          </p:cNvPr>
          <p:cNvSpPr/>
          <p:nvPr/>
        </p:nvSpPr>
        <p:spPr bwMode="auto">
          <a:xfrm>
            <a:off x="4817287" y="4453619"/>
            <a:ext cx="99075" cy="90365"/>
          </a:xfrm>
          <a:prstGeom prst="ellipse">
            <a:avLst/>
          </a:prstGeom>
          <a:solidFill>
            <a:srgbClr val="00B0F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91530E4-FF08-4A3E-B833-EEC3CE412D8E}"/>
              </a:ext>
            </a:extLst>
          </p:cNvPr>
          <p:cNvSpPr/>
          <p:nvPr/>
        </p:nvSpPr>
        <p:spPr bwMode="auto">
          <a:xfrm>
            <a:off x="4890316" y="3892088"/>
            <a:ext cx="99075" cy="90365"/>
          </a:xfrm>
          <a:prstGeom prst="ellipse">
            <a:avLst/>
          </a:prstGeom>
          <a:solidFill>
            <a:srgbClr val="00B0F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0722527-38A4-405A-A19D-C22C801270FF}"/>
              </a:ext>
            </a:extLst>
          </p:cNvPr>
          <p:cNvSpPr/>
          <p:nvPr/>
        </p:nvSpPr>
        <p:spPr bwMode="auto">
          <a:xfrm>
            <a:off x="4721162" y="4549261"/>
            <a:ext cx="99075" cy="90365"/>
          </a:xfrm>
          <a:prstGeom prst="ellipse">
            <a:avLst/>
          </a:prstGeom>
          <a:solidFill>
            <a:srgbClr val="00B0F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4819516-EF04-4E92-9E9A-C8A357FD693A}"/>
              </a:ext>
            </a:extLst>
          </p:cNvPr>
          <p:cNvSpPr/>
          <p:nvPr/>
        </p:nvSpPr>
        <p:spPr bwMode="auto">
          <a:xfrm>
            <a:off x="5314694" y="3860893"/>
            <a:ext cx="99075" cy="90365"/>
          </a:xfrm>
          <a:prstGeom prst="ellipse">
            <a:avLst/>
          </a:prstGeom>
          <a:solidFill>
            <a:srgbClr val="00B0F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2184025-057B-44FB-A3E9-B088C43AF725}"/>
              </a:ext>
            </a:extLst>
          </p:cNvPr>
          <p:cNvSpPr/>
          <p:nvPr/>
        </p:nvSpPr>
        <p:spPr bwMode="auto">
          <a:xfrm>
            <a:off x="4817287" y="4453619"/>
            <a:ext cx="99075" cy="90365"/>
          </a:xfrm>
          <a:prstGeom prst="ellipse">
            <a:avLst/>
          </a:prstGeom>
          <a:solidFill>
            <a:srgbClr val="00B0F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524A71E-821E-4F2E-B04B-06C0EEBF0A2A}"/>
              </a:ext>
            </a:extLst>
          </p:cNvPr>
          <p:cNvSpPr/>
          <p:nvPr/>
        </p:nvSpPr>
        <p:spPr bwMode="auto">
          <a:xfrm>
            <a:off x="4699334" y="4076884"/>
            <a:ext cx="99075" cy="90365"/>
          </a:xfrm>
          <a:prstGeom prst="ellipse">
            <a:avLst/>
          </a:prstGeom>
          <a:solidFill>
            <a:srgbClr val="00B0F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4E697CD-590C-441C-AE1E-05489B7A9384}"/>
              </a:ext>
            </a:extLst>
          </p:cNvPr>
          <p:cNvSpPr/>
          <p:nvPr/>
        </p:nvSpPr>
        <p:spPr bwMode="auto">
          <a:xfrm>
            <a:off x="5148728" y="3707462"/>
            <a:ext cx="99075" cy="90365"/>
          </a:xfrm>
          <a:prstGeom prst="ellipse">
            <a:avLst/>
          </a:prstGeom>
          <a:solidFill>
            <a:srgbClr val="00B0F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3079D33-5465-4B8E-B8ED-54A524C5B65A}"/>
              </a:ext>
            </a:extLst>
          </p:cNvPr>
          <p:cNvSpPr/>
          <p:nvPr/>
        </p:nvSpPr>
        <p:spPr bwMode="auto">
          <a:xfrm>
            <a:off x="5122092" y="4349257"/>
            <a:ext cx="99075" cy="90365"/>
          </a:xfrm>
          <a:prstGeom prst="ellipse">
            <a:avLst/>
          </a:prstGeom>
          <a:solidFill>
            <a:srgbClr val="00B0F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5188EF8-6B24-4B3D-9BEC-CA8870A707A7}"/>
              </a:ext>
            </a:extLst>
          </p:cNvPr>
          <p:cNvSpPr/>
          <p:nvPr/>
        </p:nvSpPr>
        <p:spPr bwMode="auto">
          <a:xfrm>
            <a:off x="5384540" y="4430623"/>
            <a:ext cx="99075" cy="90365"/>
          </a:xfrm>
          <a:prstGeom prst="ellipse">
            <a:avLst/>
          </a:prstGeom>
          <a:solidFill>
            <a:srgbClr val="00B0F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0B39904-FF7F-455D-A5F8-5EF146449DC5}"/>
              </a:ext>
            </a:extLst>
          </p:cNvPr>
          <p:cNvSpPr/>
          <p:nvPr/>
        </p:nvSpPr>
        <p:spPr bwMode="auto">
          <a:xfrm>
            <a:off x="3871904" y="4543984"/>
            <a:ext cx="99075" cy="90365"/>
          </a:xfrm>
          <a:prstGeom prst="ellipse">
            <a:avLst/>
          </a:prstGeom>
          <a:solidFill>
            <a:srgbClr val="00B0F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C62A005-7848-431B-8CA8-C1974066AC95}"/>
              </a:ext>
            </a:extLst>
          </p:cNvPr>
          <p:cNvSpPr txBox="1"/>
          <p:nvPr/>
        </p:nvSpPr>
        <p:spPr>
          <a:xfrm>
            <a:off x="4274709" y="4858227"/>
            <a:ext cx="145550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>
                <a:solidFill>
                  <a:srgbClr val="333399"/>
                </a:solidFill>
              </a:rPr>
              <a:t>feature 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38C42B7-2A0B-41D8-9EA6-FB9308C21155}"/>
              </a:ext>
            </a:extLst>
          </p:cNvPr>
          <p:cNvSpPr txBox="1"/>
          <p:nvPr/>
        </p:nvSpPr>
        <p:spPr>
          <a:xfrm rot="16200000">
            <a:off x="2253263" y="3165775"/>
            <a:ext cx="13275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>
                <a:solidFill>
                  <a:srgbClr val="333399"/>
                </a:solidFill>
              </a:rPr>
              <a:t>feature 2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2CBB911-1ABE-4743-8DE2-682E3562DBFF}"/>
              </a:ext>
            </a:extLst>
          </p:cNvPr>
          <p:cNvSpPr/>
          <p:nvPr/>
        </p:nvSpPr>
        <p:spPr bwMode="auto">
          <a:xfrm>
            <a:off x="4597893" y="3578594"/>
            <a:ext cx="99075" cy="90365"/>
          </a:xfrm>
          <a:prstGeom prst="ellipse">
            <a:avLst/>
          </a:prstGeom>
          <a:solidFill>
            <a:srgbClr val="FFC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7646DAB-1DA0-43D7-92FA-6CDBE92C14E4}"/>
              </a:ext>
            </a:extLst>
          </p:cNvPr>
          <p:cNvCxnSpPr>
            <a:cxnSpLocks/>
          </p:cNvCxnSpPr>
          <p:nvPr/>
        </p:nvCxnSpPr>
        <p:spPr bwMode="auto">
          <a:xfrm flipV="1">
            <a:off x="3213589" y="3133204"/>
            <a:ext cx="2970701" cy="1297451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41762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Classification in the Real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676" y="853075"/>
            <a:ext cx="8023438" cy="3961136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The example we just discussed is simple and obvious</a:t>
            </a:r>
          </a:p>
          <a:p>
            <a:pPr lvl="1"/>
            <a:r>
              <a:rPr lang="en-GB" dirty="0"/>
              <a:t>We could have just guessed the outcome, because the data is so clearly segregated</a:t>
            </a:r>
          </a:p>
          <a:p>
            <a:pPr lvl="1"/>
            <a:endParaRPr lang="en-GB" dirty="0"/>
          </a:p>
          <a:p>
            <a:r>
              <a:rPr lang="en-GB" dirty="0"/>
              <a:t>In the real world, data is much more complicated</a:t>
            </a:r>
          </a:p>
          <a:p>
            <a:pPr lvl="1"/>
            <a:r>
              <a:rPr lang="en-GB" dirty="0"/>
              <a:t>Thousands/millions of features (e.g. dubious words in emails)</a:t>
            </a:r>
          </a:p>
          <a:p>
            <a:pPr lvl="1"/>
            <a:r>
              <a:rPr lang="en-GB" dirty="0"/>
              <a:t>Based on the counts of such words, we could produce a model that labels future emails as spam or not spam</a:t>
            </a:r>
          </a:p>
          <a:p>
            <a:pPr lvl="1"/>
            <a:endParaRPr lang="en-GB" dirty="0"/>
          </a:p>
          <a:p>
            <a:r>
              <a:rPr lang="en-GB" dirty="0"/>
              <a:t>There are several standard classification models available</a:t>
            </a:r>
          </a:p>
          <a:p>
            <a:pPr lvl="1"/>
            <a:r>
              <a:rPr lang="en-GB" dirty="0"/>
              <a:t>Naïve Bayes</a:t>
            </a:r>
          </a:p>
          <a:p>
            <a:pPr lvl="1"/>
            <a:r>
              <a:rPr lang="en-GB" dirty="0"/>
              <a:t>Support Vector Machines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9389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Aside: Classification with Continuous 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>
            <a:normAutofit/>
          </a:bodyPr>
          <a:lstStyle/>
          <a:p>
            <a:r>
              <a:rPr lang="en-GB" dirty="0"/>
              <a:t>What if you have a continuous label, e.g. life expectancy?</a:t>
            </a:r>
          </a:p>
          <a:p>
            <a:pPr lvl="2"/>
            <a:endParaRPr lang="en-GB" dirty="0"/>
          </a:p>
          <a:p>
            <a:r>
              <a:rPr lang="en-GB" dirty="0"/>
              <a:t>How do you classify (predict) new datapoints?</a:t>
            </a:r>
          </a:p>
          <a:p>
            <a:pPr lvl="1"/>
            <a:r>
              <a:rPr lang="en-GB" dirty="0"/>
              <a:t>One approach would be to treat the continuous label as another dimension, then try to find a plane that contains the points</a:t>
            </a:r>
          </a:p>
          <a:p>
            <a:pPr lvl="1"/>
            <a:r>
              <a:rPr lang="en-GB" dirty="0"/>
              <a:t>For new datapoints, you can then predict its position on the plane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C62A005-7848-431B-8CA8-C1974066AC95}"/>
              </a:ext>
            </a:extLst>
          </p:cNvPr>
          <p:cNvSpPr txBox="1"/>
          <p:nvPr/>
        </p:nvSpPr>
        <p:spPr>
          <a:xfrm>
            <a:off x="4274709" y="4858227"/>
            <a:ext cx="145550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>
                <a:solidFill>
                  <a:srgbClr val="333399"/>
                </a:solidFill>
              </a:rPr>
              <a:t>feature 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9FDDFB0-3E18-4D66-9190-75C7B40EC6DB}"/>
              </a:ext>
            </a:extLst>
          </p:cNvPr>
          <p:cNvCxnSpPr/>
          <p:nvPr/>
        </p:nvCxnSpPr>
        <p:spPr bwMode="auto">
          <a:xfrm>
            <a:off x="3115257" y="4801094"/>
            <a:ext cx="3181133" cy="0"/>
          </a:xfrm>
          <a:prstGeom prst="straightConnector1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4FEF00C-AD8D-468C-8CD4-3D80F4663C3D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115257" y="2807613"/>
            <a:ext cx="5898" cy="1993483"/>
          </a:xfrm>
          <a:prstGeom prst="straightConnector1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A30562D-5873-4ECC-B91B-2BBCC291ED7A}"/>
              </a:ext>
            </a:extLst>
          </p:cNvPr>
          <p:cNvSpPr/>
          <p:nvPr/>
        </p:nvSpPr>
        <p:spPr bwMode="auto">
          <a:xfrm>
            <a:off x="4003427" y="3006656"/>
            <a:ext cx="99075" cy="90365"/>
          </a:xfrm>
          <a:prstGeom prst="ellipse">
            <a:avLst/>
          </a:prstGeom>
          <a:solidFill>
            <a:srgbClr val="92D05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DFAB77B-CD9B-47CA-A236-3E55C6894C5D}"/>
              </a:ext>
            </a:extLst>
          </p:cNvPr>
          <p:cNvSpPr/>
          <p:nvPr/>
        </p:nvSpPr>
        <p:spPr bwMode="auto">
          <a:xfrm>
            <a:off x="4126096" y="3118540"/>
            <a:ext cx="99075" cy="90365"/>
          </a:xfrm>
          <a:prstGeom prst="ellipse">
            <a:avLst/>
          </a:prstGeom>
          <a:solidFill>
            <a:srgbClr val="92D05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039ADF1-CD6E-48F8-8D6A-F60D3AC8ECB4}"/>
              </a:ext>
            </a:extLst>
          </p:cNvPr>
          <p:cNvSpPr/>
          <p:nvPr/>
        </p:nvSpPr>
        <p:spPr bwMode="auto">
          <a:xfrm>
            <a:off x="4248764" y="3230423"/>
            <a:ext cx="99075" cy="90365"/>
          </a:xfrm>
          <a:prstGeom prst="ellipse">
            <a:avLst/>
          </a:prstGeom>
          <a:solidFill>
            <a:srgbClr val="92D05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8CB040B-F1E4-47A1-B87B-A58F104594DB}"/>
              </a:ext>
            </a:extLst>
          </p:cNvPr>
          <p:cNvSpPr/>
          <p:nvPr/>
        </p:nvSpPr>
        <p:spPr bwMode="auto">
          <a:xfrm>
            <a:off x="4395026" y="2989536"/>
            <a:ext cx="99075" cy="90365"/>
          </a:xfrm>
          <a:prstGeom prst="ellipse">
            <a:avLst/>
          </a:prstGeom>
          <a:solidFill>
            <a:srgbClr val="00B0F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0A4EFCB-DC72-4272-8883-D668914C9CDC}"/>
              </a:ext>
            </a:extLst>
          </p:cNvPr>
          <p:cNvSpPr/>
          <p:nvPr/>
        </p:nvSpPr>
        <p:spPr bwMode="auto">
          <a:xfrm>
            <a:off x="4449281" y="3370193"/>
            <a:ext cx="99075" cy="90365"/>
          </a:xfrm>
          <a:prstGeom prst="ellipse">
            <a:avLst/>
          </a:prstGeom>
          <a:solidFill>
            <a:srgbClr val="92D05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C89B1A1-3880-4105-9318-F27F19CED5E8}"/>
              </a:ext>
            </a:extLst>
          </p:cNvPr>
          <p:cNvSpPr/>
          <p:nvPr/>
        </p:nvSpPr>
        <p:spPr bwMode="auto">
          <a:xfrm>
            <a:off x="4003427" y="3368129"/>
            <a:ext cx="99075" cy="90365"/>
          </a:xfrm>
          <a:prstGeom prst="ellipse">
            <a:avLst/>
          </a:prstGeom>
          <a:solidFill>
            <a:srgbClr val="92D05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FB8BA69-6B71-4FDE-AC17-672469E48BF3}"/>
              </a:ext>
            </a:extLst>
          </p:cNvPr>
          <p:cNvSpPr/>
          <p:nvPr/>
        </p:nvSpPr>
        <p:spPr bwMode="auto">
          <a:xfrm>
            <a:off x="4182708" y="3480013"/>
            <a:ext cx="99075" cy="90365"/>
          </a:xfrm>
          <a:prstGeom prst="ellipse">
            <a:avLst/>
          </a:prstGeom>
          <a:solidFill>
            <a:srgbClr val="92D05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1E1E3E1-A128-4E4E-9F64-5A4E9D4EF267}"/>
              </a:ext>
            </a:extLst>
          </p:cNvPr>
          <p:cNvSpPr/>
          <p:nvPr/>
        </p:nvSpPr>
        <p:spPr bwMode="auto">
          <a:xfrm>
            <a:off x="3966863" y="3570376"/>
            <a:ext cx="99075" cy="90365"/>
          </a:xfrm>
          <a:prstGeom prst="ellipse">
            <a:avLst/>
          </a:prstGeom>
          <a:solidFill>
            <a:srgbClr val="FFDD71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 dirty="0">
              <a:latin typeface="Lucida Console" pitchFamily="49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D150E43-0877-4F65-9980-41793B6FBF61}"/>
              </a:ext>
            </a:extLst>
          </p:cNvPr>
          <p:cNvSpPr/>
          <p:nvPr/>
        </p:nvSpPr>
        <p:spPr bwMode="auto">
          <a:xfrm>
            <a:off x="3925490" y="3194865"/>
            <a:ext cx="99075" cy="90365"/>
          </a:xfrm>
          <a:prstGeom prst="ellipse">
            <a:avLst/>
          </a:prstGeom>
          <a:solidFill>
            <a:srgbClr val="92D05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3DE6266-952C-4B9D-8812-3DE03D0ECA8C}"/>
              </a:ext>
            </a:extLst>
          </p:cNvPr>
          <p:cNvSpPr/>
          <p:nvPr/>
        </p:nvSpPr>
        <p:spPr bwMode="auto">
          <a:xfrm>
            <a:off x="4498818" y="3179864"/>
            <a:ext cx="99075" cy="90365"/>
          </a:xfrm>
          <a:prstGeom prst="ellipse">
            <a:avLst/>
          </a:prstGeom>
          <a:solidFill>
            <a:srgbClr val="92D05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B7AFB22-FB56-400D-972E-895E2E925495}"/>
              </a:ext>
            </a:extLst>
          </p:cNvPr>
          <p:cNvSpPr/>
          <p:nvPr/>
        </p:nvSpPr>
        <p:spPr bwMode="auto">
          <a:xfrm>
            <a:off x="4656285" y="2997658"/>
            <a:ext cx="99075" cy="90365"/>
          </a:xfrm>
          <a:prstGeom prst="ellipse">
            <a:avLst/>
          </a:prstGeom>
          <a:solidFill>
            <a:srgbClr val="00B0F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6F2BB13-4E21-4E98-8501-653AB7256A27}"/>
              </a:ext>
            </a:extLst>
          </p:cNvPr>
          <p:cNvSpPr/>
          <p:nvPr/>
        </p:nvSpPr>
        <p:spPr bwMode="auto">
          <a:xfrm>
            <a:off x="5536691" y="2837671"/>
            <a:ext cx="98741" cy="90059"/>
          </a:xfrm>
          <a:prstGeom prst="ellipse">
            <a:avLst/>
          </a:prstGeom>
          <a:solidFill>
            <a:srgbClr val="0070C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E436BB1-4E14-4E7A-B532-D231F994E8A3}"/>
              </a:ext>
            </a:extLst>
          </p:cNvPr>
          <p:cNvSpPr/>
          <p:nvPr/>
        </p:nvSpPr>
        <p:spPr bwMode="auto">
          <a:xfrm>
            <a:off x="4798323" y="3163720"/>
            <a:ext cx="99075" cy="90365"/>
          </a:xfrm>
          <a:prstGeom prst="ellipse">
            <a:avLst/>
          </a:prstGeom>
          <a:solidFill>
            <a:srgbClr val="00B0F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BA97912-590C-4132-89A2-9C2C0C5EE043}"/>
              </a:ext>
            </a:extLst>
          </p:cNvPr>
          <p:cNvSpPr/>
          <p:nvPr/>
        </p:nvSpPr>
        <p:spPr bwMode="auto">
          <a:xfrm>
            <a:off x="4622670" y="3257325"/>
            <a:ext cx="99075" cy="90365"/>
          </a:xfrm>
          <a:prstGeom prst="ellipse">
            <a:avLst/>
          </a:prstGeom>
          <a:solidFill>
            <a:srgbClr val="92D05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7F1CC2E-EF16-4624-9DB4-0511064F34FF}"/>
              </a:ext>
            </a:extLst>
          </p:cNvPr>
          <p:cNvSpPr/>
          <p:nvPr/>
        </p:nvSpPr>
        <p:spPr bwMode="auto">
          <a:xfrm>
            <a:off x="4371433" y="3342307"/>
            <a:ext cx="99075" cy="90365"/>
          </a:xfrm>
          <a:prstGeom prst="ellipse">
            <a:avLst/>
          </a:prstGeom>
          <a:solidFill>
            <a:srgbClr val="92D05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75EA5FE-053E-4B0B-AE76-28DAF8F0B53A}"/>
              </a:ext>
            </a:extLst>
          </p:cNvPr>
          <p:cNvSpPr/>
          <p:nvPr/>
        </p:nvSpPr>
        <p:spPr bwMode="auto">
          <a:xfrm>
            <a:off x="5127498" y="2869633"/>
            <a:ext cx="98741" cy="90059"/>
          </a:xfrm>
          <a:prstGeom prst="ellipse">
            <a:avLst/>
          </a:prstGeom>
          <a:solidFill>
            <a:srgbClr val="0070C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2EC33D8-32AC-4653-A4BB-A1E92DFB67AA}"/>
              </a:ext>
            </a:extLst>
          </p:cNvPr>
          <p:cNvSpPr/>
          <p:nvPr/>
        </p:nvSpPr>
        <p:spPr bwMode="auto">
          <a:xfrm>
            <a:off x="5008367" y="3088022"/>
            <a:ext cx="99075" cy="90365"/>
          </a:xfrm>
          <a:prstGeom prst="ellipse">
            <a:avLst/>
          </a:prstGeom>
          <a:solidFill>
            <a:srgbClr val="0070C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36C70F9-105C-475C-B4CE-436F7ED4EF18}"/>
              </a:ext>
            </a:extLst>
          </p:cNvPr>
          <p:cNvSpPr/>
          <p:nvPr/>
        </p:nvSpPr>
        <p:spPr bwMode="auto">
          <a:xfrm>
            <a:off x="5077960" y="3361675"/>
            <a:ext cx="98741" cy="90059"/>
          </a:xfrm>
          <a:prstGeom prst="ellipse">
            <a:avLst/>
          </a:prstGeom>
          <a:solidFill>
            <a:srgbClr val="0070C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38FDB2E-5AEF-46EF-8164-AD2B036CCCDA}"/>
              </a:ext>
            </a:extLst>
          </p:cNvPr>
          <p:cNvSpPr/>
          <p:nvPr/>
        </p:nvSpPr>
        <p:spPr bwMode="auto">
          <a:xfrm>
            <a:off x="5358287" y="3042840"/>
            <a:ext cx="98741" cy="90059"/>
          </a:xfrm>
          <a:prstGeom prst="ellipse">
            <a:avLst/>
          </a:prstGeom>
          <a:solidFill>
            <a:srgbClr val="0070C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10D6AF8-9A27-4AC1-A9BF-B93F5033A340}"/>
              </a:ext>
            </a:extLst>
          </p:cNvPr>
          <p:cNvSpPr/>
          <p:nvPr/>
        </p:nvSpPr>
        <p:spPr bwMode="auto">
          <a:xfrm>
            <a:off x="4089533" y="3682260"/>
            <a:ext cx="99075" cy="90365"/>
          </a:xfrm>
          <a:prstGeom prst="ellipse">
            <a:avLst/>
          </a:prstGeom>
          <a:solidFill>
            <a:srgbClr val="FFDD71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29FF7A8-553B-4343-A425-CF10A70E19A4}"/>
              </a:ext>
            </a:extLst>
          </p:cNvPr>
          <p:cNvSpPr/>
          <p:nvPr/>
        </p:nvSpPr>
        <p:spPr bwMode="auto">
          <a:xfrm>
            <a:off x="3816478" y="3748961"/>
            <a:ext cx="99075" cy="90365"/>
          </a:xfrm>
          <a:prstGeom prst="ellipse">
            <a:avLst/>
          </a:prstGeom>
          <a:solidFill>
            <a:srgbClr val="FFDD71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9DC4668-6A94-43AE-8A65-6DCA44F9C2A7}"/>
              </a:ext>
            </a:extLst>
          </p:cNvPr>
          <p:cNvSpPr/>
          <p:nvPr/>
        </p:nvSpPr>
        <p:spPr bwMode="auto">
          <a:xfrm>
            <a:off x="4175633" y="4394439"/>
            <a:ext cx="99075" cy="90365"/>
          </a:xfrm>
          <a:prstGeom prst="ellipse">
            <a:avLst/>
          </a:prstGeom>
          <a:solidFill>
            <a:srgbClr val="FFDD71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4DE87F5-20E2-46D3-9710-BD1DC9A6BD8F}"/>
              </a:ext>
            </a:extLst>
          </p:cNvPr>
          <p:cNvSpPr/>
          <p:nvPr/>
        </p:nvSpPr>
        <p:spPr bwMode="auto">
          <a:xfrm>
            <a:off x="4298302" y="4506322"/>
            <a:ext cx="99075" cy="90365"/>
          </a:xfrm>
          <a:prstGeom prst="ellipse">
            <a:avLst/>
          </a:prstGeom>
          <a:solidFill>
            <a:srgbClr val="FFDD71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585C830-EA37-47ED-BE83-BCD448B19A4D}"/>
              </a:ext>
            </a:extLst>
          </p:cNvPr>
          <p:cNvSpPr/>
          <p:nvPr/>
        </p:nvSpPr>
        <p:spPr bwMode="auto">
          <a:xfrm>
            <a:off x="4905750" y="4182508"/>
            <a:ext cx="99075" cy="90365"/>
          </a:xfrm>
          <a:prstGeom prst="ellipse">
            <a:avLst/>
          </a:prstGeom>
          <a:solidFill>
            <a:srgbClr val="92D05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D1820E2-CAAA-4198-A2F9-45E5AD8AA730}"/>
              </a:ext>
            </a:extLst>
          </p:cNvPr>
          <p:cNvSpPr/>
          <p:nvPr/>
        </p:nvSpPr>
        <p:spPr bwMode="auto">
          <a:xfrm>
            <a:off x="5838149" y="3858499"/>
            <a:ext cx="99075" cy="90365"/>
          </a:xfrm>
          <a:prstGeom prst="ellipse">
            <a:avLst/>
          </a:prstGeom>
          <a:solidFill>
            <a:srgbClr val="0070C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4F34F81-002A-4B2D-8B77-95E5C03CF869}"/>
              </a:ext>
            </a:extLst>
          </p:cNvPr>
          <p:cNvSpPr/>
          <p:nvPr/>
        </p:nvSpPr>
        <p:spPr bwMode="auto">
          <a:xfrm>
            <a:off x="5224211" y="4151313"/>
            <a:ext cx="99075" cy="90365"/>
          </a:xfrm>
          <a:prstGeom prst="ellipse">
            <a:avLst/>
          </a:prstGeom>
          <a:solidFill>
            <a:srgbClr val="92D05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BE269B0-E779-4A19-B269-A04F26DC61B9}"/>
              </a:ext>
            </a:extLst>
          </p:cNvPr>
          <p:cNvSpPr/>
          <p:nvPr/>
        </p:nvSpPr>
        <p:spPr bwMode="auto">
          <a:xfrm>
            <a:off x="5048465" y="4106131"/>
            <a:ext cx="99075" cy="90365"/>
          </a:xfrm>
          <a:prstGeom prst="ellipse">
            <a:avLst/>
          </a:prstGeom>
          <a:solidFill>
            <a:srgbClr val="92D05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7D46863-C62E-47AB-B4E0-AAF0C5D43BB2}"/>
              </a:ext>
            </a:extLst>
          </p:cNvPr>
          <p:cNvSpPr/>
          <p:nvPr/>
        </p:nvSpPr>
        <p:spPr bwMode="auto">
          <a:xfrm>
            <a:off x="4523594" y="4488042"/>
            <a:ext cx="99075" cy="90365"/>
          </a:xfrm>
          <a:prstGeom prst="ellipse">
            <a:avLst/>
          </a:prstGeom>
          <a:solidFill>
            <a:srgbClr val="FFDD71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49E3684-1EC1-47BF-A340-E276CAD021DD}"/>
              </a:ext>
            </a:extLst>
          </p:cNvPr>
          <p:cNvSpPr/>
          <p:nvPr/>
        </p:nvSpPr>
        <p:spPr bwMode="auto">
          <a:xfrm>
            <a:off x="4449281" y="4117969"/>
            <a:ext cx="99075" cy="90365"/>
          </a:xfrm>
          <a:prstGeom prst="ellipse">
            <a:avLst/>
          </a:prstGeom>
          <a:solidFill>
            <a:srgbClr val="FFDD71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2F17D0E-50DC-4562-BCAD-B4BF3936043E}"/>
              </a:ext>
            </a:extLst>
          </p:cNvPr>
          <p:cNvSpPr/>
          <p:nvPr/>
        </p:nvSpPr>
        <p:spPr bwMode="auto">
          <a:xfrm>
            <a:off x="4424519" y="4310617"/>
            <a:ext cx="99075" cy="90365"/>
          </a:xfrm>
          <a:prstGeom prst="ellipse">
            <a:avLst/>
          </a:prstGeom>
          <a:solidFill>
            <a:srgbClr val="FFDD71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FC80758-65AF-4AC6-8697-D5CCF888B9B9}"/>
              </a:ext>
            </a:extLst>
          </p:cNvPr>
          <p:cNvSpPr/>
          <p:nvPr/>
        </p:nvSpPr>
        <p:spPr bwMode="auto">
          <a:xfrm>
            <a:off x="5653646" y="4174978"/>
            <a:ext cx="99075" cy="90365"/>
          </a:xfrm>
          <a:prstGeom prst="ellipse">
            <a:avLst/>
          </a:prstGeom>
          <a:solidFill>
            <a:srgbClr val="00B0F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7697E01-3CBD-4BA5-B285-43CBFA6E1EC1}"/>
              </a:ext>
            </a:extLst>
          </p:cNvPr>
          <p:cNvSpPr/>
          <p:nvPr/>
        </p:nvSpPr>
        <p:spPr bwMode="auto">
          <a:xfrm>
            <a:off x="4750744" y="4278151"/>
            <a:ext cx="99075" cy="90365"/>
          </a:xfrm>
          <a:prstGeom prst="ellipse">
            <a:avLst/>
          </a:prstGeom>
          <a:solidFill>
            <a:srgbClr val="FFDD71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98F025-0FBC-4DF3-87F6-CD55F8789C7C}"/>
              </a:ext>
            </a:extLst>
          </p:cNvPr>
          <p:cNvSpPr/>
          <p:nvPr/>
        </p:nvSpPr>
        <p:spPr bwMode="auto">
          <a:xfrm>
            <a:off x="5490691" y="3970576"/>
            <a:ext cx="99075" cy="90365"/>
          </a:xfrm>
          <a:prstGeom prst="ellipse">
            <a:avLst/>
          </a:prstGeom>
          <a:solidFill>
            <a:srgbClr val="00B0F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C3F9BDD-EECF-4D09-840D-D3D9C79B9EE0}"/>
              </a:ext>
            </a:extLst>
          </p:cNvPr>
          <p:cNvSpPr/>
          <p:nvPr/>
        </p:nvSpPr>
        <p:spPr bwMode="auto">
          <a:xfrm>
            <a:off x="4817287" y="4453619"/>
            <a:ext cx="99075" cy="90365"/>
          </a:xfrm>
          <a:prstGeom prst="ellipse">
            <a:avLst/>
          </a:prstGeom>
          <a:solidFill>
            <a:srgbClr val="92D05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91530E4-FF08-4A3E-B833-EEC3CE412D8E}"/>
              </a:ext>
            </a:extLst>
          </p:cNvPr>
          <p:cNvSpPr/>
          <p:nvPr/>
        </p:nvSpPr>
        <p:spPr bwMode="auto">
          <a:xfrm>
            <a:off x="4890316" y="3892088"/>
            <a:ext cx="99075" cy="90365"/>
          </a:xfrm>
          <a:prstGeom prst="ellipse">
            <a:avLst/>
          </a:prstGeom>
          <a:solidFill>
            <a:srgbClr val="92D05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0722527-38A4-405A-A19D-C22C801270FF}"/>
              </a:ext>
            </a:extLst>
          </p:cNvPr>
          <p:cNvSpPr/>
          <p:nvPr/>
        </p:nvSpPr>
        <p:spPr bwMode="auto">
          <a:xfrm>
            <a:off x="4721162" y="4549261"/>
            <a:ext cx="99075" cy="90365"/>
          </a:xfrm>
          <a:prstGeom prst="ellipse">
            <a:avLst/>
          </a:prstGeom>
          <a:solidFill>
            <a:srgbClr val="FFDD71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4819516-EF04-4E92-9E9A-C8A357FD693A}"/>
              </a:ext>
            </a:extLst>
          </p:cNvPr>
          <p:cNvSpPr/>
          <p:nvPr/>
        </p:nvSpPr>
        <p:spPr bwMode="auto">
          <a:xfrm>
            <a:off x="5314694" y="3860893"/>
            <a:ext cx="99075" cy="90365"/>
          </a:xfrm>
          <a:prstGeom prst="ellipse">
            <a:avLst/>
          </a:prstGeom>
          <a:solidFill>
            <a:srgbClr val="92D05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2184025-057B-44FB-A3E9-B088C43AF725}"/>
              </a:ext>
            </a:extLst>
          </p:cNvPr>
          <p:cNvSpPr/>
          <p:nvPr/>
        </p:nvSpPr>
        <p:spPr bwMode="auto">
          <a:xfrm>
            <a:off x="4817287" y="4453619"/>
            <a:ext cx="99075" cy="90365"/>
          </a:xfrm>
          <a:prstGeom prst="ellipse">
            <a:avLst/>
          </a:prstGeom>
          <a:solidFill>
            <a:srgbClr val="92D05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524A71E-821E-4F2E-B04B-06C0EEBF0A2A}"/>
              </a:ext>
            </a:extLst>
          </p:cNvPr>
          <p:cNvSpPr/>
          <p:nvPr/>
        </p:nvSpPr>
        <p:spPr bwMode="auto">
          <a:xfrm>
            <a:off x="4699334" y="4076884"/>
            <a:ext cx="99075" cy="90365"/>
          </a:xfrm>
          <a:prstGeom prst="ellipse">
            <a:avLst/>
          </a:prstGeom>
          <a:solidFill>
            <a:srgbClr val="FFDD71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4E697CD-590C-441C-AE1E-05489B7A9384}"/>
              </a:ext>
            </a:extLst>
          </p:cNvPr>
          <p:cNvSpPr/>
          <p:nvPr/>
        </p:nvSpPr>
        <p:spPr bwMode="auto">
          <a:xfrm>
            <a:off x="5148728" y="3707462"/>
            <a:ext cx="99075" cy="90365"/>
          </a:xfrm>
          <a:prstGeom prst="ellipse">
            <a:avLst/>
          </a:prstGeom>
          <a:solidFill>
            <a:srgbClr val="92D05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3079D33-5465-4B8E-B8ED-54A524C5B65A}"/>
              </a:ext>
            </a:extLst>
          </p:cNvPr>
          <p:cNvSpPr/>
          <p:nvPr/>
        </p:nvSpPr>
        <p:spPr bwMode="auto">
          <a:xfrm>
            <a:off x="5122092" y="4349257"/>
            <a:ext cx="99075" cy="90365"/>
          </a:xfrm>
          <a:prstGeom prst="ellipse">
            <a:avLst/>
          </a:prstGeom>
          <a:solidFill>
            <a:srgbClr val="92D05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5188EF8-6B24-4B3D-9BEC-CA8870A707A7}"/>
              </a:ext>
            </a:extLst>
          </p:cNvPr>
          <p:cNvSpPr/>
          <p:nvPr/>
        </p:nvSpPr>
        <p:spPr bwMode="auto">
          <a:xfrm>
            <a:off x="5384540" y="4430623"/>
            <a:ext cx="99075" cy="90365"/>
          </a:xfrm>
          <a:prstGeom prst="ellipse">
            <a:avLst/>
          </a:prstGeom>
          <a:solidFill>
            <a:srgbClr val="92D05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0B39904-FF7F-455D-A5F8-5EF146449DC5}"/>
              </a:ext>
            </a:extLst>
          </p:cNvPr>
          <p:cNvSpPr/>
          <p:nvPr/>
        </p:nvSpPr>
        <p:spPr bwMode="auto">
          <a:xfrm>
            <a:off x="3871904" y="4543984"/>
            <a:ext cx="99075" cy="90365"/>
          </a:xfrm>
          <a:prstGeom prst="ellipse">
            <a:avLst/>
          </a:prstGeom>
          <a:solidFill>
            <a:srgbClr val="CC660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38C42B7-2A0B-41D8-9EA6-FB9308C21155}"/>
              </a:ext>
            </a:extLst>
          </p:cNvPr>
          <p:cNvSpPr txBox="1"/>
          <p:nvPr/>
        </p:nvSpPr>
        <p:spPr>
          <a:xfrm rot="16200000">
            <a:off x="2253263" y="3165775"/>
            <a:ext cx="13275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>
                <a:solidFill>
                  <a:srgbClr val="333399"/>
                </a:solidFill>
              </a:rPr>
              <a:t>feature 2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17ED76E-88BD-42C0-A6F2-C2C836723A25}"/>
              </a:ext>
            </a:extLst>
          </p:cNvPr>
          <p:cNvSpPr/>
          <p:nvPr/>
        </p:nvSpPr>
        <p:spPr bwMode="auto">
          <a:xfrm>
            <a:off x="5498840" y="4544923"/>
            <a:ext cx="99075" cy="90365"/>
          </a:xfrm>
          <a:prstGeom prst="ellipse">
            <a:avLst/>
          </a:prstGeom>
          <a:solidFill>
            <a:srgbClr val="92D05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B1E8CDB-3BB2-446A-95C9-2F0D723CD58A}"/>
              </a:ext>
            </a:extLst>
          </p:cNvPr>
          <p:cNvSpPr/>
          <p:nvPr/>
        </p:nvSpPr>
        <p:spPr bwMode="auto">
          <a:xfrm>
            <a:off x="3898876" y="4387263"/>
            <a:ext cx="99075" cy="90365"/>
          </a:xfrm>
          <a:prstGeom prst="ellipse">
            <a:avLst/>
          </a:prstGeom>
          <a:solidFill>
            <a:srgbClr val="CC660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663BCA3-7355-4767-A9A2-CBE681E32386}"/>
              </a:ext>
            </a:extLst>
          </p:cNvPr>
          <p:cNvSpPr/>
          <p:nvPr/>
        </p:nvSpPr>
        <p:spPr bwMode="auto">
          <a:xfrm>
            <a:off x="4172523" y="4110793"/>
            <a:ext cx="99075" cy="90365"/>
          </a:xfrm>
          <a:prstGeom prst="ellipse">
            <a:avLst/>
          </a:prstGeom>
          <a:solidFill>
            <a:srgbClr val="FFDD71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8D0682D-9D37-4CD6-BE65-8A49FA94A048}"/>
              </a:ext>
            </a:extLst>
          </p:cNvPr>
          <p:cNvSpPr/>
          <p:nvPr/>
        </p:nvSpPr>
        <p:spPr bwMode="auto">
          <a:xfrm>
            <a:off x="5213933" y="3963400"/>
            <a:ext cx="99075" cy="90365"/>
          </a:xfrm>
          <a:prstGeom prst="ellipse">
            <a:avLst/>
          </a:prstGeom>
          <a:solidFill>
            <a:srgbClr val="92D05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FE571DB-E4F4-46CB-AE58-510CCA1EC7A5}"/>
              </a:ext>
            </a:extLst>
          </p:cNvPr>
          <p:cNvSpPr/>
          <p:nvPr/>
        </p:nvSpPr>
        <p:spPr bwMode="auto">
          <a:xfrm>
            <a:off x="4613558" y="3884912"/>
            <a:ext cx="99075" cy="90365"/>
          </a:xfrm>
          <a:prstGeom prst="ellipse">
            <a:avLst/>
          </a:prstGeom>
          <a:solidFill>
            <a:srgbClr val="FFDD71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7D56D4A-CFDC-418D-9C92-A670A4ADBE36}"/>
              </a:ext>
            </a:extLst>
          </p:cNvPr>
          <p:cNvSpPr/>
          <p:nvPr/>
        </p:nvSpPr>
        <p:spPr bwMode="auto">
          <a:xfrm>
            <a:off x="5037937" y="3853717"/>
            <a:ext cx="99075" cy="90365"/>
          </a:xfrm>
          <a:prstGeom prst="ellipse">
            <a:avLst/>
          </a:prstGeom>
          <a:solidFill>
            <a:srgbClr val="92D05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7AEFC92-F18C-4972-95FB-B7ED9BFF2DF5}"/>
              </a:ext>
            </a:extLst>
          </p:cNvPr>
          <p:cNvSpPr/>
          <p:nvPr/>
        </p:nvSpPr>
        <p:spPr bwMode="auto">
          <a:xfrm>
            <a:off x="4874967" y="3695806"/>
            <a:ext cx="99075" cy="90365"/>
          </a:xfrm>
          <a:prstGeom prst="ellipse">
            <a:avLst/>
          </a:prstGeom>
          <a:solidFill>
            <a:srgbClr val="92D05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4F9CA4C-ADC6-45B0-8F5C-FD09676A65C5}"/>
              </a:ext>
            </a:extLst>
          </p:cNvPr>
          <p:cNvSpPr/>
          <p:nvPr/>
        </p:nvSpPr>
        <p:spPr bwMode="auto">
          <a:xfrm>
            <a:off x="3942483" y="4070089"/>
            <a:ext cx="99075" cy="90365"/>
          </a:xfrm>
          <a:prstGeom prst="ellipse">
            <a:avLst/>
          </a:prstGeom>
          <a:solidFill>
            <a:srgbClr val="CC660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72A5C3C1-5885-4622-B359-FC1BA1F9C6C5}"/>
              </a:ext>
            </a:extLst>
          </p:cNvPr>
          <p:cNvSpPr/>
          <p:nvPr/>
        </p:nvSpPr>
        <p:spPr bwMode="auto">
          <a:xfrm>
            <a:off x="4343414" y="3870085"/>
            <a:ext cx="99075" cy="90365"/>
          </a:xfrm>
          <a:prstGeom prst="ellipse">
            <a:avLst/>
          </a:prstGeom>
          <a:solidFill>
            <a:srgbClr val="FFDD71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28D5E5B2-2EAD-442B-9537-3FE270AAB454}"/>
              </a:ext>
            </a:extLst>
          </p:cNvPr>
          <p:cNvSpPr/>
          <p:nvPr/>
        </p:nvSpPr>
        <p:spPr bwMode="auto">
          <a:xfrm>
            <a:off x="4039995" y="4236835"/>
            <a:ext cx="99075" cy="90365"/>
          </a:xfrm>
          <a:prstGeom prst="ellipse">
            <a:avLst/>
          </a:prstGeom>
          <a:solidFill>
            <a:srgbClr val="CC660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F5EBA664-C68D-41EF-B8BE-C64ACF617D43}"/>
              </a:ext>
            </a:extLst>
          </p:cNvPr>
          <p:cNvSpPr/>
          <p:nvPr/>
        </p:nvSpPr>
        <p:spPr bwMode="auto">
          <a:xfrm>
            <a:off x="4621087" y="4187786"/>
            <a:ext cx="99075" cy="90365"/>
          </a:xfrm>
          <a:prstGeom prst="ellipse">
            <a:avLst/>
          </a:prstGeom>
          <a:solidFill>
            <a:srgbClr val="FFDD71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5E23D561-64A9-48D4-9042-9395C0CEDF8F}"/>
              </a:ext>
            </a:extLst>
          </p:cNvPr>
          <p:cNvSpPr/>
          <p:nvPr/>
        </p:nvSpPr>
        <p:spPr bwMode="auto">
          <a:xfrm>
            <a:off x="4455736" y="3616492"/>
            <a:ext cx="99075" cy="90365"/>
          </a:xfrm>
          <a:prstGeom prst="ellipse">
            <a:avLst/>
          </a:prstGeom>
          <a:solidFill>
            <a:srgbClr val="92D05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D057CA1-83DD-4A29-B0BC-D09DE2B601AD}"/>
              </a:ext>
            </a:extLst>
          </p:cNvPr>
          <p:cNvSpPr/>
          <p:nvPr/>
        </p:nvSpPr>
        <p:spPr bwMode="auto">
          <a:xfrm>
            <a:off x="4280083" y="3710096"/>
            <a:ext cx="99075" cy="90365"/>
          </a:xfrm>
          <a:prstGeom prst="ellipse">
            <a:avLst/>
          </a:prstGeom>
          <a:solidFill>
            <a:srgbClr val="FFDD71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1CC10AA3-D74E-4CF9-B272-1A78B1DFFB93}"/>
              </a:ext>
            </a:extLst>
          </p:cNvPr>
          <p:cNvSpPr/>
          <p:nvPr/>
        </p:nvSpPr>
        <p:spPr bwMode="auto">
          <a:xfrm>
            <a:off x="4665779" y="3540793"/>
            <a:ext cx="99075" cy="90365"/>
          </a:xfrm>
          <a:prstGeom prst="ellipse">
            <a:avLst/>
          </a:prstGeom>
          <a:solidFill>
            <a:srgbClr val="92D05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D30C6730-5D6D-4A39-9AEF-498F593C24ED}"/>
              </a:ext>
            </a:extLst>
          </p:cNvPr>
          <p:cNvSpPr/>
          <p:nvPr/>
        </p:nvSpPr>
        <p:spPr bwMode="auto">
          <a:xfrm>
            <a:off x="4735373" y="3814446"/>
            <a:ext cx="99075" cy="90365"/>
          </a:xfrm>
          <a:prstGeom prst="ellipse">
            <a:avLst/>
          </a:prstGeom>
          <a:solidFill>
            <a:srgbClr val="92D05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D7097D00-DB91-45EE-A1EC-17EF2194B26A}"/>
              </a:ext>
            </a:extLst>
          </p:cNvPr>
          <p:cNvSpPr/>
          <p:nvPr/>
        </p:nvSpPr>
        <p:spPr bwMode="auto">
          <a:xfrm>
            <a:off x="5718568" y="3615559"/>
            <a:ext cx="99075" cy="90365"/>
          </a:xfrm>
          <a:prstGeom prst="ellipse">
            <a:avLst/>
          </a:prstGeom>
          <a:solidFill>
            <a:srgbClr val="0070C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73C5EB42-AAD6-4F22-A745-AC2463DE32E6}"/>
              </a:ext>
            </a:extLst>
          </p:cNvPr>
          <p:cNvSpPr/>
          <p:nvPr/>
        </p:nvSpPr>
        <p:spPr bwMode="auto">
          <a:xfrm>
            <a:off x="5479819" y="3557320"/>
            <a:ext cx="99075" cy="90365"/>
          </a:xfrm>
          <a:prstGeom prst="ellipse">
            <a:avLst/>
          </a:prstGeom>
          <a:solidFill>
            <a:srgbClr val="00B0F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26DC86B2-515C-41F3-B554-0CE33C27826F}"/>
              </a:ext>
            </a:extLst>
          </p:cNvPr>
          <p:cNvSpPr/>
          <p:nvPr/>
        </p:nvSpPr>
        <p:spPr bwMode="auto">
          <a:xfrm>
            <a:off x="5532692" y="3779680"/>
            <a:ext cx="99075" cy="90365"/>
          </a:xfrm>
          <a:prstGeom prst="ellipse">
            <a:avLst/>
          </a:prstGeom>
          <a:solidFill>
            <a:srgbClr val="00B0F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429ABEB-8B1C-422E-AB91-4AFBBE632FFB}"/>
              </a:ext>
            </a:extLst>
          </p:cNvPr>
          <p:cNvSpPr/>
          <p:nvPr/>
        </p:nvSpPr>
        <p:spPr bwMode="auto">
          <a:xfrm>
            <a:off x="4880071" y="3482488"/>
            <a:ext cx="99075" cy="90365"/>
          </a:xfrm>
          <a:prstGeom prst="ellipse">
            <a:avLst/>
          </a:prstGeom>
          <a:solidFill>
            <a:srgbClr val="00B0F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069116DB-F9CB-4F16-A405-F629CF8D5635}"/>
              </a:ext>
            </a:extLst>
          </p:cNvPr>
          <p:cNvSpPr/>
          <p:nvPr/>
        </p:nvSpPr>
        <p:spPr bwMode="auto">
          <a:xfrm>
            <a:off x="5790316" y="3006656"/>
            <a:ext cx="98741" cy="90059"/>
          </a:xfrm>
          <a:prstGeom prst="ellipse">
            <a:avLst/>
          </a:prstGeom>
          <a:solidFill>
            <a:srgbClr val="0070C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1CCAA01-917A-4945-A99C-0B18A5259999}"/>
              </a:ext>
            </a:extLst>
          </p:cNvPr>
          <p:cNvSpPr/>
          <p:nvPr/>
        </p:nvSpPr>
        <p:spPr bwMode="auto">
          <a:xfrm>
            <a:off x="5261991" y="3257008"/>
            <a:ext cx="98741" cy="90059"/>
          </a:xfrm>
          <a:prstGeom prst="ellipse">
            <a:avLst/>
          </a:prstGeom>
          <a:solidFill>
            <a:srgbClr val="0070C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861C231-078A-4214-957C-7160FF8BA2C8}"/>
              </a:ext>
            </a:extLst>
          </p:cNvPr>
          <p:cNvSpPr/>
          <p:nvPr/>
        </p:nvSpPr>
        <p:spPr bwMode="auto">
          <a:xfrm>
            <a:off x="5331584" y="3530660"/>
            <a:ext cx="99075" cy="90365"/>
          </a:xfrm>
          <a:prstGeom prst="ellipse">
            <a:avLst/>
          </a:prstGeom>
          <a:solidFill>
            <a:srgbClr val="00B0F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054BE67D-259B-4481-9FE5-60011A30AA57}"/>
              </a:ext>
            </a:extLst>
          </p:cNvPr>
          <p:cNvSpPr/>
          <p:nvPr/>
        </p:nvSpPr>
        <p:spPr bwMode="auto">
          <a:xfrm>
            <a:off x="5611912" y="3211825"/>
            <a:ext cx="98741" cy="90059"/>
          </a:xfrm>
          <a:prstGeom prst="ellipse">
            <a:avLst/>
          </a:prstGeom>
          <a:solidFill>
            <a:srgbClr val="0070C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9D2FA22-DF73-453B-A375-5E2AE36F702D}"/>
              </a:ext>
            </a:extLst>
          </p:cNvPr>
          <p:cNvSpPr/>
          <p:nvPr/>
        </p:nvSpPr>
        <p:spPr bwMode="auto">
          <a:xfrm>
            <a:off x="4128469" y="3921810"/>
            <a:ext cx="99075" cy="90365"/>
          </a:xfrm>
          <a:prstGeom prst="ellipse">
            <a:avLst/>
          </a:prstGeom>
          <a:solidFill>
            <a:srgbClr val="FFDD71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460EC1B-0949-40ED-87E9-287DD0FD0FE0}"/>
              </a:ext>
            </a:extLst>
          </p:cNvPr>
          <p:cNvSpPr/>
          <p:nvPr/>
        </p:nvSpPr>
        <p:spPr bwMode="auto">
          <a:xfrm>
            <a:off x="3676524" y="3336985"/>
            <a:ext cx="99075" cy="90365"/>
          </a:xfrm>
          <a:prstGeom prst="ellipse">
            <a:avLst/>
          </a:prstGeom>
          <a:solidFill>
            <a:srgbClr val="92D05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A59F06D-80FA-439C-BF0F-AFABAD9274F2}"/>
              </a:ext>
            </a:extLst>
          </p:cNvPr>
          <p:cNvSpPr/>
          <p:nvPr/>
        </p:nvSpPr>
        <p:spPr bwMode="auto">
          <a:xfrm>
            <a:off x="3395397" y="4520987"/>
            <a:ext cx="99075" cy="90365"/>
          </a:xfrm>
          <a:prstGeom prst="ellipse">
            <a:avLst/>
          </a:prstGeom>
          <a:solidFill>
            <a:srgbClr val="CC660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886002E-BE00-4F75-A469-497F55949448}"/>
              </a:ext>
            </a:extLst>
          </p:cNvPr>
          <p:cNvSpPr/>
          <p:nvPr/>
        </p:nvSpPr>
        <p:spPr bwMode="auto">
          <a:xfrm>
            <a:off x="3660191" y="4368515"/>
            <a:ext cx="99075" cy="90365"/>
          </a:xfrm>
          <a:prstGeom prst="ellipse">
            <a:avLst/>
          </a:prstGeom>
          <a:solidFill>
            <a:srgbClr val="CC660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B3CE981-6C46-4CCA-A316-CF263B9CB60F}"/>
              </a:ext>
            </a:extLst>
          </p:cNvPr>
          <p:cNvSpPr/>
          <p:nvPr/>
        </p:nvSpPr>
        <p:spPr bwMode="auto">
          <a:xfrm>
            <a:off x="3665726" y="3981588"/>
            <a:ext cx="99075" cy="90365"/>
          </a:xfrm>
          <a:prstGeom prst="ellipse">
            <a:avLst/>
          </a:prstGeom>
          <a:solidFill>
            <a:srgbClr val="FFDD71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CD26C20B-DABB-4515-9C9A-BAAC20520118}"/>
              </a:ext>
            </a:extLst>
          </p:cNvPr>
          <p:cNvSpPr/>
          <p:nvPr/>
        </p:nvSpPr>
        <p:spPr bwMode="auto">
          <a:xfrm>
            <a:off x="3635986" y="3651692"/>
            <a:ext cx="99075" cy="90365"/>
          </a:xfrm>
          <a:prstGeom prst="ellipse">
            <a:avLst/>
          </a:prstGeom>
          <a:solidFill>
            <a:srgbClr val="FFDD71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75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Section 3: 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>
            <a:normAutofit/>
          </a:bodyPr>
          <a:lstStyle/>
          <a:p>
            <a:r>
              <a:rPr lang="en-GB" dirty="0"/>
              <a:t>Overview</a:t>
            </a:r>
          </a:p>
          <a:p>
            <a:r>
              <a:rPr lang="en-GB" dirty="0"/>
              <a:t>Scenario</a:t>
            </a:r>
          </a:p>
          <a:p>
            <a:r>
              <a:rPr lang="en-GB" dirty="0"/>
              <a:t>The challenge</a:t>
            </a:r>
          </a:p>
          <a:p>
            <a:r>
              <a:rPr lang="en-GB" dirty="0"/>
              <a:t>Fitting a model to the data</a:t>
            </a:r>
          </a:p>
          <a:p>
            <a:r>
              <a:rPr lang="en-GB" dirty="0"/>
              <a:t>The k-means clustering algorithm</a:t>
            </a:r>
          </a:p>
        </p:txBody>
      </p:sp>
    </p:spTree>
    <p:extLst>
      <p:ext uri="{BB962C8B-B14F-4D97-AF65-F5344CB8AC3E}">
        <p14:creationId xmlns:p14="http://schemas.microsoft.com/office/powerpoint/2010/main" val="1921379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>
            <a:normAutofit/>
          </a:bodyPr>
          <a:lstStyle/>
          <a:p>
            <a:r>
              <a:rPr lang="en-GB" dirty="0"/>
              <a:t>In this section we'll show a hypothetical example that will help you understand how clustering works</a:t>
            </a:r>
          </a:p>
          <a:p>
            <a:pPr lvl="1"/>
            <a:endParaRPr lang="en-GB" dirty="0"/>
          </a:p>
          <a:p>
            <a:r>
              <a:rPr lang="en-GB" dirty="0"/>
              <a:t>Recall, clustering is an example of unsupervised learning</a:t>
            </a:r>
          </a:p>
          <a:p>
            <a:pPr lvl="1"/>
            <a:r>
              <a:rPr lang="en-GB" dirty="0"/>
              <a:t>You don't start off with </a:t>
            </a:r>
            <a:r>
              <a:rPr lang="en-GB" i="1" dirty="0"/>
              <a:t>unlabelled training data</a:t>
            </a:r>
            <a:endParaRPr lang="en-GB" dirty="0"/>
          </a:p>
          <a:p>
            <a:pPr lvl="1"/>
            <a:r>
              <a:rPr lang="en-GB" dirty="0"/>
              <a:t>You build a model that describes data by discovering relationships and trends</a:t>
            </a:r>
          </a:p>
        </p:txBody>
      </p:sp>
    </p:spTree>
    <p:extLst>
      <p:ext uri="{BB962C8B-B14F-4D97-AF65-F5344CB8AC3E}">
        <p14:creationId xmlns:p14="http://schemas.microsoft.com/office/powerpoint/2010/main" val="1244718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>
            <a:normAutofit/>
          </a:bodyPr>
          <a:lstStyle/>
          <a:p>
            <a:r>
              <a:rPr lang="en-GB" dirty="0"/>
              <a:t>The following diagram plots 2-dimensional data (i.e. the data contains two features)</a:t>
            </a:r>
          </a:p>
          <a:p>
            <a:pPr lvl="1"/>
            <a:r>
              <a:rPr lang="en-GB" dirty="0"/>
              <a:t>Note that the dots are uncoloured (i.e. the data is unlabelled)</a:t>
            </a:r>
          </a:p>
          <a:p>
            <a:endParaRPr lang="en-GB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9FDDFB0-3E18-4D66-9190-75C7B40EC6DB}"/>
              </a:ext>
            </a:extLst>
          </p:cNvPr>
          <p:cNvCxnSpPr/>
          <p:nvPr/>
        </p:nvCxnSpPr>
        <p:spPr bwMode="auto">
          <a:xfrm>
            <a:off x="3115257" y="4801094"/>
            <a:ext cx="3181133" cy="0"/>
          </a:xfrm>
          <a:prstGeom prst="straightConnector1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A30562D-5873-4ECC-B91B-2BBCC291ED7A}"/>
              </a:ext>
            </a:extLst>
          </p:cNvPr>
          <p:cNvSpPr/>
          <p:nvPr/>
        </p:nvSpPr>
        <p:spPr bwMode="auto">
          <a:xfrm>
            <a:off x="4003427" y="3006656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DFAB77B-CD9B-47CA-A236-3E55C6894C5D}"/>
              </a:ext>
            </a:extLst>
          </p:cNvPr>
          <p:cNvSpPr/>
          <p:nvPr/>
        </p:nvSpPr>
        <p:spPr bwMode="auto">
          <a:xfrm>
            <a:off x="4126096" y="3118540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039ADF1-CD6E-48F8-8D6A-F60D3AC8ECB4}"/>
              </a:ext>
            </a:extLst>
          </p:cNvPr>
          <p:cNvSpPr/>
          <p:nvPr/>
        </p:nvSpPr>
        <p:spPr bwMode="auto">
          <a:xfrm>
            <a:off x="4248764" y="3230423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8CB040B-F1E4-47A1-B87B-A58F104594DB}"/>
              </a:ext>
            </a:extLst>
          </p:cNvPr>
          <p:cNvSpPr/>
          <p:nvPr/>
        </p:nvSpPr>
        <p:spPr bwMode="auto">
          <a:xfrm>
            <a:off x="4395026" y="2989536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0A4EFCB-DC72-4272-8883-D668914C9CDC}"/>
              </a:ext>
            </a:extLst>
          </p:cNvPr>
          <p:cNvSpPr/>
          <p:nvPr/>
        </p:nvSpPr>
        <p:spPr bwMode="auto">
          <a:xfrm>
            <a:off x="5228126" y="3178387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C89B1A1-3880-4105-9318-F27F19CED5E8}"/>
              </a:ext>
            </a:extLst>
          </p:cNvPr>
          <p:cNvSpPr/>
          <p:nvPr/>
        </p:nvSpPr>
        <p:spPr bwMode="auto">
          <a:xfrm>
            <a:off x="4003427" y="3368129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FB8BA69-6B71-4FDE-AC17-672469E48BF3}"/>
              </a:ext>
            </a:extLst>
          </p:cNvPr>
          <p:cNvSpPr/>
          <p:nvPr/>
        </p:nvSpPr>
        <p:spPr bwMode="auto">
          <a:xfrm>
            <a:off x="4182708" y="3480013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1E1E3E1-A128-4E4E-9F64-5A4E9D4EF267}"/>
              </a:ext>
            </a:extLst>
          </p:cNvPr>
          <p:cNvSpPr/>
          <p:nvPr/>
        </p:nvSpPr>
        <p:spPr bwMode="auto">
          <a:xfrm>
            <a:off x="4208590" y="2882853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D150E43-0877-4F65-9980-41793B6FBF61}"/>
              </a:ext>
            </a:extLst>
          </p:cNvPr>
          <p:cNvSpPr/>
          <p:nvPr/>
        </p:nvSpPr>
        <p:spPr bwMode="auto">
          <a:xfrm>
            <a:off x="3925490" y="3194865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3DE6266-952C-4B9D-8812-3DE03D0ECA8C}"/>
              </a:ext>
            </a:extLst>
          </p:cNvPr>
          <p:cNvSpPr/>
          <p:nvPr/>
        </p:nvSpPr>
        <p:spPr bwMode="auto">
          <a:xfrm>
            <a:off x="4498818" y="3179864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B7AFB22-FB56-400D-972E-895E2E925495}"/>
              </a:ext>
            </a:extLst>
          </p:cNvPr>
          <p:cNvSpPr/>
          <p:nvPr/>
        </p:nvSpPr>
        <p:spPr bwMode="auto">
          <a:xfrm>
            <a:off x="4656285" y="2997658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6F2BB13-4E21-4E98-8501-653AB7256A27}"/>
              </a:ext>
            </a:extLst>
          </p:cNvPr>
          <p:cNvSpPr/>
          <p:nvPr/>
        </p:nvSpPr>
        <p:spPr bwMode="auto">
          <a:xfrm>
            <a:off x="5536691" y="2837671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E436BB1-4E14-4E7A-B532-D231F994E8A3}"/>
              </a:ext>
            </a:extLst>
          </p:cNvPr>
          <p:cNvSpPr/>
          <p:nvPr/>
        </p:nvSpPr>
        <p:spPr bwMode="auto">
          <a:xfrm>
            <a:off x="5340788" y="2886469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BA97912-590C-4132-89A2-9C2C0C5EE043}"/>
              </a:ext>
            </a:extLst>
          </p:cNvPr>
          <p:cNvSpPr/>
          <p:nvPr/>
        </p:nvSpPr>
        <p:spPr bwMode="auto">
          <a:xfrm>
            <a:off x="5291250" y="3353285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7F1CC2E-EF16-4624-9DB4-0511064F34FF}"/>
              </a:ext>
            </a:extLst>
          </p:cNvPr>
          <p:cNvSpPr/>
          <p:nvPr/>
        </p:nvSpPr>
        <p:spPr bwMode="auto">
          <a:xfrm>
            <a:off x="4371433" y="3342307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75EA5FE-053E-4B0B-AE76-28DAF8F0B53A}"/>
              </a:ext>
            </a:extLst>
          </p:cNvPr>
          <p:cNvSpPr/>
          <p:nvPr/>
        </p:nvSpPr>
        <p:spPr bwMode="auto">
          <a:xfrm>
            <a:off x="5127498" y="2869633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2EC33D8-32AC-4653-A4BB-A1E92DFB67AA}"/>
              </a:ext>
            </a:extLst>
          </p:cNvPr>
          <p:cNvSpPr/>
          <p:nvPr/>
        </p:nvSpPr>
        <p:spPr bwMode="auto">
          <a:xfrm>
            <a:off x="5008367" y="3088022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36C70F9-105C-475C-B4CE-436F7ED4EF18}"/>
              </a:ext>
            </a:extLst>
          </p:cNvPr>
          <p:cNvSpPr/>
          <p:nvPr/>
        </p:nvSpPr>
        <p:spPr bwMode="auto">
          <a:xfrm>
            <a:off x="5077960" y="3361675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38FDB2E-5AEF-46EF-8164-AD2B036CCCDA}"/>
              </a:ext>
            </a:extLst>
          </p:cNvPr>
          <p:cNvSpPr/>
          <p:nvPr/>
        </p:nvSpPr>
        <p:spPr bwMode="auto">
          <a:xfrm>
            <a:off x="5358287" y="3042840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10D6AF8-9A27-4AC1-A9BF-B93F5033A340}"/>
              </a:ext>
            </a:extLst>
          </p:cNvPr>
          <p:cNvSpPr/>
          <p:nvPr/>
        </p:nvSpPr>
        <p:spPr bwMode="auto">
          <a:xfrm>
            <a:off x="5554571" y="3043467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29FF7A8-553B-4343-A425-CF10A70E19A4}"/>
              </a:ext>
            </a:extLst>
          </p:cNvPr>
          <p:cNvSpPr/>
          <p:nvPr/>
        </p:nvSpPr>
        <p:spPr bwMode="auto">
          <a:xfrm>
            <a:off x="5478365" y="3269605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9DC4668-6A94-43AE-8A65-6DCA44F9C2A7}"/>
              </a:ext>
            </a:extLst>
          </p:cNvPr>
          <p:cNvSpPr/>
          <p:nvPr/>
        </p:nvSpPr>
        <p:spPr bwMode="auto">
          <a:xfrm>
            <a:off x="4175633" y="4394439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4DE87F5-20E2-46D3-9710-BD1DC9A6BD8F}"/>
              </a:ext>
            </a:extLst>
          </p:cNvPr>
          <p:cNvSpPr/>
          <p:nvPr/>
        </p:nvSpPr>
        <p:spPr bwMode="auto">
          <a:xfrm>
            <a:off x="4298302" y="4506322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585C830-EA37-47ED-BE83-BCD448B19A4D}"/>
              </a:ext>
            </a:extLst>
          </p:cNvPr>
          <p:cNvSpPr/>
          <p:nvPr/>
        </p:nvSpPr>
        <p:spPr bwMode="auto">
          <a:xfrm>
            <a:off x="4905750" y="4182508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D1820E2-CAAA-4198-A2F9-45E5AD8AA730}"/>
              </a:ext>
            </a:extLst>
          </p:cNvPr>
          <p:cNvSpPr/>
          <p:nvPr/>
        </p:nvSpPr>
        <p:spPr bwMode="auto">
          <a:xfrm>
            <a:off x="5838149" y="3858499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4F34F81-002A-4B2D-8B77-95E5C03CF869}"/>
              </a:ext>
            </a:extLst>
          </p:cNvPr>
          <p:cNvSpPr/>
          <p:nvPr/>
        </p:nvSpPr>
        <p:spPr bwMode="auto">
          <a:xfrm>
            <a:off x="5437160" y="4204727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BE269B0-E779-4A19-B269-A04F26DC61B9}"/>
              </a:ext>
            </a:extLst>
          </p:cNvPr>
          <p:cNvSpPr/>
          <p:nvPr/>
        </p:nvSpPr>
        <p:spPr bwMode="auto">
          <a:xfrm>
            <a:off x="5048465" y="4106131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7D46863-C62E-47AB-B4E0-AAF0C5D43BB2}"/>
              </a:ext>
            </a:extLst>
          </p:cNvPr>
          <p:cNvSpPr/>
          <p:nvPr/>
        </p:nvSpPr>
        <p:spPr bwMode="auto">
          <a:xfrm>
            <a:off x="4523594" y="4488042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49E3684-1EC1-47BF-A340-E276CAD021DD}"/>
              </a:ext>
            </a:extLst>
          </p:cNvPr>
          <p:cNvSpPr/>
          <p:nvPr/>
        </p:nvSpPr>
        <p:spPr bwMode="auto">
          <a:xfrm>
            <a:off x="4449281" y="4117969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2F17D0E-50DC-4562-BCAD-B4BF3936043E}"/>
              </a:ext>
            </a:extLst>
          </p:cNvPr>
          <p:cNvSpPr/>
          <p:nvPr/>
        </p:nvSpPr>
        <p:spPr bwMode="auto">
          <a:xfrm>
            <a:off x="4424519" y="4310617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FC80758-65AF-4AC6-8697-D5CCF888B9B9}"/>
              </a:ext>
            </a:extLst>
          </p:cNvPr>
          <p:cNvSpPr/>
          <p:nvPr/>
        </p:nvSpPr>
        <p:spPr bwMode="auto">
          <a:xfrm>
            <a:off x="5653646" y="4174978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7697E01-3CBD-4BA5-B285-43CBFA6E1EC1}"/>
              </a:ext>
            </a:extLst>
          </p:cNvPr>
          <p:cNvSpPr/>
          <p:nvPr/>
        </p:nvSpPr>
        <p:spPr bwMode="auto">
          <a:xfrm>
            <a:off x="4750744" y="4278151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98F025-0FBC-4DF3-87F6-CD55F8789C7C}"/>
              </a:ext>
            </a:extLst>
          </p:cNvPr>
          <p:cNvSpPr/>
          <p:nvPr/>
        </p:nvSpPr>
        <p:spPr bwMode="auto">
          <a:xfrm>
            <a:off x="5490691" y="3970576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C3F9BDD-EECF-4D09-840D-D3D9C79B9EE0}"/>
              </a:ext>
            </a:extLst>
          </p:cNvPr>
          <p:cNvSpPr/>
          <p:nvPr/>
        </p:nvSpPr>
        <p:spPr bwMode="auto">
          <a:xfrm>
            <a:off x="4817287" y="4453619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91530E4-FF08-4A3E-B833-EEC3CE412D8E}"/>
              </a:ext>
            </a:extLst>
          </p:cNvPr>
          <p:cNvSpPr/>
          <p:nvPr/>
        </p:nvSpPr>
        <p:spPr bwMode="auto">
          <a:xfrm>
            <a:off x="4890316" y="3892088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0722527-38A4-405A-A19D-C22C801270FF}"/>
              </a:ext>
            </a:extLst>
          </p:cNvPr>
          <p:cNvSpPr/>
          <p:nvPr/>
        </p:nvSpPr>
        <p:spPr bwMode="auto">
          <a:xfrm>
            <a:off x="4721162" y="4549261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4819516-EF04-4E92-9E9A-C8A357FD693A}"/>
              </a:ext>
            </a:extLst>
          </p:cNvPr>
          <p:cNvSpPr/>
          <p:nvPr/>
        </p:nvSpPr>
        <p:spPr bwMode="auto">
          <a:xfrm>
            <a:off x="5645576" y="3794143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2184025-057B-44FB-A3E9-B088C43AF725}"/>
              </a:ext>
            </a:extLst>
          </p:cNvPr>
          <p:cNvSpPr/>
          <p:nvPr/>
        </p:nvSpPr>
        <p:spPr bwMode="auto">
          <a:xfrm>
            <a:off x="4817287" y="4453619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524A71E-821E-4F2E-B04B-06C0EEBF0A2A}"/>
              </a:ext>
            </a:extLst>
          </p:cNvPr>
          <p:cNvSpPr/>
          <p:nvPr/>
        </p:nvSpPr>
        <p:spPr bwMode="auto">
          <a:xfrm>
            <a:off x="4699334" y="4076884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4E697CD-590C-441C-AE1E-05489B7A9384}"/>
              </a:ext>
            </a:extLst>
          </p:cNvPr>
          <p:cNvSpPr/>
          <p:nvPr/>
        </p:nvSpPr>
        <p:spPr bwMode="auto">
          <a:xfrm>
            <a:off x="5882246" y="4040674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3079D33-5465-4B8E-B8ED-54A524C5B65A}"/>
              </a:ext>
            </a:extLst>
          </p:cNvPr>
          <p:cNvSpPr/>
          <p:nvPr/>
        </p:nvSpPr>
        <p:spPr bwMode="auto">
          <a:xfrm>
            <a:off x="5122092" y="4349257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5188EF8-6B24-4B3D-9BEC-CA8870A707A7}"/>
              </a:ext>
            </a:extLst>
          </p:cNvPr>
          <p:cNvSpPr/>
          <p:nvPr/>
        </p:nvSpPr>
        <p:spPr bwMode="auto">
          <a:xfrm>
            <a:off x="5577440" y="4360715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0B39904-FF7F-455D-A5F8-5EF146449DC5}"/>
              </a:ext>
            </a:extLst>
          </p:cNvPr>
          <p:cNvSpPr/>
          <p:nvPr/>
        </p:nvSpPr>
        <p:spPr bwMode="auto">
          <a:xfrm>
            <a:off x="3438987" y="3880212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C62A005-7848-431B-8CA8-C1974066AC95}"/>
              </a:ext>
            </a:extLst>
          </p:cNvPr>
          <p:cNvSpPr txBox="1"/>
          <p:nvPr/>
        </p:nvSpPr>
        <p:spPr>
          <a:xfrm>
            <a:off x="4274709" y="4858227"/>
            <a:ext cx="145550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>
                <a:solidFill>
                  <a:srgbClr val="333399"/>
                </a:solidFill>
              </a:rPr>
              <a:t>feature 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38C42B7-2A0B-41D8-9EA6-FB9308C21155}"/>
              </a:ext>
            </a:extLst>
          </p:cNvPr>
          <p:cNvSpPr txBox="1"/>
          <p:nvPr/>
        </p:nvSpPr>
        <p:spPr>
          <a:xfrm rot="16200000">
            <a:off x="2253263" y="3165775"/>
            <a:ext cx="13275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>
                <a:solidFill>
                  <a:srgbClr val="333399"/>
                </a:solidFill>
              </a:rPr>
              <a:t>feature 2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59D6376-6272-453E-841A-206C82CC87D3}"/>
              </a:ext>
            </a:extLst>
          </p:cNvPr>
          <p:cNvSpPr/>
          <p:nvPr/>
        </p:nvSpPr>
        <p:spPr bwMode="auto">
          <a:xfrm>
            <a:off x="5767946" y="4289278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51A7EB5-D9A8-4431-A020-9DF301A1632D}"/>
              </a:ext>
            </a:extLst>
          </p:cNvPr>
          <p:cNvSpPr/>
          <p:nvPr/>
        </p:nvSpPr>
        <p:spPr bwMode="auto">
          <a:xfrm>
            <a:off x="5882246" y="4403578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7B55321-FB5D-4D40-9422-DE2F975E9FC0}"/>
              </a:ext>
            </a:extLst>
          </p:cNvPr>
          <p:cNvSpPr/>
          <p:nvPr/>
        </p:nvSpPr>
        <p:spPr bwMode="auto">
          <a:xfrm>
            <a:off x="6033543" y="4204727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A86AA32-EF0A-40E5-B811-1DFF981CF8C4}"/>
              </a:ext>
            </a:extLst>
          </p:cNvPr>
          <p:cNvSpPr/>
          <p:nvPr/>
        </p:nvSpPr>
        <p:spPr bwMode="auto">
          <a:xfrm>
            <a:off x="3321674" y="4059835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48D5CFD4-7BE5-457A-9625-89EE5D1C0888}"/>
              </a:ext>
            </a:extLst>
          </p:cNvPr>
          <p:cNvSpPr/>
          <p:nvPr/>
        </p:nvSpPr>
        <p:spPr bwMode="auto">
          <a:xfrm>
            <a:off x="3642054" y="4145853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B55ECC06-0394-477C-8172-6162E29B261B}"/>
              </a:ext>
            </a:extLst>
          </p:cNvPr>
          <p:cNvSpPr/>
          <p:nvPr/>
        </p:nvSpPr>
        <p:spPr bwMode="auto">
          <a:xfrm>
            <a:off x="3413678" y="4345123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4AAE2821-F7C7-4522-9807-61B6F3CBC54B}"/>
              </a:ext>
            </a:extLst>
          </p:cNvPr>
          <p:cNvSpPr/>
          <p:nvPr/>
        </p:nvSpPr>
        <p:spPr bwMode="auto">
          <a:xfrm>
            <a:off x="3444935" y="4144204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1A2D931-B48A-4A1B-A6B7-0BB6144F6843}"/>
              </a:ext>
            </a:extLst>
          </p:cNvPr>
          <p:cNvSpPr/>
          <p:nvPr/>
        </p:nvSpPr>
        <p:spPr bwMode="auto">
          <a:xfrm>
            <a:off x="3553287" y="3994512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CFC048D3-9A58-4D56-B30C-E99B4CA6389F}"/>
              </a:ext>
            </a:extLst>
          </p:cNvPr>
          <p:cNvSpPr/>
          <p:nvPr/>
        </p:nvSpPr>
        <p:spPr bwMode="auto">
          <a:xfrm>
            <a:off x="3559517" y="4258892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4F06B9B9-6F82-49A5-BA93-E373EA258F46}"/>
              </a:ext>
            </a:extLst>
          </p:cNvPr>
          <p:cNvSpPr/>
          <p:nvPr/>
        </p:nvSpPr>
        <p:spPr bwMode="auto">
          <a:xfrm>
            <a:off x="3772838" y="3969471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75AC22A-5C41-48F5-919B-FFC189DB97C0}"/>
              </a:ext>
            </a:extLst>
          </p:cNvPr>
          <p:cNvSpPr/>
          <p:nvPr/>
        </p:nvSpPr>
        <p:spPr bwMode="auto">
          <a:xfrm>
            <a:off x="3620022" y="3748961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FED678B8-EC5A-45C1-AC30-4B7D88DB670C}"/>
              </a:ext>
            </a:extLst>
          </p:cNvPr>
          <p:cNvSpPr/>
          <p:nvPr/>
        </p:nvSpPr>
        <p:spPr bwMode="auto">
          <a:xfrm>
            <a:off x="3804795" y="4122066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76E9224-5599-4D5E-A227-C7AD3E69AE7E}"/>
              </a:ext>
            </a:extLst>
          </p:cNvPr>
          <p:cNvCxnSpPr>
            <a:cxnSpLocks/>
          </p:cNvCxnSpPr>
          <p:nvPr/>
        </p:nvCxnSpPr>
        <p:spPr bwMode="auto">
          <a:xfrm flipV="1">
            <a:off x="3121155" y="2725615"/>
            <a:ext cx="0" cy="2075480"/>
          </a:xfrm>
          <a:prstGeom prst="straightConnector1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4129409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The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>
            <a:normAutofit/>
          </a:bodyPr>
          <a:lstStyle/>
          <a:p>
            <a:r>
              <a:rPr lang="en-GB" dirty="0"/>
              <a:t>Based on this data, here's the challenge:</a:t>
            </a:r>
          </a:p>
          <a:p>
            <a:pPr lvl="1"/>
            <a:r>
              <a:rPr lang="en-GB" dirty="0"/>
              <a:t>How can you model the clustering?</a:t>
            </a:r>
          </a:p>
          <a:p>
            <a:pPr lvl="1"/>
            <a:r>
              <a:rPr lang="en-GB" dirty="0"/>
              <a:t>i.e. how can you define discrete groups, and then decide which group a particular datapoint belongs to?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5811031-E57B-4C19-ACAB-48508D30C6BC}"/>
              </a:ext>
            </a:extLst>
          </p:cNvPr>
          <p:cNvCxnSpPr/>
          <p:nvPr/>
        </p:nvCxnSpPr>
        <p:spPr bwMode="auto">
          <a:xfrm>
            <a:off x="3115257" y="4801094"/>
            <a:ext cx="3181133" cy="0"/>
          </a:xfrm>
          <a:prstGeom prst="straightConnector1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A2B25536-8931-44C6-9B08-555D2F360815}"/>
              </a:ext>
            </a:extLst>
          </p:cNvPr>
          <p:cNvSpPr txBox="1"/>
          <p:nvPr/>
        </p:nvSpPr>
        <p:spPr>
          <a:xfrm>
            <a:off x="4274709" y="4858227"/>
            <a:ext cx="145550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>
                <a:solidFill>
                  <a:srgbClr val="333399"/>
                </a:solidFill>
              </a:rPr>
              <a:t>feature 1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94C4B02-21F8-44D0-B648-B31619ECF0B3}"/>
              </a:ext>
            </a:extLst>
          </p:cNvPr>
          <p:cNvSpPr txBox="1"/>
          <p:nvPr/>
        </p:nvSpPr>
        <p:spPr>
          <a:xfrm rot="16200000">
            <a:off x="2253263" y="3165775"/>
            <a:ext cx="13275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>
                <a:solidFill>
                  <a:srgbClr val="333399"/>
                </a:solidFill>
              </a:rPr>
              <a:t>feature 2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C307235E-B04C-4279-9F0B-2DC818627FA4}"/>
              </a:ext>
            </a:extLst>
          </p:cNvPr>
          <p:cNvCxnSpPr>
            <a:cxnSpLocks/>
          </p:cNvCxnSpPr>
          <p:nvPr/>
        </p:nvCxnSpPr>
        <p:spPr bwMode="auto">
          <a:xfrm flipV="1">
            <a:off x="3121155" y="2725615"/>
            <a:ext cx="0" cy="2075480"/>
          </a:xfrm>
          <a:prstGeom prst="straightConnector1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19" name="Oval 118">
            <a:extLst>
              <a:ext uri="{FF2B5EF4-FFF2-40B4-BE49-F238E27FC236}">
                <a16:creationId xmlns:a16="http://schemas.microsoft.com/office/drawing/2014/main" id="{EC0C66C5-05B1-4E7C-A93E-F747302E4DD8}"/>
              </a:ext>
            </a:extLst>
          </p:cNvPr>
          <p:cNvSpPr/>
          <p:nvPr/>
        </p:nvSpPr>
        <p:spPr bwMode="auto">
          <a:xfrm>
            <a:off x="4003427" y="3006656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26FD17F4-EEDD-46CF-9D9C-27470BD874A6}"/>
              </a:ext>
            </a:extLst>
          </p:cNvPr>
          <p:cNvSpPr/>
          <p:nvPr/>
        </p:nvSpPr>
        <p:spPr bwMode="auto">
          <a:xfrm>
            <a:off x="4126096" y="3118540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B4118CE4-E80F-4328-A30C-4185BE840312}"/>
              </a:ext>
            </a:extLst>
          </p:cNvPr>
          <p:cNvSpPr/>
          <p:nvPr/>
        </p:nvSpPr>
        <p:spPr bwMode="auto">
          <a:xfrm>
            <a:off x="4248764" y="3230423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29FE360F-7D24-4C77-99E0-40A3B8F81C32}"/>
              </a:ext>
            </a:extLst>
          </p:cNvPr>
          <p:cNvSpPr/>
          <p:nvPr/>
        </p:nvSpPr>
        <p:spPr bwMode="auto">
          <a:xfrm>
            <a:off x="4395026" y="2989536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B4323AEF-12D3-44C6-94E7-539E2343DB5C}"/>
              </a:ext>
            </a:extLst>
          </p:cNvPr>
          <p:cNvSpPr/>
          <p:nvPr/>
        </p:nvSpPr>
        <p:spPr bwMode="auto">
          <a:xfrm>
            <a:off x="5228126" y="3178387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98D9CE79-823B-4E2C-8A24-FB86A3B6C68A}"/>
              </a:ext>
            </a:extLst>
          </p:cNvPr>
          <p:cNvSpPr/>
          <p:nvPr/>
        </p:nvSpPr>
        <p:spPr bwMode="auto">
          <a:xfrm>
            <a:off x="4003427" y="3368129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0192D118-7DC9-4D98-9F9C-2934AB59CBF0}"/>
              </a:ext>
            </a:extLst>
          </p:cNvPr>
          <p:cNvSpPr/>
          <p:nvPr/>
        </p:nvSpPr>
        <p:spPr bwMode="auto">
          <a:xfrm>
            <a:off x="4182708" y="3480013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628E073A-18BA-4CC9-97EA-EEC64EDA7F13}"/>
              </a:ext>
            </a:extLst>
          </p:cNvPr>
          <p:cNvSpPr/>
          <p:nvPr/>
        </p:nvSpPr>
        <p:spPr bwMode="auto">
          <a:xfrm>
            <a:off x="4208590" y="2882853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89FF14E4-291C-445F-9F17-908F531157C2}"/>
              </a:ext>
            </a:extLst>
          </p:cNvPr>
          <p:cNvSpPr/>
          <p:nvPr/>
        </p:nvSpPr>
        <p:spPr bwMode="auto">
          <a:xfrm>
            <a:off x="3925490" y="3194865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07441BEC-53BD-42FC-9AD2-7C5E8C5FCB34}"/>
              </a:ext>
            </a:extLst>
          </p:cNvPr>
          <p:cNvSpPr/>
          <p:nvPr/>
        </p:nvSpPr>
        <p:spPr bwMode="auto">
          <a:xfrm>
            <a:off x="4498818" y="3179864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B58F9A67-0A27-41D3-89A2-308B6B0D76FC}"/>
              </a:ext>
            </a:extLst>
          </p:cNvPr>
          <p:cNvSpPr/>
          <p:nvPr/>
        </p:nvSpPr>
        <p:spPr bwMode="auto">
          <a:xfrm>
            <a:off x="4656285" y="2997658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AFD46341-A79F-4AE6-8EDF-13744F466BA0}"/>
              </a:ext>
            </a:extLst>
          </p:cNvPr>
          <p:cNvSpPr/>
          <p:nvPr/>
        </p:nvSpPr>
        <p:spPr bwMode="auto">
          <a:xfrm>
            <a:off x="5536691" y="2837671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B572AEAB-05DB-441C-9699-B6EA115E2112}"/>
              </a:ext>
            </a:extLst>
          </p:cNvPr>
          <p:cNvSpPr/>
          <p:nvPr/>
        </p:nvSpPr>
        <p:spPr bwMode="auto">
          <a:xfrm>
            <a:off x="5340788" y="2886469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59497C3F-1E32-41AD-AADF-377FC81D11E1}"/>
              </a:ext>
            </a:extLst>
          </p:cNvPr>
          <p:cNvSpPr/>
          <p:nvPr/>
        </p:nvSpPr>
        <p:spPr bwMode="auto">
          <a:xfrm>
            <a:off x="5291250" y="3353285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0368FA92-196C-4AF8-A242-84EE5BF18FD8}"/>
              </a:ext>
            </a:extLst>
          </p:cNvPr>
          <p:cNvSpPr/>
          <p:nvPr/>
        </p:nvSpPr>
        <p:spPr bwMode="auto">
          <a:xfrm>
            <a:off x="4371433" y="3342307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9AF48413-36BD-4C18-B158-C3D924E5452B}"/>
              </a:ext>
            </a:extLst>
          </p:cNvPr>
          <p:cNvSpPr/>
          <p:nvPr/>
        </p:nvSpPr>
        <p:spPr bwMode="auto">
          <a:xfrm>
            <a:off x="5127498" y="2869633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DF13BF72-1333-4085-962C-0FEF0C954C91}"/>
              </a:ext>
            </a:extLst>
          </p:cNvPr>
          <p:cNvSpPr/>
          <p:nvPr/>
        </p:nvSpPr>
        <p:spPr bwMode="auto">
          <a:xfrm>
            <a:off x="5008367" y="3088022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F0F9E709-27C4-4DED-885C-B3B96B5CCDC2}"/>
              </a:ext>
            </a:extLst>
          </p:cNvPr>
          <p:cNvSpPr/>
          <p:nvPr/>
        </p:nvSpPr>
        <p:spPr bwMode="auto">
          <a:xfrm>
            <a:off x="5077960" y="3361675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666B91D4-80CA-4645-8938-052316F6CE9C}"/>
              </a:ext>
            </a:extLst>
          </p:cNvPr>
          <p:cNvSpPr/>
          <p:nvPr/>
        </p:nvSpPr>
        <p:spPr bwMode="auto">
          <a:xfrm>
            <a:off x="5358287" y="3042840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57E3664F-CF5D-4B20-AB57-609ABE9361D2}"/>
              </a:ext>
            </a:extLst>
          </p:cNvPr>
          <p:cNvSpPr/>
          <p:nvPr/>
        </p:nvSpPr>
        <p:spPr bwMode="auto">
          <a:xfrm>
            <a:off x="5554571" y="3043467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D448EE9E-F386-4D93-84BA-3CFE93F16D00}"/>
              </a:ext>
            </a:extLst>
          </p:cNvPr>
          <p:cNvSpPr/>
          <p:nvPr/>
        </p:nvSpPr>
        <p:spPr bwMode="auto">
          <a:xfrm>
            <a:off x="5478365" y="3269605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DE00C892-ED6A-4AE2-869B-EC7AA09A606F}"/>
              </a:ext>
            </a:extLst>
          </p:cNvPr>
          <p:cNvSpPr/>
          <p:nvPr/>
        </p:nvSpPr>
        <p:spPr bwMode="auto">
          <a:xfrm>
            <a:off x="4175633" y="4394439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85E14603-B5F8-4CC3-A993-EC11338C7223}"/>
              </a:ext>
            </a:extLst>
          </p:cNvPr>
          <p:cNvSpPr/>
          <p:nvPr/>
        </p:nvSpPr>
        <p:spPr bwMode="auto">
          <a:xfrm>
            <a:off x="4298302" y="4506322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D9761BF1-86A0-4F8E-9469-4C7C9F0C2074}"/>
              </a:ext>
            </a:extLst>
          </p:cNvPr>
          <p:cNvSpPr/>
          <p:nvPr/>
        </p:nvSpPr>
        <p:spPr bwMode="auto">
          <a:xfrm>
            <a:off x="4905750" y="4182508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C476170F-AC7B-4064-A890-F2DC1ABBA975}"/>
              </a:ext>
            </a:extLst>
          </p:cNvPr>
          <p:cNvSpPr/>
          <p:nvPr/>
        </p:nvSpPr>
        <p:spPr bwMode="auto">
          <a:xfrm>
            <a:off x="5838149" y="3858499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152EDE2A-D5AB-4E7D-8ED9-FC9266A04750}"/>
              </a:ext>
            </a:extLst>
          </p:cNvPr>
          <p:cNvSpPr/>
          <p:nvPr/>
        </p:nvSpPr>
        <p:spPr bwMode="auto">
          <a:xfrm>
            <a:off x="5437160" y="4204727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15D8F107-BF98-41A3-8EF4-75F15623E38D}"/>
              </a:ext>
            </a:extLst>
          </p:cNvPr>
          <p:cNvSpPr/>
          <p:nvPr/>
        </p:nvSpPr>
        <p:spPr bwMode="auto">
          <a:xfrm>
            <a:off x="5048465" y="4106131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B8C9A40B-55D0-4DD8-85B0-49AE357721EA}"/>
              </a:ext>
            </a:extLst>
          </p:cNvPr>
          <p:cNvSpPr/>
          <p:nvPr/>
        </p:nvSpPr>
        <p:spPr bwMode="auto">
          <a:xfrm>
            <a:off x="4523594" y="4488042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9230C7D6-A0F8-4DB0-B2A5-B53F60A6E332}"/>
              </a:ext>
            </a:extLst>
          </p:cNvPr>
          <p:cNvSpPr/>
          <p:nvPr/>
        </p:nvSpPr>
        <p:spPr bwMode="auto">
          <a:xfrm>
            <a:off x="4449281" y="4117969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8FA7B2F3-1892-4371-A09A-E96E6F173645}"/>
              </a:ext>
            </a:extLst>
          </p:cNvPr>
          <p:cNvSpPr/>
          <p:nvPr/>
        </p:nvSpPr>
        <p:spPr bwMode="auto">
          <a:xfrm>
            <a:off x="4424519" y="4310617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F13A86B6-1B93-4A01-93DA-BCFD940ECE73}"/>
              </a:ext>
            </a:extLst>
          </p:cNvPr>
          <p:cNvSpPr/>
          <p:nvPr/>
        </p:nvSpPr>
        <p:spPr bwMode="auto">
          <a:xfrm>
            <a:off x="5653646" y="4174978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195DB958-2B73-4413-AB94-B2EED335F55C}"/>
              </a:ext>
            </a:extLst>
          </p:cNvPr>
          <p:cNvSpPr/>
          <p:nvPr/>
        </p:nvSpPr>
        <p:spPr bwMode="auto">
          <a:xfrm>
            <a:off x="4750744" y="4278151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F1E1D6FA-E687-4BBD-9FA6-ECB5A185D6B8}"/>
              </a:ext>
            </a:extLst>
          </p:cNvPr>
          <p:cNvSpPr/>
          <p:nvPr/>
        </p:nvSpPr>
        <p:spPr bwMode="auto">
          <a:xfrm>
            <a:off x="5490691" y="3970576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36783725-3EE4-464E-A2DF-932BDDB1F6FB}"/>
              </a:ext>
            </a:extLst>
          </p:cNvPr>
          <p:cNvSpPr/>
          <p:nvPr/>
        </p:nvSpPr>
        <p:spPr bwMode="auto">
          <a:xfrm>
            <a:off x="4817287" y="4453619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F732B58E-CC5C-4ABC-890C-B66BD62412FF}"/>
              </a:ext>
            </a:extLst>
          </p:cNvPr>
          <p:cNvSpPr/>
          <p:nvPr/>
        </p:nvSpPr>
        <p:spPr bwMode="auto">
          <a:xfrm>
            <a:off x="4890316" y="3892088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19B9B9D4-837F-44A3-BFCC-B33EE8B30CE1}"/>
              </a:ext>
            </a:extLst>
          </p:cNvPr>
          <p:cNvSpPr/>
          <p:nvPr/>
        </p:nvSpPr>
        <p:spPr bwMode="auto">
          <a:xfrm>
            <a:off x="4721162" y="4549261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282BF231-C169-4FE0-8198-4E7CD7A12ADC}"/>
              </a:ext>
            </a:extLst>
          </p:cNvPr>
          <p:cNvSpPr/>
          <p:nvPr/>
        </p:nvSpPr>
        <p:spPr bwMode="auto">
          <a:xfrm>
            <a:off x="5645576" y="3794143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79363F04-4D4E-44B3-AF8C-736D83CF4CBC}"/>
              </a:ext>
            </a:extLst>
          </p:cNvPr>
          <p:cNvSpPr/>
          <p:nvPr/>
        </p:nvSpPr>
        <p:spPr bwMode="auto">
          <a:xfrm>
            <a:off x="4817287" y="4453619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91A157AB-402D-4B20-9342-9C0B67B0BD95}"/>
              </a:ext>
            </a:extLst>
          </p:cNvPr>
          <p:cNvSpPr/>
          <p:nvPr/>
        </p:nvSpPr>
        <p:spPr bwMode="auto">
          <a:xfrm>
            <a:off x="4699334" y="4076884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3DE16F7B-34E3-4AA4-A1F2-95EBF741FFD1}"/>
              </a:ext>
            </a:extLst>
          </p:cNvPr>
          <p:cNvSpPr/>
          <p:nvPr/>
        </p:nvSpPr>
        <p:spPr bwMode="auto">
          <a:xfrm>
            <a:off x="5882246" y="4040674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2B91FBF6-3BD0-4B3F-8B85-6B1A26940EA2}"/>
              </a:ext>
            </a:extLst>
          </p:cNvPr>
          <p:cNvSpPr/>
          <p:nvPr/>
        </p:nvSpPr>
        <p:spPr bwMode="auto">
          <a:xfrm>
            <a:off x="5122092" y="4349257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A8AA4D09-BEFF-4E4F-B76D-F9378C174B3B}"/>
              </a:ext>
            </a:extLst>
          </p:cNvPr>
          <p:cNvSpPr/>
          <p:nvPr/>
        </p:nvSpPr>
        <p:spPr bwMode="auto">
          <a:xfrm>
            <a:off x="5577440" y="4360715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AAA35A12-DB86-435E-B8B6-59C8017CD6A7}"/>
              </a:ext>
            </a:extLst>
          </p:cNvPr>
          <p:cNvSpPr/>
          <p:nvPr/>
        </p:nvSpPr>
        <p:spPr bwMode="auto">
          <a:xfrm>
            <a:off x="3438987" y="3880212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36D63BB0-A32E-4E41-84F4-E48501E664B8}"/>
              </a:ext>
            </a:extLst>
          </p:cNvPr>
          <p:cNvSpPr/>
          <p:nvPr/>
        </p:nvSpPr>
        <p:spPr bwMode="auto">
          <a:xfrm>
            <a:off x="5767946" y="4289278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687454E7-65A7-4FDA-A8C1-B06E05E75DCB}"/>
              </a:ext>
            </a:extLst>
          </p:cNvPr>
          <p:cNvSpPr/>
          <p:nvPr/>
        </p:nvSpPr>
        <p:spPr bwMode="auto">
          <a:xfrm>
            <a:off x="5882246" y="4403578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E22FD6DF-D22C-4DA5-9A36-D3C8EFFCCEB5}"/>
              </a:ext>
            </a:extLst>
          </p:cNvPr>
          <p:cNvSpPr/>
          <p:nvPr/>
        </p:nvSpPr>
        <p:spPr bwMode="auto">
          <a:xfrm>
            <a:off x="6033543" y="4204727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53E2FE3C-AB4B-4E8A-8D02-BA79AEC74BC2}"/>
              </a:ext>
            </a:extLst>
          </p:cNvPr>
          <p:cNvSpPr/>
          <p:nvPr/>
        </p:nvSpPr>
        <p:spPr bwMode="auto">
          <a:xfrm>
            <a:off x="3321674" y="4059835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7044549D-BCEA-4920-8F5F-14B1C2D42936}"/>
              </a:ext>
            </a:extLst>
          </p:cNvPr>
          <p:cNvSpPr/>
          <p:nvPr/>
        </p:nvSpPr>
        <p:spPr bwMode="auto">
          <a:xfrm>
            <a:off x="3642054" y="4145853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17F9DFBD-22CD-4864-9E48-48C5FE636CFB}"/>
              </a:ext>
            </a:extLst>
          </p:cNvPr>
          <p:cNvSpPr/>
          <p:nvPr/>
        </p:nvSpPr>
        <p:spPr bwMode="auto">
          <a:xfrm>
            <a:off x="3413678" y="4345123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2834F0DF-3FA4-4C0C-B60E-C520A2DDC5C6}"/>
              </a:ext>
            </a:extLst>
          </p:cNvPr>
          <p:cNvSpPr/>
          <p:nvPr/>
        </p:nvSpPr>
        <p:spPr bwMode="auto">
          <a:xfrm>
            <a:off x="3444935" y="4144204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E48F5C3A-1F5D-4447-9621-D34BC6644E03}"/>
              </a:ext>
            </a:extLst>
          </p:cNvPr>
          <p:cNvSpPr/>
          <p:nvPr/>
        </p:nvSpPr>
        <p:spPr bwMode="auto">
          <a:xfrm>
            <a:off x="3553287" y="3994512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572060CA-54CA-4997-B3DF-69A115225F7C}"/>
              </a:ext>
            </a:extLst>
          </p:cNvPr>
          <p:cNvSpPr/>
          <p:nvPr/>
        </p:nvSpPr>
        <p:spPr bwMode="auto">
          <a:xfrm>
            <a:off x="3559517" y="4258892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87E259AB-BC2E-48A9-82D8-17D8C2C19E86}"/>
              </a:ext>
            </a:extLst>
          </p:cNvPr>
          <p:cNvSpPr/>
          <p:nvPr/>
        </p:nvSpPr>
        <p:spPr bwMode="auto">
          <a:xfrm>
            <a:off x="3772838" y="3969471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33B6FFB9-C452-435F-BCD5-8A1EA5192E0A}"/>
              </a:ext>
            </a:extLst>
          </p:cNvPr>
          <p:cNvSpPr/>
          <p:nvPr/>
        </p:nvSpPr>
        <p:spPr bwMode="auto">
          <a:xfrm>
            <a:off x="3620022" y="3748961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5D97EA05-E6A6-4C62-AF0E-6BFF6D426CA9}"/>
              </a:ext>
            </a:extLst>
          </p:cNvPr>
          <p:cNvSpPr/>
          <p:nvPr/>
        </p:nvSpPr>
        <p:spPr bwMode="auto">
          <a:xfrm>
            <a:off x="3804795" y="4122066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021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Fitting a Model to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>
            <a:normAutofit/>
          </a:bodyPr>
          <a:lstStyle/>
          <a:p>
            <a:r>
              <a:rPr lang="en-GB" dirty="0"/>
              <a:t>There are many clustering algorithms available in ML</a:t>
            </a:r>
          </a:p>
          <a:p>
            <a:pPr lvl="1"/>
            <a:r>
              <a:rPr lang="en-GB" dirty="0"/>
              <a:t>E.g. k-means clustering</a:t>
            </a:r>
          </a:p>
          <a:p>
            <a:pPr lvl="1"/>
            <a:r>
              <a:rPr lang="en-GB" dirty="0"/>
              <a:t>This identifies k cluster centres, by minimising the distance between a cluster centre and the datapoints in that cluster</a:t>
            </a:r>
          </a:p>
          <a:p>
            <a:pPr lvl="1"/>
            <a:r>
              <a:rPr lang="en-GB" dirty="0"/>
              <a:t>Our example would suggest the following clustering: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412507D-416C-470B-B6DD-944731065DE9}"/>
              </a:ext>
            </a:extLst>
          </p:cNvPr>
          <p:cNvCxnSpPr/>
          <p:nvPr/>
        </p:nvCxnSpPr>
        <p:spPr bwMode="auto">
          <a:xfrm>
            <a:off x="3115257" y="4801094"/>
            <a:ext cx="3181133" cy="0"/>
          </a:xfrm>
          <a:prstGeom prst="straightConnector1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7826DA8-6DE3-4B8F-868C-9CC1645FC12D}"/>
              </a:ext>
            </a:extLst>
          </p:cNvPr>
          <p:cNvCxnSpPr>
            <a:cxnSpLocks/>
          </p:cNvCxnSpPr>
          <p:nvPr/>
        </p:nvCxnSpPr>
        <p:spPr bwMode="auto">
          <a:xfrm flipV="1">
            <a:off x="3121155" y="2725615"/>
            <a:ext cx="0" cy="2075480"/>
          </a:xfrm>
          <a:prstGeom prst="straightConnector1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5A39C12A-B2FB-4C0B-99DA-C1E3D88CACFA}"/>
              </a:ext>
            </a:extLst>
          </p:cNvPr>
          <p:cNvSpPr/>
          <p:nvPr/>
        </p:nvSpPr>
        <p:spPr bwMode="auto">
          <a:xfrm>
            <a:off x="4003427" y="3006656"/>
            <a:ext cx="99075" cy="90365"/>
          </a:xfrm>
          <a:prstGeom prst="ellipse">
            <a:avLst/>
          </a:prstGeom>
          <a:solidFill>
            <a:srgbClr val="FFC00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BAEEE6F-7437-4CED-B90E-1A24D741F8FA}"/>
              </a:ext>
            </a:extLst>
          </p:cNvPr>
          <p:cNvSpPr/>
          <p:nvPr/>
        </p:nvSpPr>
        <p:spPr bwMode="auto">
          <a:xfrm>
            <a:off x="4126096" y="3118540"/>
            <a:ext cx="99075" cy="90365"/>
          </a:xfrm>
          <a:prstGeom prst="ellipse">
            <a:avLst/>
          </a:prstGeom>
          <a:solidFill>
            <a:srgbClr val="FFC00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436016C4-B23F-40EF-A643-8F80F240A86C}"/>
              </a:ext>
            </a:extLst>
          </p:cNvPr>
          <p:cNvSpPr/>
          <p:nvPr/>
        </p:nvSpPr>
        <p:spPr bwMode="auto">
          <a:xfrm>
            <a:off x="4248764" y="3230423"/>
            <a:ext cx="99075" cy="90365"/>
          </a:xfrm>
          <a:prstGeom prst="ellipse">
            <a:avLst/>
          </a:prstGeom>
          <a:solidFill>
            <a:srgbClr val="FFC00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277089B-5B93-4D1D-8670-7A2E8FA52899}"/>
              </a:ext>
            </a:extLst>
          </p:cNvPr>
          <p:cNvSpPr/>
          <p:nvPr/>
        </p:nvSpPr>
        <p:spPr bwMode="auto">
          <a:xfrm>
            <a:off x="4395026" y="2989536"/>
            <a:ext cx="99075" cy="90365"/>
          </a:xfrm>
          <a:prstGeom prst="ellipse">
            <a:avLst/>
          </a:prstGeom>
          <a:solidFill>
            <a:srgbClr val="FFC00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791F7198-DAC5-4113-B4CE-9940C8D5BC17}"/>
              </a:ext>
            </a:extLst>
          </p:cNvPr>
          <p:cNvSpPr/>
          <p:nvPr/>
        </p:nvSpPr>
        <p:spPr bwMode="auto">
          <a:xfrm>
            <a:off x="5228126" y="3178387"/>
            <a:ext cx="99075" cy="90365"/>
          </a:xfrm>
          <a:prstGeom prst="ellipse">
            <a:avLst/>
          </a:prstGeom>
          <a:solidFill>
            <a:srgbClr val="00B0F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063701A-7B99-4C07-82F2-8EB43ED3DDDE}"/>
              </a:ext>
            </a:extLst>
          </p:cNvPr>
          <p:cNvSpPr/>
          <p:nvPr/>
        </p:nvSpPr>
        <p:spPr bwMode="auto">
          <a:xfrm>
            <a:off x="4003427" y="3368129"/>
            <a:ext cx="99075" cy="90365"/>
          </a:xfrm>
          <a:prstGeom prst="ellipse">
            <a:avLst/>
          </a:prstGeom>
          <a:solidFill>
            <a:srgbClr val="FFC00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7503071F-E124-42DA-B625-709EF216D2FC}"/>
              </a:ext>
            </a:extLst>
          </p:cNvPr>
          <p:cNvSpPr/>
          <p:nvPr/>
        </p:nvSpPr>
        <p:spPr bwMode="auto">
          <a:xfrm>
            <a:off x="4182708" y="3480013"/>
            <a:ext cx="99075" cy="90365"/>
          </a:xfrm>
          <a:prstGeom prst="ellipse">
            <a:avLst/>
          </a:prstGeom>
          <a:solidFill>
            <a:srgbClr val="FFC00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B059F81B-E4B8-4B33-B4E6-3CF546B3F7F6}"/>
              </a:ext>
            </a:extLst>
          </p:cNvPr>
          <p:cNvSpPr/>
          <p:nvPr/>
        </p:nvSpPr>
        <p:spPr bwMode="auto">
          <a:xfrm>
            <a:off x="4208590" y="2882853"/>
            <a:ext cx="99075" cy="90365"/>
          </a:xfrm>
          <a:prstGeom prst="ellipse">
            <a:avLst/>
          </a:prstGeom>
          <a:solidFill>
            <a:srgbClr val="FFC00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EA83326-57FF-4529-8728-9C3EFB127049}"/>
              </a:ext>
            </a:extLst>
          </p:cNvPr>
          <p:cNvSpPr/>
          <p:nvPr/>
        </p:nvSpPr>
        <p:spPr bwMode="auto">
          <a:xfrm>
            <a:off x="3925490" y="3194865"/>
            <a:ext cx="99075" cy="90365"/>
          </a:xfrm>
          <a:prstGeom prst="ellipse">
            <a:avLst/>
          </a:prstGeom>
          <a:solidFill>
            <a:srgbClr val="FFC00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455F56A-F9F3-4ED4-B121-9FD3E2D8ABE4}"/>
              </a:ext>
            </a:extLst>
          </p:cNvPr>
          <p:cNvSpPr/>
          <p:nvPr/>
        </p:nvSpPr>
        <p:spPr bwMode="auto">
          <a:xfrm>
            <a:off x="4498818" y="3179864"/>
            <a:ext cx="99075" cy="90365"/>
          </a:xfrm>
          <a:prstGeom prst="ellipse">
            <a:avLst/>
          </a:prstGeom>
          <a:solidFill>
            <a:srgbClr val="FFC00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24B63413-4FF9-49B0-A930-B29B569D6B2E}"/>
              </a:ext>
            </a:extLst>
          </p:cNvPr>
          <p:cNvSpPr/>
          <p:nvPr/>
        </p:nvSpPr>
        <p:spPr bwMode="auto">
          <a:xfrm>
            <a:off x="4656285" y="2997658"/>
            <a:ext cx="99075" cy="90365"/>
          </a:xfrm>
          <a:prstGeom prst="ellipse">
            <a:avLst/>
          </a:prstGeom>
          <a:solidFill>
            <a:srgbClr val="FFC00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29385EF-EBFE-4F66-A835-D36408301BC1}"/>
              </a:ext>
            </a:extLst>
          </p:cNvPr>
          <p:cNvSpPr/>
          <p:nvPr/>
        </p:nvSpPr>
        <p:spPr bwMode="auto">
          <a:xfrm>
            <a:off x="5536691" y="2837671"/>
            <a:ext cx="99075" cy="90365"/>
          </a:xfrm>
          <a:prstGeom prst="ellipse">
            <a:avLst/>
          </a:prstGeom>
          <a:solidFill>
            <a:srgbClr val="00B0F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529F90CF-CB74-49C8-82F7-EEBAE725C045}"/>
              </a:ext>
            </a:extLst>
          </p:cNvPr>
          <p:cNvSpPr/>
          <p:nvPr/>
        </p:nvSpPr>
        <p:spPr bwMode="auto">
          <a:xfrm>
            <a:off x="5340788" y="2886469"/>
            <a:ext cx="99075" cy="90365"/>
          </a:xfrm>
          <a:prstGeom prst="ellipse">
            <a:avLst/>
          </a:prstGeom>
          <a:solidFill>
            <a:srgbClr val="00B0F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07081A58-C7D1-4424-A7BE-B390BE737B12}"/>
              </a:ext>
            </a:extLst>
          </p:cNvPr>
          <p:cNvSpPr/>
          <p:nvPr/>
        </p:nvSpPr>
        <p:spPr bwMode="auto">
          <a:xfrm>
            <a:off x="5291250" y="3353285"/>
            <a:ext cx="99075" cy="90365"/>
          </a:xfrm>
          <a:prstGeom prst="ellipse">
            <a:avLst/>
          </a:prstGeom>
          <a:solidFill>
            <a:srgbClr val="00B0F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8902F76-22C7-44E3-A89E-F22A41FBD1F8}"/>
              </a:ext>
            </a:extLst>
          </p:cNvPr>
          <p:cNvSpPr/>
          <p:nvPr/>
        </p:nvSpPr>
        <p:spPr bwMode="auto">
          <a:xfrm>
            <a:off x="4371433" y="3342307"/>
            <a:ext cx="99075" cy="90365"/>
          </a:xfrm>
          <a:prstGeom prst="ellipse">
            <a:avLst/>
          </a:prstGeom>
          <a:solidFill>
            <a:srgbClr val="FFC00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E886E870-3E0B-40B6-AB48-4DD6BD9AEF77}"/>
              </a:ext>
            </a:extLst>
          </p:cNvPr>
          <p:cNvSpPr/>
          <p:nvPr/>
        </p:nvSpPr>
        <p:spPr bwMode="auto">
          <a:xfrm>
            <a:off x="5127498" y="2869633"/>
            <a:ext cx="99075" cy="90365"/>
          </a:xfrm>
          <a:prstGeom prst="ellipse">
            <a:avLst/>
          </a:prstGeom>
          <a:solidFill>
            <a:srgbClr val="00B0F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EBAA285-282B-42B8-8365-00F681E9D1CC}"/>
              </a:ext>
            </a:extLst>
          </p:cNvPr>
          <p:cNvSpPr/>
          <p:nvPr/>
        </p:nvSpPr>
        <p:spPr bwMode="auto">
          <a:xfrm>
            <a:off x="5008367" y="3088022"/>
            <a:ext cx="99075" cy="90365"/>
          </a:xfrm>
          <a:prstGeom prst="ellipse">
            <a:avLst/>
          </a:prstGeom>
          <a:solidFill>
            <a:srgbClr val="00B0F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A16E774-9558-45C3-9107-2E7617204CFF}"/>
              </a:ext>
            </a:extLst>
          </p:cNvPr>
          <p:cNvSpPr/>
          <p:nvPr/>
        </p:nvSpPr>
        <p:spPr bwMode="auto">
          <a:xfrm>
            <a:off x="5077960" y="3361675"/>
            <a:ext cx="99075" cy="90365"/>
          </a:xfrm>
          <a:prstGeom prst="ellipse">
            <a:avLst/>
          </a:prstGeom>
          <a:solidFill>
            <a:srgbClr val="00B0F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C2C3D32-FC39-45C9-A82D-79E401074A4E}"/>
              </a:ext>
            </a:extLst>
          </p:cNvPr>
          <p:cNvSpPr/>
          <p:nvPr/>
        </p:nvSpPr>
        <p:spPr bwMode="auto">
          <a:xfrm>
            <a:off x="5358287" y="3042840"/>
            <a:ext cx="99075" cy="90365"/>
          </a:xfrm>
          <a:prstGeom prst="ellipse">
            <a:avLst/>
          </a:prstGeom>
          <a:solidFill>
            <a:srgbClr val="00B0F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D1B5185-A285-4386-84DC-912A99D35CC1}"/>
              </a:ext>
            </a:extLst>
          </p:cNvPr>
          <p:cNvSpPr/>
          <p:nvPr/>
        </p:nvSpPr>
        <p:spPr bwMode="auto">
          <a:xfrm>
            <a:off x="5554571" y="3043467"/>
            <a:ext cx="99075" cy="90365"/>
          </a:xfrm>
          <a:prstGeom prst="ellipse">
            <a:avLst/>
          </a:prstGeom>
          <a:solidFill>
            <a:srgbClr val="00B0F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13C691EB-F7B4-4091-BBA4-FF16789C0D33}"/>
              </a:ext>
            </a:extLst>
          </p:cNvPr>
          <p:cNvSpPr/>
          <p:nvPr/>
        </p:nvSpPr>
        <p:spPr bwMode="auto">
          <a:xfrm>
            <a:off x="5478365" y="3269605"/>
            <a:ext cx="99075" cy="90365"/>
          </a:xfrm>
          <a:prstGeom prst="ellipse">
            <a:avLst/>
          </a:prstGeom>
          <a:solidFill>
            <a:srgbClr val="00B0F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96C61C2-9A25-4B04-984C-BBD09F089611}"/>
              </a:ext>
            </a:extLst>
          </p:cNvPr>
          <p:cNvSpPr/>
          <p:nvPr/>
        </p:nvSpPr>
        <p:spPr bwMode="auto">
          <a:xfrm>
            <a:off x="4175633" y="4394439"/>
            <a:ext cx="99075" cy="90365"/>
          </a:xfrm>
          <a:prstGeom prst="ellipse">
            <a:avLst/>
          </a:prstGeom>
          <a:solidFill>
            <a:srgbClr val="92D05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DFC77FC-30E3-45BC-AE30-6D5820409E0B}"/>
              </a:ext>
            </a:extLst>
          </p:cNvPr>
          <p:cNvSpPr/>
          <p:nvPr/>
        </p:nvSpPr>
        <p:spPr bwMode="auto">
          <a:xfrm>
            <a:off x="4298302" y="4506322"/>
            <a:ext cx="99075" cy="90365"/>
          </a:xfrm>
          <a:prstGeom prst="ellipse">
            <a:avLst/>
          </a:prstGeom>
          <a:solidFill>
            <a:srgbClr val="92D05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D7528E5-8F7A-4E0D-BD80-6AAA1CB8C3C7}"/>
              </a:ext>
            </a:extLst>
          </p:cNvPr>
          <p:cNvSpPr/>
          <p:nvPr/>
        </p:nvSpPr>
        <p:spPr bwMode="auto">
          <a:xfrm>
            <a:off x="4905750" y="4182508"/>
            <a:ext cx="99075" cy="90365"/>
          </a:xfrm>
          <a:prstGeom prst="ellipse">
            <a:avLst/>
          </a:prstGeom>
          <a:solidFill>
            <a:srgbClr val="92D05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38E75906-F6DE-49C3-83EC-12646EBF6FCB}"/>
              </a:ext>
            </a:extLst>
          </p:cNvPr>
          <p:cNvSpPr/>
          <p:nvPr/>
        </p:nvSpPr>
        <p:spPr bwMode="auto">
          <a:xfrm>
            <a:off x="5838149" y="3858499"/>
            <a:ext cx="99075" cy="90365"/>
          </a:xfrm>
          <a:prstGeom prst="ellipse">
            <a:avLst/>
          </a:prstGeom>
          <a:solidFill>
            <a:srgbClr val="FF660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E4D107E-722E-4D23-846F-41100D58A211}"/>
              </a:ext>
            </a:extLst>
          </p:cNvPr>
          <p:cNvSpPr/>
          <p:nvPr/>
        </p:nvSpPr>
        <p:spPr bwMode="auto">
          <a:xfrm>
            <a:off x="5437160" y="4204727"/>
            <a:ext cx="99075" cy="90365"/>
          </a:xfrm>
          <a:prstGeom prst="ellipse">
            <a:avLst/>
          </a:prstGeom>
          <a:solidFill>
            <a:srgbClr val="FF660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74064BB-0B0F-4F95-8CF0-D3C7C3D3BFB3}"/>
              </a:ext>
            </a:extLst>
          </p:cNvPr>
          <p:cNvSpPr/>
          <p:nvPr/>
        </p:nvSpPr>
        <p:spPr bwMode="auto">
          <a:xfrm>
            <a:off x="5048465" y="4106131"/>
            <a:ext cx="99075" cy="90365"/>
          </a:xfrm>
          <a:prstGeom prst="ellipse">
            <a:avLst/>
          </a:prstGeom>
          <a:solidFill>
            <a:srgbClr val="92D05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3D074235-3308-4F78-9D45-6AB5078493F7}"/>
              </a:ext>
            </a:extLst>
          </p:cNvPr>
          <p:cNvSpPr/>
          <p:nvPr/>
        </p:nvSpPr>
        <p:spPr bwMode="auto">
          <a:xfrm>
            <a:off x="4523594" y="4488042"/>
            <a:ext cx="99075" cy="90365"/>
          </a:xfrm>
          <a:prstGeom prst="ellipse">
            <a:avLst/>
          </a:prstGeom>
          <a:solidFill>
            <a:srgbClr val="92D05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275110E7-D466-4E27-AB9B-04FD69DD939D}"/>
              </a:ext>
            </a:extLst>
          </p:cNvPr>
          <p:cNvSpPr/>
          <p:nvPr/>
        </p:nvSpPr>
        <p:spPr bwMode="auto">
          <a:xfrm>
            <a:off x="4449281" y="4117969"/>
            <a:ext cx="99075" cy="90365"/>
          </a:xfrm>
          <a:prstGeom prst="ellipse">
            <a:avLst/>
          </a:prstGeom>
          <a:solidFill>
            <a:srgbClr val="92D05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709B4C33-9C5B-4CA9-A70D-F00170BF3EDB}"/>
              </a:ext>
            </a:extLst>
          </p:cNvPr>
          <p:cNvSpPr/>
          <p:nvPr/>
        </p:nvSpPr>
        <p:spPr bwMode="auto">
          <a:xfrm>
            <a:off x="4424519" y="4310617"/>
            <a:ext cx="99075" cy="90365"/>
          </a:xfrm>
          <a:prstGeom prst="ellipse">
            <a:avLst/>
          </a:prstGeom>
          <a:solidFill>
            <a:srgbClr val="92D05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6948B16C-74BA-42CE-90BC-4C3704BBF0DC}"/>
              </a:ext>
            </a:extLst>
          </p:cNvPr>
          <p:cNvSpPr/>
          <p:nvPr/>
        </p:nvSpPr>
        <p:spPr bwMode="auto">
          <a:xfrm>
            <a:off x="5653646" y="4174978"/>
            <a:ext cx="99075" cy="90365"/>
          </a:xfrm>
          <a:prstGeom prst="ellipse">
            <a:avLst/>
          </a:prstGeom>
          <a:solidFill>
            <a:srgbClr val="FF660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E0DB1B6-E324-4CCF-850A-C5E3EF5A1ACA}"/>
              </a:ext>
            </a:extLst>
          </p:cNvPr>
          <p:cNvSpPr/>
          <p:nvPr/>
        </p:nvSpPr>
        <p:spPr bwMode="auto">
          <a:xfrm>
            <a:off x="4750744" y="4278151"/>
            <a:ext cx="99075" cy="90365"/>
          </a:xfrm>
          <a:prstGeom prst="ellipse">
            <a:avLst/>
          </a:prstGeom>
          <a:solidFill>
            <a:srgbClr val="92D05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40AF8A0C-4412-4B8E-B6E1-1938875515C6}"/>
              </a:ext>
            </a:extLst>
          </p:cNvPr>
          <p:cNvSpPr/>
          <p:nvPr/>
        </p:nvSpPr>
        <p:spPr bwMode="auto">
          <a:xfrm>
            <a:off x="5490691" y="3970576"/>
            <a:ext cx="99075" cy="90365"/>
          </a:xfrm>
          <a:prstGeom prst="ellipse">
            <a:avLst/>
          </a:prstGeom>
          <a:solidFill>
            <a:srgbClr val="FF660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CDBAD93C-4252-43D5-97A0-1045A9DB5C5B}"/>
              </a:ext>
            </a:extLst>
          </p:cNvPr>
          <p:cNvSpPr/>
          <p:nvPr/>
        </p:nvSpPr>
        <p:spPr bwMode="auto">
          <a:xfrm>
            <a:off x="4817287" y="4453619"/>
            <a:ext cx="99075" cy="90365"/>
          </a:xfrm>
          <a:prstGeom prst="ellipse">
            <a:avLst/>
          </a:prstGeom>
          <a:solidFill>
            <a:srgbClr val="92D05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E775DF43-DF2F-4478-A803-AF4B3D06041F}"/>
              </a:ext>
            </a:extLst>
          </p:cNvPr>
          <p:cNvSpPr/>
          <p:nvPr/>
        </p:nvSpPr>
        <p:spPr bwMode="auto">
          <a:xfrm>
            <a:off x="4890316" y="3892088"/>
            <a:ext cx="99075" cy="90365"/>
          </a:xfrm>
          <a:prstGeom prst="ellipse">
            <a:avLst/>
          </a:prstGeom>
          <a:solidFill>
            <a:srgbClr val="92D05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103D094C-1487-4B5D-BC8D-D1A6D0FDCDB5}"/>
              </a:ext>
            </a:extLst>
          </p:cNvPr>
          <p:cNvSpPr/>
          <p:nvPr/>
        </p:nvSpPr>
        <p:spPr bwMode="auto">
          <a:xfrm>
            <a:off x="4721162" y="4549261"/>
            <a:ext cx="99075" cy="90365"/>
          </a:xfrm>
          <a:prstGeom prst="ellipse">
            <a:avLst/>
          </a:prstGeom>
          <a:solidFill>
            <a:srgbClr val="92D05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5099603B-53F7-4B85-ABA7-9A4D8E45A37A}"/>
              </a:ext>
            </a:extLst>
          </p:cNvPr>
          <p:cNvSpPr/>
          <p:nvPr/>
        </p:nvSpPr>
        <p:spPr bwMode="auto">
          <a:xfrm>
            <a:off x="5645576" y="3794143"/>
            <a:ext cx="99075" cy="90365"/>
          </a:xfrm>
          <a:prstGeom prst="ellipse">
            <a:avLst/>
          </a:prstGeom>
          <a:solidFill>
            <a:srgbClr val="FF660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7CF92A52-AFCE-4627-97F4-EEA9314F5C9B}"/>
              </a:ext>
            </a:extLst>
          </p:cNvPr>
          <p:cNvSpPr/>
          <p:nvPr/>
        </p:nvSpPr>
        <p:spPr bwMode="auto">
          <a:xfrm>
            <a:off x="4817287" y="4453619"/>
            <a:ext cx="99075" cy="90365"/>
          </a:xfrm>
          <a:prstGeom prst="ellipse">
            <a:avLst/>
          </a:prstGeom>
          <a:solidFill>
            <a:srgbClr val="92D05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A0FCC143-A752-498B-B679-54D00987C200}"/>
              </a:ext>
            </a:extLst>
          </p:cNvPr>
          <p:cNvSpPr/>
          <p:nvPr/>
        </p:nvSpPr>
        <p:spPr bwMode="auto">
          <a:xfrm>
            <a:off x="4699334" y="4076884"/>
            <a:ext cx="99075" cy="90365"/>
          </a:xfrm>
          <a:prstGeom prst="ellipse">
            <a:avLst/>
          </a:prstGeom>
          <a:solidFill>
            <a:srgbClr val="92D05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BAA425AF-44B1-4E14-A55A-D7CF72A954F6}"/>
              </a:ext>
            </a:extLst>
          </p:cNvPr>
          <p:cNvSpPr/>
          <p:nvPr/>
        </p:nvSpPr>
        <p:spPr bwMode="auto">
          <a:xfrm>
            <a:off x="5882246" y="4040674"/>
            <a:ext cx="99075" cy="90365"/>
          </a:xfrm>
          <a:prstGeom prst="ellipse">
            <a:avLst/>
          </a:prstGeom>
          <a:solidFill>
            <a:srgbClr val="FF660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E2B370CF-6D13-430D-B5BC-3A393CCBE7FB}"/>
              </a:ext>
            </a:extLst>
          </p:cNvPr>
          <p:cNvSpPr/>
          <p:nvPr/>
        </p:nvSpPr>
        <p:spPr bwMode="auto">
          <a:xfrm>
            <a:off x="5122092" y="4349257"/>
            <a:ext cx="99075" cy="90365"/>
          </a:xfrm>
          <a:prstGeom prst="ellipse">
            <a:avLst/>
          </a:prstGeom>
          <a:solidFill>
            <a:srgbClr val="92D05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7B932EC1-4042-4D03-BD89-9CE053250D12}"/>
              </a:ext>
            </a:extLst>
          </p:cNvPr>
          <p:cNvSpPr/>
          <p:nvPr/>
        </p:nvSpPr>
        <p:spPr bwMode="auto">
          <a:xfrm>
            <a:off x="5577440" y="4360715"/>
            <a:ext cx="99075" cy="90365"/>
          </a:xfrm>
          <a:prstGeom prst="ellipse">
            <a:avLst/>
          </a:prstGeom>
          <a:solidFill>
            <a:srgbClr val="FF660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C72F6D9F-E6BE-49A2-98FE-7E853BB06FBA}"/>
              </a:ext>
            </a:extLst>
          </p:cNvPr>
          <p:cNvSpPr/>
          <p:nvPr/>
        </p:nvSpPr>
        <p:spPr bwMode="auto">
          <a:xfrm>
            <a:off x="3438987" y="3880212"/>
            <a:ext cx="99075" cy="90365"/>
          </a:xfrm>
          <a:prstGeom prst="ellipse">
            <a:avLst/>
          </a:prstGeom>
          <a:solidFill>
            <a:srgbClr val="0070C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95A9EBE-4703-4A8E-BE04-C0DB0397CB36}"/>
              </a:ext>
            </a:extLst>
          </p:cNvPr>
          <p:cNvSpPr txBox="1"/>
          <p:nvPr/>
        </p:nvSpPr>
        <p:spPr>
          <a:xfrm>
            <a:off x="4274709" y="4858227"/>
            <a:ext cx="145550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>
                <a:solidFill>
                  <a:srgbClr val="333399"/>
                </a:solidFill>
              </a:rPr>
              <a:t>feature 1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64A863B-8157-438A-9552-1E809C5C0B3D}"/>
              </a:ext>
            </a:extLst>
          </p:cNvPr>
          <p:cNvSpPr txBox="1"/>
          <p:nvPr/>
        </p:nvSpPr>
        <p:spPr>
          <a:xfrm rot="16200000">
            <a:off x="2253263" y="3165775"/>
            <a:ext cx="13275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>
                <a:solidFill>
                  <a:srgbClr val="333399"/>
                </a:solidFill>
              </a:rPr>
              <a:t>feature 2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125D205F-377B-4C2D-B684-A76BED888353}"/>
              </a:ext>
            </a:extLst>
          </p:cNvPr>
          <p:cNvSpPr/>
          <p:nvPr/>
        </p:nvSpPr>
        <p:spPr bwMode="auto">
          <a:xfrm>
            <a:off x="5767946" y="4289278"/>
            <a:ext cx="99075" cy="90365"/>
          </a:xfrm>
          <a:prstGeom prst="ellipse">
            <a:avLst/>
          </a:prstGeom>
          <a:solidFill>
            <a:srgbClr val="FF660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0C47F797-A078-4FB5-A9A6-9845CF583921}"/>
              </a:ext>
            </a:extLst>
          </p:cNvPr>
          <p:cNvSpPr/>
          <p:nvPr/>
        </p:nvSpPr>
        <p:spPr bwMode="auto">
          <a:xfrm>
            <a:off x="5882246" y="4403578"/>
            <a:ext cx="99075" cy="90365"/>
          </a:xfrm>
          <a:prstGeom prst="ellipse">
            <a:avLst/>
          </a:prstGeom>
          <a:solidFill>
            <a:srgbClr val="FF660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3B269F06-7499-439F-8DDF-A32FEFA95DD0}"/>
              </a:ext>
            </a:extLst>
          </p:cNvPr>
          <p:cNvSpPr/>
          <p:nvPr/>
        </p:nvSpPr>
        <p:spPr bwMode="auto">
          <a:xfrm>
            <a:off x="6033543" y="4204727"/>
            <a:ext cx="99075" cy="90365"/>
          </a:xfrm>
          <a:prstGeom prst="ellipse">
            <a:avLst/>
          </a:prstGeom>
          <a:solidFill>
            <a:srgbClr val="FF660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4E952CDF-6C0D-4FDF-8F3D-2DDD6F7BBB3A}"/>
              </a:ext>
            </a:extLst>
          </p:cNvPr>
          <p:cNvSpPr/>
          <p:nvPr/>
        </p:nvSpPr>
        <p:spPr bwMode="auto">
          <a:xfrm>
            <a:off x="3321674" y="4059835"/>
            <a:ext cx="99075" cy="90365"/>
          </a:xfrm>
          <a:prstGeom prst="ellipse">
            <a:avLst/>
          </a:prstGeom>
          <a:solidFill>
            <a:srgbClr val="0070C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0C70B8BA-AA80-491D-B119-9B2457247279}"/>
              </a:ext>
            </a:extLst>
          </p:cNvPr>
          <p:cNvSpPr/>
          <p:nvPr/>
        </p:nvSpPr>
        <p:spPr bwMode="auto">
          <a:xfrm>
            <a:off x="3642054" y="4145853"/>
            <a:ext cx="99075" cy="90365"/>
          </a:xfrm>
          <a:prstGeom prst="ellipse">
            <a:avLst/>
          </a:prstGeom>
          <a:solidFill>
            <a:srgbClr val="0070C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3487C261-BB4F-49C7-9ACF-499EF738988B}"/>
              </a:ext>
            </a:extLst>
          </p:cNvPr>
          <p:cNvSpPr/>
          <p:nvPr/>
        </p:nvSpPr>
        <p:spPr bwMode="auto">
          <a:xfrm>
            <a:off x="3413678" y="4345123"/>
            <a:ext cx="99075" cy="90365"/>
          </a:xfrm>
          <a:prstGeom prst="ellipse">
            <a:avLst/>
          </a:prstGeom>
          <a:solidFill>
            <a:srgbClr val="0070C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7EB73AFD-F8CC-4AA5-A9D7-958CCB698650}"/>
              </a:ext>
            </a:extLst>
          </p:cNvPr>
          <p:cNvSpPr/>
          <p:nvPr/>
        </p:nvSpPr>
        <p:spPr bwMode="auto">
          <a:xfrm>
            <a:off x="3444935" y="4144204"/>
            <a:ext cx="99075" cy="90365"/>
          </a:xfrm>
          <a:prstGeom prst="ellipse">
            <a:avLst/>
          </a:prstGeom>
          <a:solidFill>
            <a:srgbClr val="0070C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D8820BEF-2015-4CF7-B83D-888893013048}"/>
              </a:ext>
            </a:extLst>
          </p:cNvPr>
          <p:cNvSpPr/>
          <p:nvPr/>
        </p:nvSpPr>
        <p:spPr bwMode="auto">
          <a:xfrm>
            <a:off x="3553287" y="3994512"/>
            <a:ext cx="99075" cy="90365"/>
          </a:xfrm>
          <a:prstGeom prst="ellipse">
            <a:avLst/>
          </a:prstGeom>
          <a:solidFill>
            <a:srgbClr val="0070C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1560FDA8-7E46-4337-A553-F7363F56171E}"/>
              </a:ext>
            </a:extLst>
          </p:cNvPr>
          <p:cNvSpPr/>
          <p:nvPr/>
        </p:nvSpPr>
        <p:spPr bwMode="auto">
          <a:xfrm>
            <a:off x="3559517" y="4258892"/>
            <a:ext cx="99075" cy="90365"/>
          </a:xfrm>
          <a:prstGeom prst="ellipse">
            <a:avLst/>
          </a:prstGeom>
          <a:solidFill>
            <a:srgbClr val="0070C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0107EF6F-7BF3-4720-B143-EDE9F98888DB}"/>
              </a:ext>
            </a:extLst>
          </p:cNvPr>
          <p:cNvSpPr/>
          <p:nvPr/>
        </p:nvSpPr>
        <p:spPr bwMode="auto">
          <a:xfrm>
            <a:off x="3772838" y="3969471"/>
            <a:ext cx="99075" cy="90365"/>
          </a:xfrm>
          <a:prstGeom prst="ellipse">
            <a:avLst/>
          </a:prstGeom>
          <a:solidFill>
            <a:srgbClr val="0070C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371AD14A-6115-4B0D-9497-E52F77C81041}"/>
              </a:ext>
            </a:extLst>
          </p:cNvPr>
          <p:cNvSpPr/>
          <p:nvPr/>
        </p:nvSpPr>
        <p:spPr bwMode="auto">
          <a:xfrm>
            <a:off x="3620022" y="3748961"/>
            <a:ext cx="99075" cy="90365"/>
          </a:xfrm>
          <a:prstGeom prst="ellipse">
            <a:avLst/>
          </a:prstGeom>
          <a:solidFill>
            <a:srgbClr val="0070C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33A99D1D-CDAB-492A-8581-DBFD388D9A24}"/>
              </a:ext>
            </a:extLst>
          </p:cNvPr>
          <p:cNvSpPr/>
          <p:nvPr/>
        </p:nvSpPr>
        <p:spPr bwMode="auto">
          <a:xfrm>
            <a:off x="3804795" y="4122066"/>
            <a:ext cx="99075" cy="90365"/>
          </a:xfrm>
          <a:prstGeom prst="ellipse">
            <a:avLst/>
          </a:prstGeom>
          <a:solidFill>
            <a:srgbClr val="0070C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804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Section 1:  Machine Learning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>
            <a:normAutofit/>
          </a:bodyPr>
          <a:lstStyle/>
          <a:p>
            <a:r>
              <a:rPr lang="en-GB" dirty="0"/>
              <a:t>What is machine learning?</a:t>
            </a:r>
          </a:p>
          <a:p>
            <a:r>
              <a:rPr lang="en-GB" dirty="0"/>
              <a:t>Machine learning usage scenarios</a:t>
            </a:r>
          </a:p>
          <a:p>
            <a:r>
              <a:rPr lang="en-GB" dirty="0"/>
              <a:t>Supervised learning</a:t>
            </a:r>
          </a:p>
          <a:p>
            <a:r>
              <a:rPr lang="en-GB" dirty="0"/>
              <a:t>Unsupervised learning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79064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5ECF08-BAA3-41CA-21CA-88E32F206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B1506-B581-BB49-BFCB-211EF0E47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The K-Means Clustering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4BC5A-6E3A-C717-FCB2-D6322B7CD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GB" sz="1500" dirty="0"/>
              <a:t>Choose the number of clusters (k)</a:t>
            </a:r>
          </a:p>
          <a:p>
            <a:pPr>
              <a:buFont typeface="+mj-lt"/>
              <a:buAutoNum type="arabicPeriod"/>
            </a:pPr>
            <a:r>
              <a:rPr lang="en-GB" sz="1500" dirty="0"/>
              <a:t>Randomly select k points, to act as the initial centroids</a:t>
            </a:r>
          </a:p>
          <a:p>
            <a:pPr>
              <a:buFont typeface="+mj-lt"/>
              <a:buAutoNum type="arabicPeriod"/>
            </a:pPr>
            <a:r>
              <a:rPr lang="en-GB" sz="1500" dirty="0"/>
              <a:t>Calculate distance between each data point and each centroid</a:t>
            </a:r>
          </a:p>
          <a:p>
            <a:pPr>
              <a:buFont typeface="+mj-lt"/>
              <a:buAutoNum type="arabicPeriod"/>
            </a:pPr>
            <a:r>
              <a:rPr lang="en-GB" sz="1500" dirty="0"/>
              <a:t>Assign each data point to the closest centroid</a:t>
            </a:r>
          </a:p>
          <a:p>
            <a:pPr>
              <a:buFont typeface="+mj-lt"/>
              <a:buAutoNum type="arabicPeriod"/>
            </a:pPr>
            <a:r>
              <a:rPr lang="en-GB" sz="1500" dirty="0"/>
              <a:t>Calculate mean of all data points and each centroid, and update centroid's position</a:t>
            </a:r>
          </a:p>
          <a:p>
            <a:pPr>
              <a:buFont typeface="+mj-lt"/>
              <a:buAutoNum type="arabicPeriod"/>
            </a:pPr>
            <a:r>
              <a:rPr lang="en-GB" sz="1500" dirty="0"/>
              <a:t>Repeat steps 4/5 until algorithm converges (i.e., centroids stop moving significantly)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C577B754-E1D5-086C-4D9D-C223BA75639B}"/>
                  </a:ext>
                </a:extLst>
              </p14:cNvPr>
              <p14:cNvContentPartPr/>
              <p14:nvPr/>
            </p14:nvContentPartPr>
            <p14:xfrm>
              <a:off x="7369387" y="4294493"/>
              <a:ext cx="9720" cy="291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C577B754-E1D5-086C-4D9D-C223BA75639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63267" y="4288373"/>
                <a:ext cx="2196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CE3A081-D11A-2039-6725-582DAD1F40C8}"/>
                  </a:ext>
                </a:extLst>
              </p14:cNvPr>
              <p14:cNvContentPartPr/>
              <p14:nvPr/>
            </p14:nvContentPartPr>
            <p14:xfrm>
              <a:off x="7748827" y="4367573"/>
              <a:ext cx="3960" cy="115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CE3A081-D11A-2039-6725-582DAD1F40C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742707" y="4361453"/>
                <a:ext cx="1620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806ECA8F-5874-BE18-1BC7-1B6404C64720}"/>
                  </a:ext>
                </a:extLst>
              </p14:cNvPr>
              <p14:cNvContentPartPr/>
              <p14:nvPr/>
            </p14:nvContentPartPr>
            <p14:xfrm>
              <a:off x="7824427" y="4242653"/>
              <a:ext cx="8280" cy="64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806ECA8F-5874-BE18-1BC7-1B6404C6472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818307" y="4236533"/>
                <a:ext cx="2052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5D602884-E82B-E40C-C3BE-F0A5172F0497}"/>
                  </a:ext>
                </a:extLst>
              </p14:cNvPr>
              <p14:cNvContentPartPr/>
              <p14:nvPr/>
            </p14:nvContentPartPr>
            <p14:xfrm>
              <a:off x="8135827" y="4425173"/>
              <a:ext cx="5040" cy="144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5D602884-E82B-E40C-C3BE-F0A5172F049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129707" y="4419053"/>
                <a:ext cx="17280" cy="13680"/>
              </a:xfrm>
              <a:prstGeom prst="rect">
                <a:avLst/>
              </a:prstGeom>
            </p:spPr>
          </p:pic>
        </mc:Fallback>
      </mc:AlternateContent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242F5C44-9607-9A7B-BE9B-78F881D05D9A}"/>
              </a:ext>
            </a:extLst>
          </p:cNvPr>
          <p:cNvCxnSpPr/>
          <p:nvPr/>
        </p:nvCxnSpPr>
        <p:spPr bwMode="auto">
          <a:xfrm>
            <a:off x="3115257" y="4801094"/>
            <a:ext cx="3181133" cy="0"/>
          </a:xfrm>
          <a:prstGeom prst="straightConnector1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4D82BABE-6453-E48C-9839-53806D4F68DE}"/>
              </a:ext>
            </a:extLst>
          </p:cNvPr>
          <p:cNvSpPr txBox="1"/>
          <p:nvPr/>
        </p:nvSpPr>
        <p:spPr>
          <a:xfrm>
            <a:off x="4274709" y="4858227"/>
            <a:ext cx="145550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>
                <a:solidFill>
                  <a:srgbClr val="333399"/>
                </a:solidFill>
              </a:rPr>
              <a:t>feature 1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5E92753F-3A6E-381A-8466-18D6CA024745}"/>
              </a:ext>
            </a:extLst>
          </p:cNvPr>
          <p:cNvSpPr txBox="1"/>
          <p:nvPr/>
        </p:nvSpPr>
        <p:spPr>
          <a:xfrm rot="16200000">
            <a:off x="2253263" y="3165775"/>
            <a:ext cx="13275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>
                <a:solidFill>
                  <a:srgbClr val="333399"/>
                </a:solidFill>
              </a:rPr>
              <a:t>feature 2</a:t>
            </a:r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292BD77C-E391-C7AD-85EB-3FD10E86BD35}"/>
              </a:ext>
            </a:extLst>
          </p:cNvPr>
          <p:cNvCxnSpPr>
            <a:cxnSpLocks/>
          </p:cNvCxnSpPr>
          <p:nvPr/>
        </p:nvCxnSpPr>
        <p:spPr bwMode="auto">
          <a:xfrm flipV="1">
            <a:off x="3121155" y="2725615"/>
            <a:ext cx="0" cy="2075480"/>
          </a:xfrm>
          <a:prstGeom prst="straightConnector1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89" name="Oval 188">
            <a:extLst>
              <a:ext uri="{FF2B5EF4-FFF2-40B4-BE49-F238E27FC236}">
                <a16:creationId xmlns:a16="http://schemas.microsoft.com/office/drawing/2014/main" id="{F24E6E48-6CA4-0AFE-2F92-0B8236F2BE6C}"/>
              </a:ext>
            </a:extLst>
          </p:cNvPr>
          <p:cNvSpPr/>
          <p:nvPr/>
        </p:nvSpPr>
        <p:spPr bwMode="auto">
          <a:xfrm>
            <a:off x="4003427" y="3006656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6C580ECF-8CD5-6DD3-B552-279BCC7CDAD5}"/>
              </a:ext>
            </a:extLst>
          </p:cNvPr>
          <p:cNvSpPr/>
          <p:nvPr/>
        </p:nvSpPr>
        <p:spPr bwMode="auto">
          <a:xfrm>
            <a:off x="4126096" y="3118540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0A43DCC6-9CAC-182A-3814-CFE284F2207B}"/>
              </a:ext>
            </a:extLst>
          </p:cNvPr>
          <p:cNvSpPr/>
          <p:nvPr/>
        </p:nvSpPr>
        <p:spPr bwMode="auto">
          <a:xfrm>
            <a:off x="4248764" y="3230423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57BB1761-4D13-6D5E-ECAD-AEC32330244F}"/>
              </a:ext>
            </a:extLst>
          </p:cNvPr>
          <p:cNvSpPr/>
          <p:nvPr/>
        </p:nvSpPr>
        <p:spPr bwMode="auto">
          <a:xfrm>
            <a:off x="4395026" y="2989536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281E5D17-9091-1CE9-3816-CDCC73FC5D67}"/>
              </a:ext>
            </a:extLst>
          </p:cNvPr>
          <p:cNvSpPr/>
          <p:nvPr/>
        </p:nvSpPr>
        <p:spPr bwMode="auto">
          <a:xfrm>
            <a:off x="5228126" y="3178387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98285919-EDC0-288F-043B-05D49A0D04AD}"/>
              </a:ext>
            </a:extLst>
          </p:cNvPr>
          <p:cNvSpPr/>
          <p:nvPr/>
        </p:nvSpPr>
        <p:spPr bwMode="auto">
          <a:xfrm>
            <a:off x="4003427" y="3368129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90DE7D38-45D5-761B-0290-A2237978022B}"/>
              </a:ext>
            </a:extLst>
          </p:cNvPr>
          <p:cNvSpPr/>
          <p:nvPr/>
        </p:nvSpPr>
        <p:spPr bwMode="auto">
          <a:xfrm>
            <a:off x="4182708" y="3480013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A2DDD924-1678-08E5-A287-10FB6123613F}"/>
              </a:ext>
            </a:extLst>
          </p:cNvPr>
          <p:cNvSpPr/>
          <p:nvPr/>
        </p:nvSpPr>
        <p:spPr bwMode="auto">
          <a:xfrm>
            <a:off x="4208590" y="2882853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2D359007-1997-E95C-2681-AD1C050A4015}"/>
              </a:ext>
            </a:extLst>
          </p:cNvPr>
          <p:cNvSpPr/>
          <p:nvPr/>
        </p:nvSpPr>
        <p:spPr bwMode="auto">
          <a:xfrm>
            <a:off x="3925490" y="3194865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0E72B6F8-5494-D68F-B746-9CE102C3C9CF}"/>
              </a:ext>
            </a:extLst>
          </p:cNvPr>
          <p:cNvSpPr/>
          <p:nvPr/>
        </p:nvSpPr>
        <p:spPr bwMode="auto">
          <a:xfrm>
            <a:off x="4498818" y="3179864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27B741DA-D326-A62F-B475-B0F34483B9BD}"/>
              </a:ext>
            </a:extLst>
          </p:cNvPr>
          <p:cNvSpPr/>
          <p:nvPr/>
        </p:nvSpPr>
        <p:spPr bwMode="auto">
          <a:xfrm>
            <a:off x="4656285" y="2997658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327BCBE1-E47E-007F-2057-4F746BD9410C}"/>
              </a:ext>
            </a:extLst>
          </p:cNvPr>
          <p:cNvSpPr/>
          <p:nvPr/>
        </p:nvSpPr>
        <p:spPr bwMode="auto">
          <a:xfrm>
            <a:off x="5536691" y="2837671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1F7ACF59-8C42-931A-6DCB-63B954D432A9}"/>
              </a:ext>
            </a:extLst>
          </p:cNvPr>
          <p:cNvSpPr/>
          <p:nvPr/>
        </p:nvSpPr>
        <p:spPr bwMode="auto">
          <a:xfrm>
            <a:off x="5340788" y="2886469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E68FA441-6222-3DCC-6E23-22E72AD6901C}"/>
              </a:ext>
            </a:extLst>
          </p:cNvPr>
          <p:cNvSpPr/>
          <p:nvPr/>
        </p:nvSpPr>
        <p:spPr bwMode="auto">
          <a:xfrm>
            <a:off x="5291250" y="3353285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A336F2B6-8DB3-5949-1BF5-C2B48E5908B7}"/>
              </a:ext>
            </a:extLst>
          </p:cNvPr>
          <p:cNvSpPr/>
          <p:nvPr/>
        </p:nvSpPr>
        <p:spPr bwMode="auto">
          <a:xfrm>
            <a:off x="4371433" y="3342307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ED8DC6CC-E537-54A9-0C98-711C176EA74B}"/>
              </a:ext>
            </a:extLst>
          </p:cNvPr>
          <p:cNvSpPr/>
          <p:nvPr/>
        </p:nvSpPr>
        <p:spPr bwMode="auto">
          <a:xfrm>
            <a:off x="5127498" y="2869633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E72F1C9E-8624-D3CB-724D-0C9170071088}"/>
              </a:ext>
            </a:extLst>
          </p:cNvPr>
          <p:cNvSpPr/>
          <p:nvPr/>
        </p:nvSpPr>
        <p:spPr bwMode="auto">
          <a:xfrm>
            <a:off x="5008367" y="3088022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BD70CB20-10AE-D21B-7688-8D9759FB0250}"/>
              </a:ext>
            </a:extLst>
          </p:cNvPr>
          <p:cNvSpPr/>
          <p:nvPr/>
        </p:nvSpPr>
        <p:spPr bwMode="auto">
          <a:xfrm>
            <a:off x="5077960" y="3361675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B04DDB50-B11F-F0DE-C9A7-C8C431FAB264}"/>
              </a:ext>
            </a:extLst>
          </p:cNvPr>
          <p:cNvSpPr/>
          <p:nvPr/>
        </p:nvSpPr>
        <p:spPr bwMode="auto">
          <a:xfrm>
            <a:off x="5358287" y="3042840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E43D5698-F41A-3A9F-E3DD-163B7C06D213}"/>
              </a:ext>
            </a:extLst>
          </p:cNvPr>
          <p:cNvSpPr/>
          <p:nvPr/>
        </p:nvSpPr>
        <p:spPr bwMode="auto">
          <a:xfrm>
            <a:off x="5554571" y="3043467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6A5C78CA-D93F-B006-8C91-65DB42516FEB}"/>
              </a:ext>
            </a:extLst>
          </p:cNvPr>
          <p:cNvSpPr/>
          <p:nvPr/>
        </p:nvSpPr>
        <p:spPr bwMode="auto">
          <a:xfrm>
            <a:off x="5478365" y="3269605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F848C9AF-24BF-76E6-C52D-F9F786E8663D}"/>
              </a:ext>
            </a:extLst>
          </p:cNvPr>
          <p:cNvSpPr/>
          <p:nvPr/>
        </p:nvSpPr>
        <p:spPr bwMode="auto">
          <a:xfrm>
            <a:off x="4175633" y="4394439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61BCABE7-D301-5AAC-B557-F6D517EFF251}"/>
              </a:ext>
            </a:extLst>
          </p:cNvPr>
          <p:cNvSpPr/>
          <p:nvPr/>
        </p:nvSpPr>
        <p:spPr bwMode="auto">
          <a:xfrm>
            <a:off x="4298302" y="4506322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F5138B24-ABB8-B68D-6BA4-791CA3EDDE19}"/>
              </a:ext>
            </a:extLst>
          </p:cNvPr>
          <p:cNvSpPr/>
          <p:nvPr/>
        </p:nvSpPr>
        <p:spPr bwMode="auto">
          <a:xfrm>
            <a:off x="4905750" y="4182508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71181782-D338-BB38-DAAA-5185F36D876C}"/>
              </a:ext>
            </a:extLst>
          </p:cNvPr>
          <p:cNvSpPr/>
          <p:nvPr/>
        </p:nvSpPr>
        <p:spPr bwMode="auto">
          <a:xfrm>
            <a:off x="5838149" y="3858499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090E2097-CE34-338C-BA06-D20DD33BBF52}"/>
              </a:ext>
            </a:extLst>
          </p:cNvPr>
          <p:cNvSpPr/>
          <p:nvPr/>
        </p:nvSpPr>
        <p:spPr bwMode="auto">
          <a:xfrm>
            <a:off x="5437160" y="4204727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91879E53-FD34-3B42-77A6-EC41FF3BD37E}"/>
              </a:ext>
            </a:extLst>
          </p:cNvPr>
          <p:cNvSpPr/>
          <p:nvPr/>
        </p:nvSpPr>
        <p:spPr bwMode="auto">
          <a:xfrm>
            <a:off x="5048465" y="4106131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AC38687A-6757-7E5D-A5E4-79D85AEE82CD}"/>
              </a:ext>
            </a:extLst>
          </p:cNvPr>
          <p:cNvSpPr/>
          <p:nvPr/>
        </p:nvSpPr>
        <p:spPr bwMode="auto">
          <a:xfrm>
            <a:off x="4523594" y="4488042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C483ECF6-3CE1-B76C-3A72-641C77DB9B95}"/>
              </a:ext>
            </a:extLst>
          </p:cNvPr>
          <p:cNvSpPr/>
          <p:nvPr/>
        </p:nvSpPr>
        <p:spPr bwMode="auto">
          <a:xfrm>
            <a:off x="4449281" y="4117969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9E4A56F4-9599-91FE-7D55-9E712FF2C8D6}"/>
              </a:ext>
            </a:extLst>
          </p:cNvPr>
          <p:cNvSpPr/>
          <p:nvPr/>
        </p:nvSpPr>
        <p:spPr bwMode="auto">
          <a:xfrm>
            <a:off x="4424519" y="4310617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8C8D97E2-B2F9-BE74-55C5-CA8BF5483FD3}"/>
              </a:ext>
            </a:extLst>
          </p:cNvPr>
          <p:cNvSpPr/>
          <p:nvPr/>
        </p:nvSpPr>
        <p:spPr bwMode="auto">
          <a:xfrm>
            <a:off x="5653646" y="4174978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4CE05362-C5B1-6266-91EC-19E5EE418C38}"/>
              </a:ext>
            </a:extLst>
          </p:cNvPr>
          <p:cNvSpPr/>
          <p:nvPr/>
        </p:nvSpPr>
        <p:spPr bwMode="auto">
          <a:xfrm>
            <a:off x="4750744" y="4278151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0D3B0E11-21A1-5AF9-BEB4-C34C5DFA37AB}"/>
              </a:ext>
            </a:extLst>
          </p:cNvPr>
          <p:cNvSpPr/>
          <p:nvPr/>
        </p:nvSpPr>
        <p:spPr bwMode="auto">
          <a:xfrm>
            <a:off x="5490691" y="3970576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D643EFCB-6283-63DD-5210-C265CD86A6B4}"/>
              </a:ext>
            </a:extLst>
          </p:cNvPr>
          <p:cNvSpPr/>
          <p:nvPr/>
        </p:nvSpPr>
        <p:spPr bwMode="auto">
          <a:xfrm>
            <a:off x="4817287" y="4453619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13A2C1A7-8C87-8630-E89F-3C11C3948BF6}"/>
              </a:ext>
            </a:extLst>
          </p:cNvPr>
          <p:cNvSpPr/>
          <p:nvPr/>
        </p:nvSpPr>
        <p:spPr bwMode="auto">
          <a:xfrm>
            <a:off x="4890316" y="3892088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03E01A6D-3C9B-F3BC-037B-27A582DDCFDB}"/>
              </a:ext>
            </a:extLst>
          </p:cNvPr>
          <p:cNvSpPr/>
          <p:nvPr/>
        </p:nvSpPr>
        <p:spPr bwMode="auto">
          <a:xfrm>
            <a:off x="4721162" y="4549261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DF28567F-688A-1A03-EA77-6AED0DEB63FE}"/>
              </a:ext>
            </a:extLst>
          </p:cNvPr>
          <p:cNvSpPr/>
          <p:nvPr/>
        </p:nvSpPr>
        <p:spPr bwMode="auto">
          <a:xfrm>
            <a:off x="5645576" y="3794143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B8B6EF2D-5A0E-8877-9CA5-6FD335C8C860}"/>
              </a:ext>
            </a:extLst>
          </p:cNvPr>
          <p:cNvSpPr/>
          <p:nvPr/>
        </p:nvSpPr>
        <p:spPr bwMode="auto">
          <a:xfrm>
            <a:off x="4817287" y="4453619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CA26656F-9875-2A98-6BFB-99AFB4640960}"/>
              </a:ext>
            </a:extLst>
          </p:cNvPr>
          <p:cNvSpPr/>
          <p:nvPr/>
        </p:nvSpPr>
        <p:spPr bwMode="auto">
          <a:xfrm>
            <a:off x="4699334" y="4076884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23272AED-8435-352C-3F4E-7E68D3B1C7B2}"/>
              </a:ext>
            </a:extLst>
          </p:cNvPr>
          <p:cNvSpPr/>
          <p:nvPr/>
        </p:nvSpPr>
        <p:spPr bwMode="auto">
          <a:xfrm>
            <a:off x="5882246" y="4040674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9EE14621-6CF6-8605-FAF5-6BC9FC6144B0}"/>
              </a:ext>
            </a:extLst>
          </p:cNvPr>
          <p:cNvSpPr/>
          <p:nvPr/>
        </p:nvSpPr>
        <p:spPr bwMode="auto">
          <a:xfrm>
            <a:off x="5122092" y="4349257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D94E6632-19A9-D911-E354-A3460E2D6A7F}"/>
              </a:ext>
            </a:extLst>
          </p:cNvPr>
          <p:cNvSpPr/>
          <p:nvPr/>
        </p:nvSpPr>
        <p:spPr bwMode="auto">
          <a:xfrm>
            <a:off x="5577440" y="4360715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69B98D65-97D6-C748-9B7A-B9A316DE9864}"/>
              </a:ext>
            </a:extLst>
          </p:cNvPr>
          <p:cNvSpPr/>
          <p:nvPr/>
        </p:nvSpPr>
        <p:spPr bwMode="auto">
          <a:xfrm>
            <a:off x="3438987" y="3880212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47D767A5-3FED-77C0-793D-297C17627FC9}"/>
              </a:ext>
            </a:extLst>
          </p:cNvPr>
          <p:cNvSpPr/>
          <p:nvPr/>
        </p:nvSpPr>
        <p:spPr bwMode="auto">
          <a:xfrm>
            <a:off x="5767946" y="4289278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92127090-3BF8-7AB0-0F7B-B706208CDACE}"/>
              </a:ext>
            </a:extLst>
          </p:cNvPr>
          <p:cNvSpPr/>
          <p:nvPr/>
        </p:nvSpPr>
        <p:spPr bwMode="auto">
          <a:xfrm>
            <a:off x="5882246" y="4403578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1162AD6F-6D6D-CCE6-C13F-E8A850F91119}"/>
              </a:ext>
            </a:extLst>
          </p:cNvPr>
          <p:cNvSpPr/>
          <p:nvPr/>
        </p:nvSpPr>
        <p:spPr bwMode="auto">
          <a:xfrm>
            <a:off x="6033543" y="4204727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EE16BEF6-2810-3DC2-9536-161DF7C1CB10}"/>
              </a:ext>
            </a:extLst>
          </p:cNvPr>
          <p:cNvSpPr/>
          <p:nvPr/>
        </p:nvSpPr>
        <p:spPr bwMode="auto">
          <a:xfrm>
            <a:off x="3321674" y="4059835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F2A0D115-7BD5-F9E7-642F-50DBE81CE82A}"/>
              </a:ext>
            </a:extLst>
          </p:cNvPr>
          <p:cNvSpPr/>
          <p:nvPr/>
        </p:nvSpPr>
        <p:spPr bwMode="auto">
          <a:xfrm>
            <a:off x="3642054" y="4145853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2ADDD564-1C93-FB0D-E929-A776780B08CE}"/>
              </a:ext>
            </a:extLst>
          </p:cNvPr>
          <p:cNvSpPr/>
          <p:nvPr/>
        </p:nvSpPr>
        <p:spPr bwMode="auto">
          <a:xfrm>
            <a:off x="3413678" y="4345123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C4C01402-1977-1EED-A5DF-E30D84F5D240}"/>
              </a:ext>
            </a:extLst>
          </p:cNvPr>
          <p:cNvSpPr/>
          <p:nvPr/>
        </p:nvSpPr>
        <p:spPr bwMode="auto">
          <a:xfrm>
            <a:off x="3444935" y="4144204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21C7DE28-9816-FC25-17D1-8D2F341E377D}"/>
              </a:ext>
            </a:extLst>
          </p:cNvPr>
          <p:cNvSpPr/>
          <p:nvPr/>
        </p:nvSpPr>
        <p:spPr bwMode="auto">
          <a:xfrm>
            <a:off x="3553287" y="3994512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0EC88592-E791-9D82-A25D-D058969DC620}"/>
              </a:ext>
            </a:extLst>
          </p:cNvPr>
          <p:cNvSpPr/>
          <p:nvPr/>
        </p:nvSpPr>
        <p:spPr bwMode="auto">
          <a:xfrm>
            <a:off x="3559517" y="4258892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59D1C6AF-FFE8-AC0F-2C0E-6680722082CF}"/>
              </a:ext>
            </a:extLst>
          </p:cNvPr>
          <p:cNvSpPr/>
          <p:nvPr/>
        </p:nvSpPr>
        <p:spPr bwMode="auto">
          <a:xfrm>
            <a:off x="3772838" y="3969471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BDE40CDA-B06C-6C98-3294-47C49FEE1343}"/>
              </a:ext>
            </a:extLst>
          </p:cNvPr>
          <p:cNvSpPr/>
          <p:nvPr/>
        </p:nvSpPr>
        <p:spPr bwMode="auto">
          <a:xfrm>
            <a:off x="3620022" y="3748961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EAE2F043-0DD4-BB03-FB7B-E649C7236B05}"/>
              </a:ext>
            </a:extLst>
          </p:cNvPr>
          <p:cNvSpPr/>
          <p:nvPr/>
        </p:nvSpPr>
        <p:spPr bwMode="auto">
          <a:xfrm>
            <a:off x="3804795" y="4122066"/>
            <a:ext cx="99075" cy="90365"/>
          </a:xfrm>
          <a:prstGeom prst="ellipse">
            <a:avLst/>
          </a:prstGeom>
          <a:solidFill>
            <a:srgbClr val="333399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06C95BEE-E492-A3A8-515E-D2F63216E615}"/>
                  </a:ext>
                </a:extLst>
              </p14:cNvPr>
              <p14:cNvContentPartPr/>
              <p14:nvPr/>
            </p14:nvContentPartPr>
            <p14:xfrm>
              <a:off x="8931427" y="4937453"/>
              <a:ext cx="360" cy="36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06C95BEE-E492-A3A8-515E-D2F63216E61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925307" y="4931333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8775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GB" sz="2800" dirty="0">
                <a:solidFill>
                  <a:srgbClr val="005B70"/>
                </a:solidFill>
              </a:rPr>
              <a:t>Summary</a:t>
            </a:r>
            <a:endParaRPr lang="en-US" sz="2800" dirty="0">
              <a:solidFill>
                <a:srgbClr val="005B7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7389" y="1259431"/>
            <a:ext cx="6233685" cy="1692452"/>
          </a:xfrm>
        </p:spPr>
        <p:txBody>
          <a:bodyPr>
            <a:normAutofit/>
          </a:bodyPr>
          <a:lstStyle/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Machine learning concepts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Classification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3251270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/>
              <a:t>What is Machine Learning?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>
            <a:normAutofit/>
          </a:bodyPr>
          <a:lstStyle/>
          <a:p>
            <a:r>
              <a:rPr lang="en-GB"/>
              <a:t>According to Wiki:</a:t>
            </a:r>
            <a:endParaRPr lang="en-GB" dirty="0"/>
          </a:p>
        </p:txBody>
      </p:sp>
      <p:pic>
        <p:nvPicPr>
          <p:cNvPr id="5" name="Picture 2" descr="http://www.dailygalaxy.com/photos/uncategorized/wikipedialogo_bwb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219" y="1565392"/>
            <a:ext cx="1925996" cy="184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Line Callout 2 (Accent Bar) 6"/>
          <p:cNvSpPr/>
          <p:nvPr/>
        </p:nvSpPr>
        <p:spPr bwMode="auto">
          <a:xfrm>
            <a:off x="4526902" y="1164053"/>
            <a:ext cx="3113171" cy="370873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9167"/>
              <a:gd name="adj6" fmla="val -28986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37436" y="1106981"/>
            <a:ext cx="3429000" cy="38202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425" b="1">
                <a:solidFill>
                  <a:srgbClr val="FF0000"/>
                </a:solidFill>
                <a:latin typeface="Calibri" panose="020F0502020204030204" pitchFamily="34" charset="0"/>
              </a:rPr>
              <a:t>Machine learning</a:t>
            </a:r>
            <a:r>
              <a:rPr lang="en-GB" sz="1425">
                <a:solidFill>
                  <a:srgbClr val="00B0F0"/>
                </a:solidFill>
                <a:latin typeface="Calibri" panose="020F0502020204030204" pitchFamily="34" charset="0"/>
              </a:rPr>
              <a:t> is a field of computer science that uses statistical techniques to give computer systems the ability to "learn" (e.g. progressively improve performance on a specific task) with data, without being explicitly programmed.</a:t>
            </a:r>
          </a:p>
          <a:p>
            <a:endParaRPr lang="en-GB" sz="1425">
              <a:solidFill>
                <a:srgbClr val="00B0F0"/>
              </a:solidFill>
              <a:latin typeface="Calibri" panose="020F0502020204030204" pitchFamily="34" charset="0"/>
            </a:endParaRPr>
          </a:p>
          <a:p>
            <a:r>
              <a:rPr lang="en-GB" sz="1425">
                <a:solidFill>
                  <a:srgbClr val="00B0F0"/>
                </a:solidFill>
                <a:latin typeface="Calibri" panose="020F0502020204030204" pitchFamily="34" charset="0"/>
              </a:rPr>
              <a:t>Evolved from the study of pattern recognition and computational learning theory in artificial intelligence, </a:t>
            </a:r>
            <a:r>
              <a:rPr lang="en-GB" sz="1425" b="1">
                <a:solidFill>
                  <a:srgbClr val="FF0000"/>
                </a:solidFill>
                <a:latin typeface="Calibri" panose="020F0502020204030204" pitchFamily="34" charset="0"/>
              </a:rPr>
              <a:t>machine learning explores the study and construction of algorithms that can learn from and make predictions on data</a:t>
            </a:r>
            <a:r>
              <a:rPr lang="en-GB" sz="1425">
                <a:solidFill>
                  <a:srgbClr val="00B0F0"/>
                </a:solidFill>
                <a:latin typeface="Calibri" panose="020F0502020204030204" pitchFamily="34" charset="0"/>
              </a:rPr>
              <a:t> – such algorithms overcome following strictly static program instructions by making data-driven predictions or decisions, through building a model from sample inputs. </a:t>
            </a:r>
            <a:endParaRPr lang="en-GB" sz="1425" dirty="0">
              <a:solidFill>
                <a:srgbClr val="00B0F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206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/>
              <a:t>Machine Learning Usage Scenarios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988" y="849931"/>
            <a:ext cx="8023225" cy="4231307"/>
          </a:xfrm>
        </p:spPr>
        <p:txBody>
          <a:bodyPr>
            <a:normAutofit/>
          </a:bodyPr>
          <a:lstStyle/>
          <a:p>
            <a:r>
              <a:rPr lang="en-GB" dirty="0"/>
              <a:t>Machine learning is all about building a mathematical model that helps you understand data</a:t>
            </a:r>
          </a:p>
          <a:p>
            <a:pPr lvl="1"/>
            <a:endParaRPr lang="en-GB" dirty="0"/>
          </a:p>
          <a:p>
            <a:r>
              <a:rPr lang="en-GB" dirty="0"/>
              <a:t>Example scenarios:</a:t>
            </a:r>
          </a:p>
          <a:p>
            <a:pPr lvl="1"/>
            <a:r>
              <a:rPr lang="en-GB" dirty="0"/>
              <a:t>Email filtering (spam or not-spam)</a:t>
            </a:r>
          </a:p>
          <a:p>
            <a:pPr lvl="1"/>
            <a:r>
              <a:rPr lang="en-GB" dirty="0"/>
              <a:t>Forecasting (e.g. stock market trends)</a:t>
            </a:r>
          </a:p>
          <a:p>
            <a:pPr lvl="1"/>
            <a:r>
              <a:rPr lang="en-GB" dirty="0"/>
              <a:t>Spotting outliers (rogue datapoints)</a:t>
            </a:r>
          </a:p>
          <a:p>
            <a:pPr lvl="1"/>
            <a:r>
              <a:rPr lang="en-GB"/>
              <a:t>Product recommendations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There are two categories of machine learning:</a:t>
            </a:r>
          </a:p>
          <a:p>
            <a:pPr lvl="1"/>
            <a:r>
              <a:rPr lang="en-GB" dirty="0"/>
              <a:t>Supervised learning</a:t>
            </a:r>
          </a:p>
          <a:p>
            <a:pPr lvl="1"/>
            <a:r>
              <a:rPr lang="en-GB" dirty="0"/>
              <a:t>Unsupervised learning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5065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/>
              <a:t>Supervised Learning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>
            <a:normAutofit/>
          </a:bodyPr>
          <a:lstStyle/>
          <a:p>
            <a:r>
              <a:rPr lang="en-GB" dirty="0"/>
              <a:t>What is supervised learning?</a:t>
            </a:r>
          </a:p>
          <a:p>
            <a:pPr lvl="1"/>
            <a:r>
              <a:rPr lang="en-GB" dirty="0"/>
              <a:t>You start with </a:t>
            </a:r>
            <a:r>
              <a:rPr lang="en-GB" b="1" dirty="0"/>
              <a:t>labelled training data</a:t>
            </a:r>
            <a:r>
              <a:rPr lang="en-GB" dirty="0"/>
              <a:t>, which allows you to create a model that describes relationships between input/result data</a:t>
            </a:r>
          </a:p>
          <a:p>
            <a:pPr lvl="1"/>
            <a:r>
              <a:rPr lang="en-GB" dirty="0"/>
              <a:t>You can then apply the model for </a:t>
            </a:r>
            <a:r>
              <a:rPr lang="en-GB" i="1" dirty="0"/>
              <a:t>test data</a:t>
            </a:r>
            <a:r>
              <a:rPr lang="en-GB" dirty="0"/>
              <a:t>, to predict results</a:t>
            </a:r>
          </a:p>
          <a:p>
            <a:pPr lvl="1"/>
            <a:endParaRPr lang="en-GB" dirty="0"/>
          </a:p>
          <a:p>
            <a:r>
              <a:rPr lang="en-GB" i="1" dirty="0"/>
              <a:t>Classification</a:t>
            </a:r>
            <a:r>
              <a:rPr lang="en-GB" dirty="0"/>
              <a:t> is an example of supervised learning</a:t>
            </a:r>
          </a:p>
          <a:p>
            <a:pPr lvl="1"/>
            <a:r>
              <a:rPr lang="en-GB" dirty="0"/>
              <a:t>Uses training data to determine how new data should be labelled into existing distinct categories</a:t>
            </a:r>
          </a:p>
          <a:p>
            <a:pPr lvl="1"/>
            <a:endParaRPr lang="en-GB" dirty="0"/>
          </a:p>
          <a:p>
            <a:r>
              <a:rPr lang="en-GB" i="1" dirty="0"/>
              <a:t>Regression</a:t>
            </a:r>
            <a:r>
              <a:rPr lang="en-GB" dirty="0"/>
              <a:t> is another example</a:t>
            </a:r>
          </a:p>
          <a:p>
            <a:pPr lvl="1"/>
            <a:r>
              <a:rPr lang="en-GB" dirty="0"/>
              <a:t>Similar to classification, except new data is labelled into continuous categories (rather than distinct categories)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3790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988" y="853649"/>
            <a:ext cx="8023225" cy="3960812"/>
          </a:xfrm>
        </p:spPr>
        <p:txBody>
          <a:bodyPr>
            <a:normAutofit fontScale="92500" lnSpcReduction="10000"/>
          </a:bodyPr>
          <a:lstStyle/>
          <a:p>
            <a:r>
              <a:rPr lang="en-GB" sz="2200" dirty="0"/>
              <a:t>What is unsupervised learning?</a:t>
            </a:r>
          </a:p>
          <a:p>
            <a:pPr lvl="1"/>
            <a:r>
              <a:rPr lang="en-GB" sz="1900" dirty="0"/>
              <a:t>With unsupervised data, you start with </a:t>
            </a:r>
            <a:r>
              <a:rPr lang="en-GB" sz="1900" b="1" dirty="0"/>
              <a:t>unlabelled training data</a:t>
            </a:r>
          </a:p>
          <a:p>
            <a:pPr lvl="1"/>
            <a:r>
              <a:rPr lang="en-GB" sz="1900" dirty="0"/>
              <a:t>You don't know how to label the data up-front</a:t>
            </a:r>
          </a:p>
          <a:p>
            <a:pPr lvl="1"/>
            <a:endParaRPr lang="en-GB" sz="1900" dirty="0"/>
          </a:p>
          <a:p>
            <a:r>
              <a:rPr lang="en-GB" sz="2200" i="1" dirty="0"/>
              <a:t>Clustering</a:t>
            </a:r>
            <a:r>
              <a:rPr lang="en-GB" sz="2200" dirty="0"/>
              <a:t> is an example of unsupervised learning</a:t>
            </a:r>
          </a:p>
          <a:p>
            <a:pPr lvl="1"/>
            <a:r>
              <a:rPr lang="en-GB" sz="1900" dirty="0"/>
              <a:t>Takes an unlabelled dataset and identifies patterns and trends</a:t>
            </a:r>
          </a:p>
          <a:p>
            <a:pPr lvl="1"/>
            <a:r>
              <a:rPr lang="en-GB" sz="1900" dirty="0"/>
              <a:t>Clusters similar input into logical groups</a:t>
            </a:r>
          </a:p>
          <a:p>
            <a:pPr lvl="1"/>
            <a:endParaRPr lang="en-GB" sz="1900" dirty="0"/>
          </a:p>
          <a:p>
            <a:r>
              <a:rPr lang="en-GB" sz="2200" i="1" dirty="0"/>
              <a:t>Dimensionality reduction </a:t>
            </a:r>
            <a:r>
              <a:rPr lang="en-GB" sz="2200" dirty="0"/>
              <a:t>is another example</a:t>
            </a:r>
          </a:p>
          <a:p>
            <a:pPr lvl="1"/>
            <a:r>
              <a:rPr lang="en-GB" sz="1900" dirty="0"/>
              <a:t>Reduces the number of random variables under investigation, by obtaining a set of principal variables</a:t>
            </a:r>
          </a:p>
          <a:p>
            <a:pPr lvl="1"/>
            <a:r>
              <a:rPr lang="en-GB" sz="1900" dirty="0"/>
              <a:t>The motivation is because data analysis can be done more accurately if noise is eliminated</a:t>
            </a:r>
          </a:p>
        </p:txBody>
      </p:sp>
    </p:spTree>
    <p:extLst>
      <p:ext uri="{BB962C8B-B14F-4D97-AF65-F5344CB8AC3E}">
        <p14:creationId xmlns:p14="http://schemas.microsoft.com/office/powerpoint/2010/main" val="419702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Section 2: 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>
            <a:normAutofit/>
          </a:bodyPr>
          <a:lstStyle/>
          <a:p>
            <a:r>
              <a:rPr lang="en-GB" dirty="0"/>
              <a:t>Overview</a:t>
            </a:r>
          </a:p>
          <a:p>
            <a:r>
              <a:rPr lang="en-GB" dirty="0"/>
              <a:t>Scenario</a:t>
            </a:r>
          </a:p>
          <a:p>
            <a:r>
              <a:rPr lang="en-GB" dirty="0"/>
              <a:t>The challenge</a:t>
            </a:r>
          </a:p>
          <a:p>
            <a:r>
              <a:rPr lang="en-GB" dirty="0"/>
              <a:t>Fitting a model to the data</a:t>
            </a:r>
          </a:p>
          <a:p>
            <a:r>
              <a:rPr lang="en-GB" dirty="0"/>
              <a:t>Using the model to label (classify) future results</a:t>
            </a:r>
          </a:p>
          <a:p>
            <a:r>
              <a:rPr lang="en-GB" dirty="0"/>
              <a:t>Classification in the real world</a:t>
            </a:r>
          </a:p>
          <a:p>
            <a:r>
              <a:rPr lang="en-GB" dirty="0"/>
              <a:t>Aside: Classification with continuous labels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8552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>
            <a:normAutofit/>
          </a:bodyPr>
          <a:lstStyle/>
          <a:p>
            <a:r>
              <a:rPr lang="en-GB" dirty="0"/>
              <a:t>In this section we'll show a hypothetical example that will help you understand how classification works</a:t>
            </a:r>
          </a:p>
          <a:p>
            <a:pPr lvl="1"/>
            <a:endParaRPr lang="en-GB" dirty="0"/>
          </a:p>
          <a:p>
            <a:r>
              <a:rPr lang="en-GB" dirty="0"/>
              <a:t>Recall, classification is an example of supervised learning</a:t>
            </a:r>
          </a:p>
          <a:p>
            <a:pPr lvl="1"/>
            <a:r>
              <a:rPr lang="en-GB" dirty="0"/>
              <a:t>You start off with some </a:t>
            </a:r>
            <a:r>
              <a:rPr lang="en-GB" i="1" dirty="0"/>
              <a:t>labelled training data</a:t>
            </a:r>
          </a:p>
          <a:p>
            <a:pPr lvl="1"/>
            <a:r>
              <a:rPr lang="en-GB" dirty="0"/>
              <a:t>You fit a model to the training data</a:t>
            </a:r>
          </a:p>
          <a:p>
            <a:pPr lvl="1"/>
            <a:r>
              <a:rPr lang="en-GB" dirty="0"/>
              <a:t>You can then use the model to classify (predict) future outcomes</a:t>
            </a:r>
          </a:p>
        </p:txBody>
      </p:sp>
    </p:spTree>
    <p:extLst>
      <p:ext uri="{BB962C8B-B14F-4D97-AF65-F5344CB8AC3E}">
        <p14:creationId xmlns:p14="http://schemas.microsoft.com/office/powerpoint/2010/main" val="953189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>
            <a:normAutofit/>
          </a:bodyPr>
          <a:lstStyle/>
          <a:p>
            <a:r>
              <a:rPr lang="en-GB" dirty="0"/>
              <a:t>The following diagram plots 2-dimensional data (i.e. the data contains two features)</a:t>
            </a:r>
          </a:p>
          <a:p>
            <a:pPr lvl="1"/>
            <a:r>
              <a:rPr lang="en-GB" dirty="0"/>
              <a:t>E.g. feature 1 is a person's age, feature 2 their academic score</a:t>
            </a:r>
          </a:p>
          <a:p>
            <a:pPr lvl="1"/>
            <a:r>
              <a:rPr lang="en-GB" dirty="0"/>
              <a:t>The colour of the dot is an observed label, e.g. how did the person vote in a referendum</a:t>
            </a:r>
          </a:p>
          <a:p>
            <a:endParaRPr lang="en-GB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9FDDFB0-3E18-4D66-9190-75C7B40EC6DB}"/>
              </a:ext>
            </a:extLst>
          </p:cNvPr>
          <p:cNvCxnSpPr/>
          <p:nvPr/>
        </p:nvCxnSpPr>
        <p:spPr bwMode="auto">
          <a:xfrm>
            <a:off x="3115256" y="4801094"/>
            <a:ext cx="3181132" cy="0"/>
          </a:xfrm>
          <a:prstGeom prst="straightConnector1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4FEF00C-AD8D-468C-8CD4-3D80F4663C3D}"/>
              </a:ext>
            </a:extLst>
          </p:cNvPr>
          <p:cNvCxnSpPr>
            <a:cxnSpLocks/>
          </p:cNvCxnSpPr>
          <p:nvPr/>
        </p:nvCxnSpPr>
        <p:spPr bwMode="auto">
          <a:xfrm flipV="1">
            <a:off x="3121154" y="2541911"/>
            <a:ext cx="0" cy="2259184"/>
          </a:xfrm>
          <a:prstGeom prst="straightConnector1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A30562D-5873-4ECC-B91B-2BBCC291ED7A}"/>
              </a:ext>
            </a:extLst>
          </p:cNvPr>
          <p:cNvSpPr/>
          <p:nvPr/>
        </p:nvSpPr>
        <p:spPr bwMode="auto">
          <a:xfrm>
            <a:off x="4003426" y="3006657"/>
            <a:ext cx="99075" cy="90364"/>
          </a:xfrm>
          <a:prstGeom prst="ellipse">
            <a:avLst/>
          </a:prstGeom>
          <a:solidFill>
            <a:srgbClr val="FFC00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DFAB77B-CD9B-47CA-A236-3E55C6894C5D}"/>
              </a:ext>
            </a:extLst>
          </p:cNvPr>
          <p:cNvSpPr/>
          <p:nvPr/>
        </p:nvSpPr>
        <p:spPr bwMode="auto">
          <a:xfrm>
            <a:off x="4126094" y="3118541"/>
            <a:ext cx="99075" cy="90364"/>
          </a:xfrm>
          <a:prstGeom prst="ellipse">
            <a:avLst/>
          </a:prstGeom>
          <a:solidFill>
            <a:srgbClr val="FFC00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039ADF1-CD6E-48F8-8D6A-F60D3AC8ECB4}"/>
              </a:ext>
            </a:extLst>
          </p:cNvPr>
          <p:cNvSpPr/>
          <p:nvPr/>
        </p:nvSpPr>
        <p:spPr bwMode="auto">
          <a:xfrm>
            <a:off x="4248763" y="3230424"/>
            <a:ext cx="99075" cy="90364"/>
          </a:xfrm>
          <a:prstGeom prst="ellipse">
            <a:avLst/>
          </a:prstGeom>
          <a:solidFill>
            <a:srgbClr val="FFC00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8CB040B-F1E4-47A1-B87B-A58F104594DB}"/>
              </a:ext>
            </a:extLst>
          </p:cNvPr>
          <p:cNvSpPr/>
          <p:nvPr/>
        </p:nvSpPr>
        <p:spPr bwMode="auto">
          <a:xfrm>
            <a:off x="4395025" y="2989536"/>
            <a:ext cx="99075" cy="90364"/>
          </a:xfrm>
          <a:prstGeom prst="ellipse">
            <a:avLst/>
          </a:prstGeom>
          <a:solidFill>
            <a:srgbClr val="FFC00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0A4EFCB-DC72-4272-8883-D668914C9CDC}"/>
              </a:ext>
            </a:extLst>
          </p:cNvPr>
          <p:cNvSpPr/>
          <p:nvPr/>
        </p:nvSpPr>
        <p:spPr bwMode="auto">
          <a:xfrm>
            <a:off x="4449279" y="3370194"/>
            <a:ext cx="99075" cy="90364"/>
          </a:xfrm>
          <a:prstGeom prst="ellipse">
            <a:avLst/>
          </a:prstGeom>
          <a:solidFill>
            <a:srgbClr val="FFC00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C89B1A1-3880-4105-9318-F27F19CED5E8}"/>
              </a:ext>
            </a:extLst>
          </p:cNvPr>
          <p:cNvSpPr/>
          <p:nvPr/>
        </p:nvSpPr>
        <p:spPr bwMode="auto">
          <a:xfrm>
            <a:off x="4003426" y="3368130"/>
            <a:ext cx="99075" cy="90364"/>
          </a:xfrm>
          <a:prstGeom prst="ellipse">
            <a:avLst/>
          </a:prstGeom>
          <a:solidFill>
            <a:srgbClr val="FFC00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FB8BA69-6B71-4FDE-AC17-672469E48BF3}"/>
              </a:ext>
            </a:extLst>
          </p:cNvPr>
          <p:cNvSpPr/>
          <p:nvPr/>
        </p:nvSpPr>
        <p:spPr bwMode="auto">
          <a:xfrm>
            <a:off x="4182707" y="3480013"/>
            <a:ext cx="99075" cy="90364"/>
          </a:xfrm>
          <a:prstGeom prst="ellipse">
            <a:avLst/>
          </a:prstGeom>
          <a:solidFill>
            <a:srgbClr val="FFC00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1E1E3E1-A128-4E4E-9F64-5A4E9D4EF267}"/>
              </a:ext>
            </a:extLst>
          </p:cNvPr>
          <p:cNvSpPr/>
          <p:nvPr/>
        </p:nvSpPr>
        <p:spPr bwMode="auto">
          <a:xfrm>
            <a:off x="3966862" y="3570378"/>
            <a:ext cx="99075" cy="90364"/>
          </a:xfrm>
          <a:prstGeom prst="ellipse">
            <a:avLst/>
          </a:prstGeom>
          <a:solidFill>
            <a:srgbClr val="FFC00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D150E43-0877-4F65-9980-41793B6FBF61}"/>
              </a:ext>
            </a:extLst>
          </p:cNvPr>
          <p:cNvSpPr/>
          <p:nvPr/>
        </p:nvSpPr>
        <p:spPr bwMode="auto">
          <a:xfrm>
            <a:off x="3925489" y="3194866"/>
            <a:ext cx="99075" cy="90364"/>
          </a:xfrm>
          <a:prstGeom prst="ellipse">
            <a:avLst/>
          </a:prstGeom>
          <a:solidFill>
            <a:srgbClr val="FFC00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3DE6266-952C-4B9D-8812-3DE03D0ECA8C}"/>
              </a:ext>
            </a:extLst>
          </p:cNvPr>
          <p:cNvSpPr/>
          <p:nvPr/>
        </p:nvSpPr>
        <p:spPr bwMode="auto">
          <a:xfrm>
            <a:off x="4498817" y="3179865"/>
            <a:ext cx="99075" cy="90364"/>
          </a:xfrm>
          <a:prstGeom prst="ellipse">
            <a:avLst/>
          </a:prstGeom>
          <a:solidFill>
            <a:srgbClr val="FFC00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B7AFB22-FB56-400D-972E-895E2E925495}"/>
              </a:ext>
            </a:extLst>
          </p:cNvPr>
          <p:cNvSpPr/>
          <p:nvPr/>
        </p:nvSpPr>
        <p:spPr bwMode="auto">
          <a:xfrm>
            <a:off x="4656284" y="2997659"/>
            <a:ext cx="99075" cy="90364"/>
          </a:xfrm>
          <a:prstGeom prst="ellipse">
            <a:avLst/>
          </a:prstGeom>
          <a:solidFill>
            <a:srgbClr val="FFC00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6F2BB13-4E21-4E98-8501-653AB7256A27}"/>
              </a:ext>
            </a:extLst>
          </p:cNvPr>
          <p:cNvSpPr/>
          <p:nvPr/>
        </p:nvSpPr>
        <p:spPr bwMode="auto">
          <a:xfrm>
            <a:off x="5536690" y="2837671"/>
            <a:ext cx="99075" cy="90364"/>
          </a:xfrm>
          <a:prstGeom prst="ellipse">
            <a:avLst/>
          </a:prstGeom>
          <a:solidFill>
            <a:srgbClr val="FFC00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E436BB1-4E14-4E7A-B532-D231F994E8A3}"/>
              </a:ext>
            </a:extLst>
          </p:cNvPr>
          <p:cNvSpPr/>
          <p:nvPr/>
        </p:nvSpPr>
        <p:spPr bwMode="auto">
          <a:xfrm>
            <a:off x="4798322" y="3163721"/>
            <a:ext cx="99075" cy="90364"/>
          </a:xfrm>
          <a:prstGeom prst="ellipse">
            <a:avLst/>
          </a:prstGeom>
          <a:solidFill>
            <a:srgbClr val="FFC00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BA97912-590C-4132-89A2-9C2C0C5EE043}"/>
              </a:ext>
            </a:extLst>
          </p:cNvPr>
          <p:cNvSpPr/>
          <p:nvPr/>
        </p:nvSpPr>
        <p:spPr bwMode="auto">
          <a:xfrm>
            <a:off x="4622669" y="3257326"/>
            <a:ext cx="99075" cy="90364"/>
          </a:xfrm>
          <a:prstGeom prst="ellipse">
            <a:avLst/>
          </a:prstGeom>
          <a:solidFill>
            <a:srgbClr val="FFC00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7F1CC2E-EF16-4624-9DB4-0511064F34FF}"/>
              </a:ext>
            </a:extLst>
          </p:cNvPr>
          <p:cNvSpPr/>
          <p:nvPr/>
        </p:nvSpPr>
        <p:spPr bwMode="auto">
          <a:xfrm>
            <a:off x="4371432" y="3342307"/>
            <a:ext cx="99075" cy="90364"/>
          </a:xfrm>
          <a:prstGeom prst="ellipse">
            <a:avLst/>
          </a:prstGeom>
          <a:solidFill>
            <a:srgbClr val="FFC00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75EA5FE-053E-4B0B-AE76-28DAF8F0B53A}"/>
              </a:ext>
            </a:extLst>
          </p:cNvPr>
          <p:cNvSpPr/>
          <p:nvPr/>
        </p:nvSpPr>
        <p:spPr bwMode="auto">
          <a:xfrm>
            <a:off x="5127496" y="2869633"/>
            <a:ext cx="99075" cy="90364"/>
          </a:xfrm>
          <a:prstGeom prst="ellipse">
            <a:avLst/>
          </a:prstGeom>
          <a:solidFill>
            <a:srgbClr val="FFC00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2EC33D8-32AC-4653-A4BB-A1E92DFB67AA}"/>
              </a:ext>
            </a:extLst>
          </p:cNvPr>
          <p:cNvSpPr/>
          <p:nvPr/>
        </p:nvSpPr>
        <p:spPr bwMode="auto">
          <a:xfrm>
            <a:off x="5008365" y="3088023"/>
            <a:ext cx="99075" cy="90364"/>
          </a:xfrm>
          <a:prstGeom prst="ellipse">
            <a:avLst/>
          </a:prstGeom>
          <a:solidFill>
            <a:srgbClr val="FFC00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36C70F9-105C-475C-B4CE-436F7ED4EF18}"/>
              </a:ext>
            </a:extLst>
          </p:cNvPr>
          <p:cNvSpPr/>
          <p:nvPr/>
        </p:nvSpPr>
        <p:spPr bwMode="auto">
          <a:xfrm>
            <a:off x="5077959" y="3361675"/>
            <a:ext cx="99075" cy="90364"/>
          </a:xfrm>
          <a:prstGeom prst="ellipse">
            <a:avLst/>
          </a:prstGeom>
          <a:solidFill>
            <a:srgbClr val="FFC00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38FDB2E-5AEF-46EF-8164-AD2B036CCCDA}"/>
              </a:ext>
            </a:extLst>
          </p:cNvPr>
          <p:cNvSpPr/>
          <p:nvPr/>
        </p:nvSpPr>
        <p:spPr bwMode="auto">
          <a:xfrm>
            <a:off x="5358286" y="3042841"/>
            <a:ext cx="99075" cy="90364"/>
          </a:xfrm>
          <a:prstGeom prst="ellipse">
            <a:avLst/>
          </a:prstGeom>
          <a:solidFill>
            <a:srgbClr val="FFC00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10D6AF8-9A27-4AC1-A9BF-B93F5033A340}"/>
              </a:ext>
            </a:extLst>
          </p:cNvPr>
          <p:cNvSpPr/>
          <p:nvPr/>
        </p:nvSpPr>
        <p:spPr bwMode="auto">
          <a:xfrm>
            <a:off x="4089531" y="3682261"/>
            <a:ext cx="99075" cy="90364"/>
          </a:xfrm>
          <a:prstGeom prst="ellipse">
            <a:avLst/>
          </a:prstGeom>
          <a:solidFill>
            <a:srgbClr val="FFC00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29FF7A8-553B-4343-A425-CF10A70E19A4}"/>
              </a:ext>
            </a:extLst>
          </p:cNvPr>
          <p:cNvSpPr/>
          <p:nvPr/>
        </p:nvSpPr>
        <p:spPr bwMode="auto">
          <a:xfrm>
            <a:off x="3816476" y="3748962"/>
            <a:ext cx="99075" cy="90364"/>
          </a:xfrm>
          <a:prstGeom prst="ellipse">
            <a:avLst/>
          </a:prstGeom>
          <a:solidFill>
            <a:srgbClr val="FFC00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9DC4668-6A94-43AE-8A65-6DCA44F9C2A7}"/>
              </a:ext>
            </a:extLst>
          </p:cNvPr>
          <p:cNvSpPr/>
          <p:nvPr/>
        </p:nvSpPr>
        <p:spPr bwMode="auto">
          <a:xfrm>
            <a:off x="4175632" y="4394440"/>
            <a:ext cx="99075" cy="90364"/>
          </a:xfrm>
          <a:prstGeom prst="ellipse">
            <a:avLst/>
          </a:prstGeom>
          <a:solidFill>
            <a:srgbClr val="00B0F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4DE87F5-20E2-46D3-9710-BD1DC9A6BD8F}"/>
              </a:ext>
            </a:extLst>
          </p:cNvPr>
          <p:cNvSpPr/>
          <p:nvPr/>
        </p:nvSpPr>
        <p:spPr bwMode="auto">
          <a:xfrm>
            <a:off x="4298301" y="4506323"/>
            <a:ext cx="99075" cy="90364"/>
          </a:xfrm>
          <a:prstGeom prst="ellipse">
            <a:avLst/>
          </a:prstGeom>
          <a:solidFill>
            <a:srgbClr val="00B0F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585C830-EA37-47ED-BE83-BCD448B19A4D}"/>
              </a:ext>
            </a:extLst>
          </p:cNvPr>
          <p:cNvSpPr/>
          <p:nvPr/>
        </p:nvSpPr>
        <p:spPr bwMode="auto">
          <a:xfrm>
            <a:off x="4905748" y="4182509"/>
            <a:ext cx="99075" cy="90364"/>
          </a:xfrm>
          <a:prstGeom prst="ellipse">
            <a:avLst/>
          </a:prstGeom>
          <a:solidFill>
            <a:srgbClr val="00B0F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D1820E2-CAAA-4198-A2F9-45E5AD8AA730}"/>
              </a:ext>
            </a:extLst>
          </p:cNvPr>
          <p:cNvSpPr/>
          <p:nvPr/>
        </p:nvSpPr>
        <p:spPr bwMode="auto">
          <a:xfrm>
            <a:off x="5838147" y="3858500"/>
            <a:ext cx="99075" cy="90364"/>
          </a:xfrm>
          <a:prstGeom prst="ellipse">
            <a:avLst/>
          </a:prstGeom>
          <a:solidFill>
            <a:srgbClr val="00B0F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4F34F81-002A-4B2D-8B77-95E5C03CF869}"/>
              </a:ext>
            </a:extLst>
          </p:cNvPr>
          <p:cNvSpPr/>
          <p:nvPr/>
        </p:nvSpPr>
        <p:spPr bwMode="auto">
          <a:xfrm>
            <a:off x="5224209" y="4151314"/>
            <a:ext cx="99075" cy="90364"/>
          </a:xfrm>
          <a:prstGeom prst="ellipse">
            <a:avLst/>
          </a:prstGeom>
          <a:solidFill>
            <a:srgbClr val="00B0F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BE269B0-E779-4A19-B269-A04F26DC61B9}"/>
              </a:ext>
            </a:extLst>
          </p:cNvPr>
          <p:cNvSpPr/>
          <p:nvPr/>
        </p:nvSpPr>
        <p:spPr bwMode="auto">
          <a:xfrm>
            <a:off x="5048464" y="4106131"/>
            <a:ext cx="99075" cy="90364"/>
          </a:xfrm>
          <a:prstGeom prst="ellipse">
            <a:avLst/>
          </a:prstGeom>
          <a:solidFill>
            <a:srgbClr val="00B0F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7D46863-C62E-47AB-B4E0-AAF0C5D43BB2}"/>
              </a:ext>
            </a:extLst>
          </p:cNvPr>
          <p:cNvSpPr/>
          <p:nvPr/>
        </p:nvSpPr>
        <p:spPr bwMode="auto">
          <a:xfrm>
            <a:off x="4523593" y="4488043"/>
            <a:ext cx="99075" cy="90364"/>
          </a:xfrm>
          <a:prstGeom prst="ellipse">
            <a:avLst/>
          </a:prstGeom>
          <a:solidFill>
            <a:srgbClr val="00B0F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49E3684-1EC1-47BF-A340-E276CAD021DD}"/>
              </a:ext>
            </a:extLst>
          </p:cNvPr>
          <p:cNvSpPr/>
          <p:nvPr/>
        </p:nvSpPr>
        <p:spPr bwMode="auto">
          <a:xfrm>
            <a:off x="4449279" y="4117970"/>
            <a:ext cx="99075" cy="90364"/>
          </a:xfrm>
          <a:prstGeom prst="ellipse">
            <a:avLst/>
          </a:prstGeom>
          <a:solidFill>
            <a:srgbClr val="00B0F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2F17D0E-50DC-4562-BCAD-B4BF3936043E}"/>
              </a:ext>
            </a:extLst>
          </p:cNvPr>
          <p:cNvSpPr/>
          <p:nvPr/>
        </p:nvSpPr>
        <p:spPr bwMode="auto">
          <a:xfrm>
            <a:off x="4424518" y="4310617"/>
            <a:ext cx="99075" cy="90364"/>
          </a:xfrm>
          <a:prstGeom prst="ellipse">
            <a:avLst/>
          </a:prstGeom>
          <a:solidFill>
            <a:srgbClr val="00B0F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FC80758-65AF-4AC6-8697-D5CCF888B9B9}"/>
              </a:ext>
            </a:extLst>
          </p:cNvPr>
          <p:cNvSpPr/>
          <p:nvPr/>
        </p:nvSpPr>
        <p:spPr bwMode="auto">
          <a:xfrm>
            <a:off x="5653644" y="4174979"/>
            <a:ext cx="99075" cy="90364"/>
          </a:xfrm>
          <a:prstGeom prst="ellipse">
            <a:avLst/>
          </a:prstGeom>
          <a:solidFill>
            <a:srgbClr val="00B0F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7697E01-3CBD-4BA5-B285-43CBFA6E1EC1}"/>
              </a:ext>
            </a:extLst>
          </p:cNvPr>
          <p:cNvSpPr/>
          <p:nvPr/>
        </p:nvSpPr>
        <p:spPr bwMode="auto">
          <a:xfrm>
            <a:off x="4750742" y="4278151"/>
            <a:ext cx="99075" cy="90364"/>
          </a:xfrm>
          <a:prstGeom prst="ellipse">
            <a:avLst/>
          </a:prstGeom>
          <a:solidFill>
            <a:srgbClr val="00B0F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98F025-0FBC-4DF3-87F6-CD55F8789C7C}"/>
              </a:ext>
            </a:extLst>
          </p:cNvPr>
          <p:cNvSpPr/>
          <p:nvPr/>
        </p:nvSpPr>
        <p:spPr bwMode="auto">
          <a:xfrm>
            <a:off x="5490689" y="3970577"/>
            <a:ext cx="99075" cy="90364"/>
          </a:xfrm>
          <a:prstGeom prst="ellipse">
            <a:avLst/>
          </a:prstGeom>
          <a:solidFill>
            <a:srgbClr val="00B0F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C3F9BDD-EECF-4D09-840D-D3D9C79B9EE0}"/>
              </a:ext>
            </a:extLst>
          </p:cNvPr>
          <p:cNvSpPr/>
          <p:nvPr/>
        </p:nvSpPr>
        <p:spPr bwMode="auto">
          <a:xfrm>
            <a:off x="4817285" y="4453620"/>
            <a:ext cx="99075" cy="90364"/>
          </a:xfrm>
          <a:prstGeom prst="ellipse">
            <a:avLst/>
          </a:prstGeom>
          <a:solidFill>
            <a:srgbClr val="00B0F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91530E4-FF08-4A3E-B833-EEC3CE412D8E}"/>
              </a:ext>
            </a:extLst>
          </p:cNvPr>
          <p:cNvSpPr/>
          <p:nvPr/>
        </p:nvSpPr>
        <p:spPr bwMode="auto">
          <a:xfrm>
            <a:off x="4890314" y="3892089"/>
            <a:ext cx="99075" cy="90364"/>
          </a:xfrm>
          <a:prstGeom prst="ellipse">
            <a:avLst/>
          </a:prstGeom>
          <a:solidFill>
            <a:srgbClr val="00B0F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0722527-38A4-405A-A19D-C22C801270FF}"/>
              </a:ext>
            </a:extLst>
          </p:cNvPr>
          <p:cNvSpPr/>
          <p:nvPr/>
        </p:nvSpPr>
        <p:spPr bwMode="auto">
          <a:xfrm>
            <a:off x="4721160" y="4549262"/>
            <a:ext cx="99075" cy="90364"/>
          </a:xfrm>
          <a:prstGeom prst="ellipse">
            <a:avLst/>
          </a:prstGeom>
          <a:solidFill>
            <a:srgbClr val="00B0F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4819516-EF04-4E92-9E9A-C8A357FD693A}"/>
              </a:ext>
            </a:extLst>
          </p:cNvPr>
          <p:cNvSpPr/>
          <p:nvPr/>
        </p:nvSpPr>
        <p:spPr bwMode="auto">
          <a:xfrm>
            <a:off x="5314693" y="3860893"/>
            <a:ext cx="99075" cy="90364"/>
          </a:xfrm>
          <a:prstGeom prst="ellipse">
            <a:avLst/>
          </a:prstGeom>
          <a:solidFill>
            <a:srgbClr val="00B0F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2184025-057B-44FB-A3E9-B088C43AF725}"/>
              </a:ext>
            </a:extLst>
          </p:cNvPr>
          <p:cNvSpPr/>
          <p:nvPr/>
        </p:nvSpPr>
        <p:spPr bwMode="auto">
          <a:xfrm>
            <a:off x="4817285" y="4453620"/>
            <a:ext cx="99075" cy="90364"/>
          </a:xfrm>
          <a:prstGeom prst="ellipse">
            <a:avLst/>
          </a:prstGeom>
          <a:solidFill>
            <a:srgbClr val="00B0F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524A71E-821E-4F2E-B04B-06C0EEBF0A2A}"/>
              </a:ext>
            </a:extLst>
          </p:cNvPr>
          <p:cNvSpPr/>
          <p:nvPr/>
        </p:nvSpPr>
        <p:spPr bwMode="auto">
          <a:xfrm>
            <a:off x="4699333" y="4076885"/>
            <a:ext cx="99075" cy="90364"/>
          </a:xfrm>
          <a:prstGeom prst="ellipse">
            <a:avLst/>
          </a:prstGeom>
          <a:solidFill>
            <a:srgbClr val="00B0F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4E697CD-590C-441C-AE1E-05489B7A9384}"/>
              </a:ext>
            </a:extLst>
          </p:cNvPr>
          <p:cNvSpPr/>
          <p:nvPr/>
        </p:nvSpPr>
        <p:spPr bwMode="auto">
          <a:xfrm>
            <a:off x="5148727" y="3707463"/>
            <a:ext cx="99075" cy="90364"/>
          </a:xfrm>
          <a:prstGeom prst="ellipse">
            <a:avLst/>
          </a:prstGeom>
          <a:solidFill>
            <a:srgbClr val="00B0F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3079D33-5465-4B8E-B8ED-54A524C5B65A}"/>
              </a:ext>
            </a:extLst>
          </p:cNvPr>
          <p:cNvSpPr/>
          <p:nvPr/>
        </p:nvSpPr>
        <p:spPr bwMode="auto">
          <a:xfrm>
            <a:off x="5122091" y="4349257"/>
            <a:ext cx="99075" cy="90364"/>
          </a:xfrm>
          <a:prstGeom prst="ellipse">
            <a:avLst/>
          </a:prstGeom>
          <a:solidFill>
            <a:srgbClr val="00B0F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5188EF8-6B24-4B3D-9BEC-CA8870A707A7}"/>
              </a:ext>
            </a:extLst>
          </p:cNvPr>
          <p:cNvSpPr/>
          <p:nvPr/>
        </p:nvSpPr>
        <p:spPr bwMode="auto">
          <a:xfrm>
            <a:off x="5384539" y="4430623"/>
            <a:ext cx="99075" cy="90364"/>
          </a:xfrm>
          <a:prstGeom prst="ellipse">
            <a:avLst/>
          </a:prstGeom>
          <a:solidFill>
            <a:srgbClr val="00B0F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0B39904-FF7F-455D-A5F8-5EF146449DC5}"/>
              </a:ext>
            </a:extLst>
          </p:cNvPr>
          <p:cNvSpPr/>
          <p:nvPr/>
        </p:nvSpPr>
        <p:spPr bwMode="auto">
          <a:xfrm>
            <a:off x="3871903" y="4543984"/>
            <a:ext cx="99075" cy="90364"/>
          </a:xfrm>
          <a:prstGeom prst="ellipse">
            <a:avLst/>
          </a:prstGeom>
          <a:solidFill>
            <a:srgbClr val="00B0F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C62A005-7848-431B-8CA8-C1974066AC95}"/>
              </a:ext>
            </a:extLst>
          </p:cNvPr>
          <p:cNvSpPr txBox="1"/>
          <p:nvPr/>
        </p:nvSpPr>
        <p:spPr>
          <a:xfrm>
            <a:off x="4274707" y="4858228"/>
            <a:ext cx="145550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>
                <a:solidFill>
                  <a:srgbClr val="333399"/>
                </a:solidFill>
              </a:rPr>
              <a:t>feature 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38C42B7-2A0B-41D8-9EA6-FB9308C21155}"/>
              </a:ext>
            </a:extLst>
          </p:cNvPr>
          <p:cNvSpPr txBox="1"/>
          <p:nvPr/>
        </p:nvSpPr>
        <p:spPr>
          <a:xfrm rot="16200000">
            <a:off x="2253262" y="3165776"/>
            <a:ext cx="13275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>
                <a:solidFill>
                  <a:srgbClr val="333399"/>
                </a:solidFill>
              </a:rPr>
              <a:t>feature 2</a:t>
            </a:r>
          </a:p>
        </p:txBody>
      </p:sp>
    </p:spTree>
    <p:extLst>
      <p:ext uri="{BB962C8B-B14F-4D97-AF65-F5344CB8AC3E}">
        <p14:creationId xmlns:p14="http://schemas.microsoft.com/office/powerpoint/2010/main" val="1803792168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5429</TotalTime>
  <Words>1113</Words>
  <Application>Microsoft Office PowerPoint</Application>
  <PresentationFormat>On-screen Show (16:9)</PresentationFormat>
  <Paragraphs>149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Lucida Console</vt:lpstr>
      <vt:lpstr>Open Sans</vt:lpstr>
      <vt:lpstr>Standard_LiveLessons_2017</vt:lpstr>
      <vt:lpstr>Introduction to Machine Learning</vt:lpstr>
      <vt:lpstr>Section 1:  Machine Learning Concepts</vt:lpstr>
      <vt:lpstr>What is Machine Learning?</vt:lpstr>
      <vt:lpstr>Machine Learning Usage Scenarios</vt:lpstr>
      <vt:lpstr>Supervised Learning</vt:lpstr>
      <vt:lpstr>Unsupervised Learning</vt:lpstr>
      <vt:lpstr>Section 2:  Classification</vt:lpstr>
      <vt:lpstr>Overview</vt:lpstr>
      <vt:lpstr>Scenario</vt:lpstr>
      <vt:lpstr>The Challenge</vt:lpstr>
      <vt:lpstr>Fitting a Model to the Data</vt:lpstr>
      <vt:lpstr>Using the Model to Label (Classify) Future Results</vt:lpstr>
      <vt:lpstr>Classification in the Real World</vt:lpstr>
      <vt:lpstr>Aside: Classification with Continuous Labels</vt:lpstr>
      <vt:lpstr>Section 3:  Clustering</vt:lpstr>
      <vt:lpstr>Overview</vt:lpstr>
      <vt:lpstr>Scenario</vt:lpstr>
      <vt:lpstr>The Challenge</vt:lpstr>
      <vt:lpstr>Fitting a Model to the Data</vt:lpstr>
      <vt:lpstr>The K-Means Clustering Algorithm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143</cp:revision>
  <dcterms:created xsi:type="dcterms:W3CDTF">2015-09-28T19:52:00Z</dcterms:created>
  <dcterms:modified xsi:type="dcterms:W3CDTF">2024-11-14T09:27:57Z</dcterms:modified>
</cp:coreProperties>
</file>