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726" r:id="rId2"/>
    <p:sldId id="358" r:id="rId3"/>
    <p:sldId id="818" r:id="rId4"/>
    <p:sldId id="823" r:id="rId5"/>
    <p:sldId id="810" r:id="rId6"/>
    <p:sldId id="812" r:id="rId7"/>
    <p:sldId id="813" r:id="rId8"/>
    <p:sldId id="814" r:id="rId9"/>
    <p:sldId id="815" r:id="rId10"/>
    <p:sldId id="816" r:id="rId11"/>
    <p:sldId id="819" r:id="rId12"/>
    <p:sldId id="817" r:id="rId13"/>
    <p:sldId id="820" r:id="rId14"/>
    <p:sldId id="821" r:id="rId15"/>
    <p:sldId id="822" r:id="rId16"/>
    <p:sldId id="73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5354" autoAdjust="0"/>
  </p:normalViewPr>
  <p:slideViewPr>
    <p:cSldViewPr snapToGrid="0" snapToObjects="1">
      <p:cViewPr varScale="1">
        <p:scale>
          <a:sx n="114" d="100"/>
          <a:sy n="114" d="100"/>
        </p:scale>
        <p:origin x="61" y="43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885"/>
    </p:cViewPr>
  </p:sorterViewPr>
  <p:notesViewPr>
    <p:cSldViewPr snapToGrid="0" snapToObjects="1">
      <p:cViewPr varScale="1">
        <p:scale>
          <a:sx n="68" d="100"/>
          <a:sy n="68" d="100"/>
        </p:scale>
        <p:origin x="2491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43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611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46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303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238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70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71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A99EF-4C88-12C6-AE08-DF8D21E08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93826-7B4D-F47B-A87A-3C47427DB7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DE062-E7F6-D42B-EEE4-73D31609B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65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6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61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80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38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29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askom/seaborn-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Getting Started with Scikit-Learn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81769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Scikit-learn essentials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 closer look at datasets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Seaborn is a sleek visualization library based on matplotlib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Has various additional utilities, e.g., loading CSV sample data</a:t>
            </a:r>
          </a:p>
          <a:p>
            <a:pPr lvl="1"/>
            <a:endParaRPr lang="en-GB" altLang="en-US" dirty="0">
              <a:latin typeface="+mj-lt"/>
            </a:endParaRPr>
          </a:p>
          <a:p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Example of using seaborn to load a dataset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</a:rPr>
              <a:t>load_dataset</a:t>
            </a:r>
            <a:r>
              <a:rPr lang="en-GB" altLang="en-US" dirty="0">
                <a:latin typeface="Courier New" panose="02070309020205020404" pitchFamily="49" charset="0"/>
              </a:rPr>
              <a:t>()</a:t>
            </a:r>
            <a:r>
              <a:rPr lang="en-GB" altLang="en-US" dirty="0">
                <a:latin typeface="+mj-lt"/>
              </a:rPr>
              <a:t> 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loads data into a pandas </a:t>
            </a:r>
            <a:r>
              <a:rPr lang="en-GB" altLang="en-US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DataFrame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from a CSV file at </a:t>
            </a:r>
            <a:r>
              <a:rPr lang="en-GB" dirty="0">
                <a:hlinkClick r:id="rId3"/>
              </a:rPr>
              <a:t>https://github.com/mwaskom/seaborn-data</a:t>
            </a:r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Datasets from Seaborn</a:t>
            </a:r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79E3C-125F-4EA5-BC13-B5955A0671B6}"/>
              </a:ext>
            </a:extLst>
          </p:cNvPr>
          <p:cNvSpPr txBox="1"/>
          <p:nvPr/>
        </p:nvSpPr>
        <p:spPr>
          <a:xfrm>
            <a:off x="5791522" y="4786895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ex03-LoadDatasetFromSeaborn.py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8F12FE-CE49-F538-E10E-7928C01BC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58980"/>
            <a:ext cx="7274311" cy="191639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seaborn as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sns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irisDataFrame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sns.load_dataset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('iris')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print("-----------------------------------------------------------------")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print("iris")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print("-----------------------------------------------------------------")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</a:t>
            </a:r>
            <a:r>
              <a:rPr lang="en-GB" sz="1200" dirty="0" err="1">
                <a:latin typeface="Courier New" panose="02070309020205020404" pitchFamily="49" charset="0"/>
              </a:rPr>
              <a:t>DataFrame</a:t>
            </a:r>
            <a:r>
              <a:rPr lang="en-GB" sz="1200" dirty="0">
                <a:latin typeface="Courier New" panose="02070309020205020404" pitchFamily="49" charset="0"/>
              </a:rPr>
              <a:t> shape    ",  </a:t>
            </a:r>
            <a:r>
              <a:rPr lang="en-GB" sz="1200" dirty="0" err="1">
                <a:latin typeface="Courier New" panose="02070309020205020404" pitchFamily="49" charset="0"/>
              </a:rPr>
              <a:t>irisDataFrame.shape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</a:t>
            </a:r>
            <a:r>
              <a:rPr lang="en-GB" sz="1200" dirty="0" err="1">
                <a:latin typeface="Courier New" panose="02070309020205020404" pitchFamily="49" charset="0"/>
              </a:rPr>
              <a:t>DataFrame</a:t>
            </a:r>
            <a:r>
              <a:rPr lang="en-GB" sz="1200" dirty="0">
                <a:latin typeface="Courier New" panose="02070309020205020404" pitchFamily="49" charset="0"/>
              </a:rPr>
              <a:t> describe\n", </a:t>
            </a:r>
            <a:r>
              <a:rPr lang="en-GB" sz="1200" dirty="0" err="1">
                <a:latin typeface="Courier New" panose="02070309020205020404" pitchFamily="49" charset="0"/>
              </a:rPr>
              <a:t>irisDataFrame.describe</a:t>
            </a:r>
            <a:r>
              <a:rPr lang="en-GB" sz="1200" dirty="0">
                <a:latin typeface="Courier New" panose="02070309020205020404" pitchFamily="49" charset="0"/>
              </a:rPr>
              <a:t>())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</a:t>
            </a:r>
            <a:r>
              <a:rPr lang="en-GB" sz="1200" dirty="0" err="1">
                <a:latin typeface="Courier New" panose="02070309020205020404" pitchFamily="49" charset="0"/>
              </a:rPr>
              <a:t>DataFrame</a:t>
            </a:r>
            <a:r>
              <a:rPr lang="en-GB" sz="1200" dirty="0">
                <a:latin typeface="Courier New" panose="02070309020205020404" pitchFamily="49" charset="0"/>
              </a:rPr>
              <a:t> head\n",     </a:t>
            </a:r>
            <a:r>
              <a:rPr lang="en-GB" sz="1200" dirty="0" err="1">
                <a:latin typeface="Courier New" panose="02070309020205020404" pitchFamily="49" charset="0"/>
              </a:rPr>
              <a:t>irisDataFrame.head</a:t>
            </a:r>
            <a:r>
              <a:rPr lang="en-GB" sz="1200" dirty="0">
                <a:latin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37916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2. A Closer Look at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The feature matrix</a:t>
            </a:r>
          </a:p>
          <a:p>
            <a:r>
              <a:rPr lang="en-GB" dirty="0"/>
              <a:t>The target array</a:t>
            </a:r>
          </a:p>
          <a:p>
            <a:r>
              <a:rPr lang="en-GB" dirty="0"/>
              <a:t>Reshaping a dataset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52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The term </a:t>
            </a:r>
            <a:r>
              <a:rPr lang="en-GB" altLang="en-US" i="1" dirty="0">
                <a:ea typeface="Open Sans" panose="020B0606030504020204" pitchFamily="34" charset="0"/>
                <a:cs typeface="Open Sans" panose="020B0606030504020204" pitchFamily="34" charset="0"/>
              </a:rPr>
              <a:t>feature matrix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refers to the 2-dimensional numeric data array or matrix</a:t>
            </a:r>
          </a:p>
          <a:p>
            <a:pPr lvl="1"/>
            <a:r>
              <a:rPr lang="en-GB" altLang="en-US" dirty="0"/>
              <a:t>Typically contained in a </a:t>
            </a:r>
            <a:r>
              <a:rPr lang="en-GB" altLang="en-US" dirty="0" err="1"/>
              <a:t>numpy</a:t>
            </a:r>
            <a:r>
              <a:rPr lang="en-GB" altLang="en-US" dirty="0"/>
              <a:t> array or a pandas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</a:endParaRPr>
          </a:p>
          <a:p>
            <a:pPr lvl="1"/>
            <a:r>
              <a:rPr lang="en-GB" altLang="en-US" dirty="0"/>
              <a:t>Typically stored in a variable named </a:t>
            </a:r>
            <a:r>
              <a:rPr lang="en-GB" altLang="en-US" dirty="0" err="1">
                <a:latin typeface="Courier New" panose="02070309020205020404" pitchFamily="49" charset="0"/>
              </a:rPr>
              <a:t>X_something</a:t>
            </a:r>
            <a:endParaRPr lang="en-GB" altLang="en-US" dirty="0">
              <a:latin typeface="Courier New" panose="02070309020205020404" pitchFamily="49" charset="0"/>
            </a:endParaRPr>
          </a:p>
          <a:p>
            <a:pPr lvl="1"/>
            <a:endParaRPr lang="en-GB" altLang="en-US" dirty="0">
              <a:latin typeface="+mj-lt"/>
            </a:endParaRPr>
          </a:p>
          <a:p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The shape is described as </a:t>
            </a:r>
            <a:r>
              <a:rPr lang="en-GB" altLang="en-US" dirty="0">
                <a:latin typeface="Courier New" panose="02070309020205020404" pitchFamily="49" charset="0"/>
              </a:rPr>
              <a:t>[</a:t>
            </a:r>
            <a:r>
              <a:rPr lang="en-GB" altLang="en-US" dirty="0" err="1">
                <a:latin typeface="Courier New" panose="02070309020205020404" pitchFamily="49" charset="0"/>
              </a:rPr>
              <a:t>n_samples</a:t>
            </a:r>
            <a:r>
              <a:rPr lang="en-GB" altLang="en-US" dirty="0">
                <a:latin typeface="Courier New" panose="02070309020205020404" pitchFamily="49" charset="0"/>
              </a:rPr>
              <a:t>, </a:t>
            </a:r>
            <a:r>
              <a:rPr lang="en-GB" altLang="en-US" dirty="0" err="1">
                <a:latin typeface="Courier New" panose="02070309020205020404" pitchFamily="49" charset="0"/>
              </a:rPr>
              <a:t>n_features</a:t>
            </a:r>
            <a:r>
              <a:rPr lang="en-GB" altLang="en-US" dirty="0">
                <a:latin typeface="Courier New" panose="02070309020205020404" pitchFamily="49" charset="0"/>
              </a:rPr>
              <a:t>]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Each row is a separate sample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The columns are the features for that sample (typically numeric)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Feature Matrix</a:t>
            </a:r>
          </a:p>
        </p:txBody>
      </p:sp>
    </p:spTree>
    <p:extLst>
      <p:ext uri="{BB962C8B-B14F-4D97-AF65-F5344CB8AC3E}">
        <p14:creationId xmlns:p14="http://schemas.microsoft.com/office/powerpoint/2010/main" val="163080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The term </a:t>
            </a:r>
            <a:r>
              <a:rPr lang="en-GB" altLang="en-US" i="1" dirty="0">
                <a:ea typeface="Open Sans" panose="020B0606030504020204" pitchFamily="34" charset="0"/>
                <a:cs typeface="Open Sans" panose="020B0606030504020204" pitchFamily="34" charset="0"/>
              </a:rPr>
              <a:t>target array 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refers to the 1-dimensional array that contained the labels (results) for all the samples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Typically contained in a </a:t>
            </a:r>
            <a:r>
              <a:rPr lang="en-GB" altLang="en-US" dirty="0" err="1">
                <a:ea typeface="Open Sans" panose="020B0606030504020204" pitchFamily="34" charset="0"/>
                <a:cs typeface="Open Sans" panose="020B0606030504020204" pitchFamily="34" charset="0"/>
              </a:rPr>
              <a:t>numpy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array or a pandas </a:t>
            </a:r>
            <a:r>
              <a:rPr lang="en-GB" altLang="en-US" dirty="0">
                <a:latin typeface="Courier New" panose="02070309020205020404" pitchFamily="49" charset="0"/>
              </a:rPr>
              <a:t>Series</a:t>
            </a:r>
          </a:p>
          <a:p>
            <a:pPr lvl="1"/>
            <a:r>
              <a:rPr lang="en-GB" altLang="en-US" dirty="0"/>
              <a:t>Typically stored in a variable named </a:t>
            </a:r>
            <a:r>
              <a:rPr lang="en-GB" altLang="en-US" dirty="0" err="1">
                <a:latin typeface="Courier New" panose="02070309020205020404" pitchFamily="49" charset="0"/>
              </a:rPr>
              <a:t>Y_something</a:t>
            </a:r>
            <a:endParaRPr lang="en-GB" altLang="en-US" dirty="0">
              <a:latin typeface="Courier New" panose="02070309020205020404" pitchFamily="49" charset="0"/>
            </a:endParaRPr>
          </a:p>
          <a:p>
            <a:pPr lvl="1"/>
            <a:endParaRPr lang="en-GB" altLang="en-US" dirty="0">
              <a:latin typeface="+mj-lt"/>
            </a:endParaRPr>
          </a:p>
          <a:p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The shape is described as </a:t>
            </a:r>
            <a:r>
              <a:rPr lang="en-GB" altLang="en-US" dirty="0">
                <a:latin typeface="Courier New" panose="02070309020205020404" pitchFamily="49" charset="0"/>
              </a:rPr>
              <a:t>[</a:t>
            </a:r>
            <a:r>
              <a:rPr lang="en-GB" altLang="en-US" dirty="0" err="1">
                <a:latin typeface="Courier New" panose="02070309020205020404" pitchFamily="49" charset="0"/>
              </a:rPr>
              <a:t>n_samples</a:t>
            </a:r>
            <a:r>
              <a:rPr lang="en-GB" altLang="en-US" dirty="0">
                <a:latin typeface="Courier New" panose="02070309020205020404" pitchFamily="49" charset="0"/>
              </a:rPr>
              <a:t>]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Each row represents the measured/predicted label for a sample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A label value might be numeric (e.g., </a:t>
            </a:r>
            <a:r>
              <a:rPr lang="en-GB" altLang="en-US" dirty="0" err="1">
                <a:ea typeface="Open Sans" panose="020B0606030504020204" pitchFamily="34" charset="0"/>
                <a:cs typeface="Open Sans" panose="020B0606030504020204" pitchFamily="34" charset="0"/>
              </a:rPr>
              <a:t>lifeExpectancy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=87)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Or a label value might be textual (e.g., </a:t>
            </a:r>
            <a:r>
              <a:rPr lang="en-GB" altLang="en-US" dirty="0" err="1">
                <a:ea typeface="Open Sans" panose="020B0606030504020204" pitchFamily="34" charset="0"/>
                <a:cs typeface="Open Sans" panose="020B0606030504020204" pitchFamily="34" charset="0"/>
              </a:rPr>
              <a:t>referendumVote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="Leave") 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The Target Array</a:t>
            </a:r>
          </a:p>
        </p:txBody>
      </p:sp>
    </p:spTree>
    <p:extLst>
      <p:ext uri="{BB962C8B-B14F-4D97-AF65-F5344CB8AC3E}">
        <p14:creationId xmlns:p14="http://schemas.microsoft.com/office/powerpoint/2010/main" val="189964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Recall the seaborn "iris" dataset from the previous section, where each sample has 5 features</a:t>
            </a:r>
          </a:p>
          <a:p>
            <a:pPr lvl="1"/>
            <a:endParaRPr lang="en-GB" alt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alt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alt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alt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alt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alt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We can reshape this dataset, to extract the "species" feature and treat it as a label that we'd like to predict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The features matrix will have </a:t>
            </a:r>
            <a:r>
              <a:rPr lang="en-GB" altLang="en-US" dirty="0" err="1">
                <a:latin typeface="Courier New" panose="02070309020205020404" pitchFamily="49" charset="0"/>
              </a:rPr>
              <a:t>n_features</a:t>
            </a:r>
            <a:r>
              <a:rPr lang="en-GB" altLang="en-US" dirty="0">
                <a:latin typeface="Courier New" panose="02070309020205020404" pitchFamily="49" charset="0"/>
              </a:rPr>
              <a:t>=4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The target array will contain the "species" feature</a:t>
            </a:r>
          </a:p>
          <a:p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Reshaping a Dataset (1 of 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7CE17A-CD2D-48FB-8761-C0A6C7B7A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054" y="1537271"/>
            <a:ext cx="6594482" cy="141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9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The following code shows how to reshape the dataset, as described on the previous slide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Reshaping a Dataset (2 of 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4141C3-6F39-9C65-FA9B-A9613A9DC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507597"/>
            <a:ext cx="7274311" cy="357838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</a:rPr>
              <a:t>import seaborn as </a:t>
            </a:r>
            <a:r>
              <a:rPr lang="en-GB" sz="1200" dirty="0" err="1">
                <a:latin typeface="Courier New" panose="02070309020205020404" pitchFamily="49" charset="0"/>
              </a:rPr>
              <a:t>sns</a:t>
            </a:r>
            <a:endParaRPr lang="en-GB" sz="1200" dirty="0">
              <a:latin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iris = </a:t>
            </a:r>
            <a:r>
              <a:rPr lang="en-GB" sz="1200" dirty="0" err="1">
                <a:latin typeface="Courier New" panose="02070309020205020404" pitchFamily="49" charset="0"/>
              </a:rPr>
              <a:t>sns.load_dataset</a:t>
            </a:r>
            <a:r>
              <a:rPr lang="en-GB" sz="1200" dirty="0">
                <a:latin typeface="Courier New" panose="02070309020205020404" pitchFamily="49" charset="0"/>
              </a:rPr>
              <a:t>('iris')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print("-----------------------------------------------------------------")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</a:t>
            </a:r>
            <a:r>
              <a:rPr lang="en-GB" sz="1200" dirty="0" err="1">
                <a:latin typeface="Courier New" panose="02070309020205020404" pitchFamily="49" charset="0"/>
              </a:rPr>
              <a:t>x_iris</a:t>
            </a:r>
            <a:r>
              <a:rPr lang="en-GB" sz="1200" dirty="0">
                <a:latin typeface="Courier New" panose="02070309020205020404" pitchFamily="49" charset="0"/>
              </a:rPr>
              <a:t>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print("-----------------------------------------------------------------")</a:t>
            </a:r>
          </a:p>
          <a:p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x_iris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iris.drop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('species', axis=1)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</a:rPr>
              <a:t>x_iris.shape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</a:rPr>
              <a:t>x_iris.describe</a:t>
            </a:r>
            <a:r>
              <a:rPr lang="en-GB" sz="1200" dirty="0">
                <a:latin typeface="Courier New" panose="02070309020205020404" pitchFamily="49" charset="0"/>
              </a:rPr>
              <a:t>())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</a:rPr>
              <a:t>x_iris.head</a:t>
            </a:r>
            <a:r>
              <a:rPr lang="en-GB" sz="1200">
                <a:latin typeface="Courier New" panose="02070309020205020404" pitchFamily="49" charset="0"/>
              </a:rPr>
              <a:t>(20))</a:t>
            </a:r>
            <a:endParaRPr lang="en-GB" sz="1200" dirty="0">
              <a:latin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print("-----------------------------------------------------------------")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</a:t>
            </a:r>
            <a:r>
              <a:rPr lang="en-GB" sz="1200" dirty="0" err="1">
                <a:latin typeface="Courier New" panose="02070309020205020404" pitchFamily="49" charset="0"/>
              </a:rPr>
              <a:t>y_iris</a:t>
            </a:r>
            <a:r>
              <a:rPr lang="en-GB" sz="1200" dirty="0">
                <a:latin typeface="Courier New" panose="02070309020205020404" pitchFamily="49" charset="0"/>
              </a:rPr>
              <a:t>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print("-----------------------------------------------------------------")</a:t>
            </a:r>
          </a:p>
          <a:p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y_iris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iris['species']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</a:rPr>
              <a:t>y_iris.shape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</a:rPr>
              <a:t>y_iris.describe</a:t>
            </a:r>
            <a:r>
              <a:rPr lang="en-GB" sz="1200" dirty="0">
                <a:latin typeface="Courier New" panose="02070309020205020404" pitchFamily="49" charset="0"/>
              </a:rPr>
              <a:t>())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</a:t>
            </a:r>
            <a:r>
              <a:rPr lang="en-GB" sz="1200" dirty="0" err="1">
                <a:latin typeface="Courier New" panose="02070309020205020404" pitchFamily="49" charset="0"/>
              </a:rPr>
              <a:t>y_iris.head</a:t>
            </a:r>
            <a:r>
              <a:rPr lang="en-GB" sz="1200" dirty="0">
                <a:latin typeface="Courier New" panose="02070309020205020404" pitchFamily="49" charset="0"/>
              </a:rPr>
              <a:t>(20))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16241-2379-4CC7-B56C-A050426AD413}"/>
              </a:ext>
            </a:extLst>
          </p:cNvPr>
          <p:cNvSpPr txBox="1"/>
          <p:nvPr/>
        </p:nvSpPr>
        <p:spPr>
          <a:xfrm>
            <a:off x="6412652" y="4805600"/>
            <a:ext cx="2230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ex04-ReshapeDataset.py</a:t>
            </a:r>
          </a:p>
        </p:txBody>
      </p:sp>
    </p:spTree>
    <p:extLst>
      <p:ext uri="{BB962C8B-B14F-4D97-AF65-F5344CB8AC3E}">
        <p14:creationId xmlns:p14="http://schemas.microsoft.com/office/powerpoint/2010/main" val="2302864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9431"/>
            <a:ext cx="6233685" cy="1692452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Scikit-learn essentials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 closer look at datasets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Scikit-Learn Essentials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Installing scikit-learn and related libraries</a:t>
            </a:r>
          </a:p>
          <a:p>
            <a:r>
              <a:rPr lang="en-GB" dirty="0"/>
              <a:t>Scikit-learn examples</a:t>
            </a:r>
          </a:p>
          <a:p>
            <a:r>
              <a:rPr lang="en-GB" dirty="0"/>
              <a:t>Loading datasets from scikit-learn</a:t>
            </a:r>
          </a:p>
          <a:p>
            <a:r>
              <a:rPr lang="en-GB" dirty="0"/>
              <a:t>Converting a dataset to a pandas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Loading datasets from seaborn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90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Scikit-learn is a popular Python machine learning library</a:t>
            </a:r>
          </a:p>
          <a:p>
            <a:pPr lvl="1"/>
            <a:r>
              <a:rPr lang="en-GB" altLang="en-US" dirty="0"/>
              <a:t>Implements many supervised/unsupervised learning algorithms</a:t>
            </a:r>
          </a:p>
          <a:p>
            <a:pPr lvl="1"/>
            <a:r>
              <a:rPr lang="en-GB" altLang="en-US" dirty="0"/>
              <a:t>Clean and consistent API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There are several other Python ML libraries available, such as:</a:t>
            </a:r>
          </a:p>
          <a:p>
            <a:pPr lvl="1"/>
            <a:r>
              <a:rPr lang="en-GB" altLang="en-US" dirty="0" err="1"/>
              <a:t>PyTorch</a:t>
            </a:r>
            <a:endParaRPr lang="en-GB" altLang="en-US" dirty="0"/>
          </a:p>
          <a:p>
            <a:pPr lvl="1"/>
            <a:r>
              <a:rPr lang="en-GB" altLang="en-US" dirty="0"/>
              <a:t>TensorFlow</a:t>
            </a:r>
          </a:p>
          <a:p>
            <a:pPr lvl="1"/>
            <a:r>
              <a:rPr lang="en-GB" altLang="en-US" dirty="0" err="1"/>
              <a:t>Keras</a:t>
            </a:r>
            <a:r>
              <a:rPr lang="en-GB" altLang="en-US" dirty="0"/>
              <a:t> </a:t>
            </a:r>
          </a:p>
          <a:p>
            <a:pPr lvl="1"/>
            <a:r>
              <a:rPr lang="en-GB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6483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7498E07-1417-5E8F-0E5B-2305892D8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>
            <a:extLst>
              <a:ext uri="{FF2B5EF4-FFF2-40B4-BE49-F238E27FC236}">
                <a16:creationId xmlns:a16="http://schemas.microsoft.com/office/drawing/2014/main" id="{C1E47E82-B772-7731-A703-4B1550565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Installing Scikit-Learn and Related Libraries</a:t>
            </a:r>
            <a:endParaRPr lang="en-GB" altLang="en-US" dirty="0"/>
          </a:p>
        </p:txBody>
      </p:sp>
      <p:sp>
        <p:nvSpPr>
          <p:cNvPr id="193541" name="Rectangle 5">
            <a:extLst>
              <a:ext uri="{FF2B5EF4-FFF2-40B4-BE49-F238E27FC236}">
                <a16:creationId xmlns:a16="http://schemas.microsoft.com/office/drawing/2014/main" id="{250F98A6-2F01-3349-DEEB-F6F52157EF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Scikit-learn isn't included in the core Python installation</a:t>
            </a:r>
          </a:p>
          <a:p>
            <a:pPr lvl="1"/>
            <a:r>
              <a:rPr lang="en-GB" altLang="en-US" dirty="0"/>
              <a:t>You must install several packages using pip, as follows: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Note:</a:t>
            </a:r>
          </a:p>
          <a:p>
            <a:pPr lvl="1"/>
            <a:r>
              <a:rPr lang="en-GB" altLang="en-US" i="1" dirty="0"/>
              <a:t>seaborn</a:t>
            </a:r>
            <a:r>
              <a:rPr lang="en-GB" altLang="en-US" dirty="0"/>
              <a:t> is a visualization library, enhances matplotlib</a:t>
            </a:r>
          </a:p>
          <a:p>
            <a:pPr lvl="1"/>
            <a:r>
              <a:rPr lang="en-GB" altLang="en-US" i="1" dirty="0" err="1"/>
              <a:t>cython</a:t>
            </a:r>
            <a:r>
              <a:rPr lang="en-GB" altLang="en-US" dirty="0"/>
              <a:t> is a C-like library, used internally by scikit-learn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863C9-192A-05FC-2442-3122936C952D}"/>
              </a:ext>
            </a:extLst>
          </p:cNvPr>
          <p:cNvSpPr txBox="1"/>
          <p:nvPr/>
        </p:nvSpPr>
        <p:spPr>
          <a:xfrm>
            <a:off x="1767385" y="2187281"/>
            <a:ext cx="580260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scikit-learn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11F7C-C20B-95CF-CA23-E63316E60FAD}"/>
              </a:ext>
            </a:extLst>
          </p:cNvPr>
          <p:cNvSpPr txBox="1"/>
          <p:nvPr/>
        </p:nvSpPr>
        <p:spPr>
          <a:xfrm>
            <a:off x="1767385" y="1873555"/>
            <a:ext cx="580260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200" b="1" dirty="0" err="1">
                <a:solidFill>
                  <a:schemeClr val="bg1"/>
                </a:solidFill>
                <a:latin typeface="Courier New" panose="02070309020205020404" pitchFamily="49" charset="0"/>
              </a:rPr>
              <a:t>cython</a:t>
            </a:r>
            <a:endParaRPr lang="en-GB" sz="1200" b="1" dirty="0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5FA435-DEF4-7FB8-84C0-C7E2D7426AB6}"/>
              </a:ext>
            </a:extLst>
          </p:cNvPr>
          <p:cNvSpPr txBox="1"/>
          <p:nvPr/>
        </p:nvSpPr>
        <p:spPr>
          <a:xfrm>
            <a:off x="1767385" y="1564694"/>
            <a:ext cx="5802609" cy="2769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seaborn</a:t>
            </a:r>
          </a:p>
        </p:txBody>
      </p:sp>
    </p:spTree>
    <p:extLst>
      <p:ext uri="{BB962C8B-B14F-4D97-AF65-F5344CB8AC3E}">
        <p14:creationId xmlns:p14="http://schemas.microsoft.com/office/powerpoint/2010/main" val="425708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 err="1"/>
              <a:t>Scikit</a:t>
            </a:r>
            <a:r>
              <a:rPr lang="en-GB" dirty="0"/>
              <a:t>-Learn Examples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Scikit-learn examples, to illustrate simple techniques: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ex01-LoadDatasetFromScikitLearn.py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ex02-ConvertDatasetToDataFrame.py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ex03-LoadDatasetFromSeaborn.py 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ex04-ReshapeDataset.py 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(see next section)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For explanations, see following slides…</a:t>
            </a:r>
          </a:p>
        </p:txBody>
      </p:sp>
    </p:spTree>
    <p:extLst>
      <p:ext uri="{BB962C8B-B14F-4D97-AF65-F5344CB8AC3E}">
        <p14:creationId xmlns:p14="http://schemas.microsoft.com/office/powerpoint/2010/main" val="221843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172568" cy="3961136"/>
          </a:xfrm>
        </p:spPr>
        <p:txBody>
          <a:bodyPr/>
          <a:lstStyle/>
          <a:p>
            <a:r>
              <a:rPr lang="en-GB" altLang="en-US" dirty="0"/>
              <a:t>Scikit-learn has various sample datasets, to help get you started with machine learning</a:t>
            </a:r>
          </a:p>
          <a:p>
            <a:pPr lvl="2"/>
            <a:endParaRPr lang="en-GB" altLang="en-US" dirty="0"/>
          </a:p>
          <a:p>
            <a:r>
              <a:rPr lang="en-GB" altLang="en-US" dirty="0"/>
              <a:t>The datasets are dictionary-like objects, with properties such as: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data          </a:t>
            </a:r>
            <a:r>
              <a:rPr lang="en-GB" altLang="en-US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 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the data, as a </a:t>
            </a:r>
            <a:r>
              <a:rPr lang="en-GB" altLang="en-US" dirty="0" err="1">
                <a:ea typeface="Open Sans" panose="020B0606030504020204" pitchFamily="34" charset="0"/>
                <a:cs typeface="Open Sans" panose="020B0606030504020204" pitchFamily="34" charset="0"/>
              </a:rPr>
              <a:t>numpy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array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</a:rPr>
              <a:t>feature_names</a:t>
            </a:r>
            <a:r>
              <a:rPr lang="en-GB" altLang="en-US" dirty="0">
                <a:latin typeface="Courier New" panose="02070309020205020404" pitchFamily="49" charset="0"/>
              </a:rPr>
              <a:t> </a:t>
            </a:r>
            <a:r>
              <a:rPr lang="en-GB" altLang="en-US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 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names of the features in the data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DESCR         </a:t>
            </a:r>
            <a:r>
              <a:rPr lang="en-GB" altLang="en-US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- 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free-format textual description of the dataset</a:t>
            </a:r>
          </a:p>
          <a:p>
            <a:pPr lvl="2"/>
            <a:endParaRPr lang="en-GB" alt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Scikit-learn has </a:t>
            </a:r>
            <a:r>
              <a:rPr lang="en-GB" altLang="en-US" i="1" dirty="0">
                <a:ea typeface="Open Sans" panose="020B0606030504020204" pitchFamily="34" charset="0"/>
                <a:cs typeface="Open Sans" panose="020B0606030504020204" pitchFamily="34" charset="0"/>
              </a:rPr>
              <a:t>toy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datasets and </a:t>
            </a:r>
            <a:r>
              <a:rPr lang="en-GB" altLang="en-US" i="1" dirty="0">
                <a:ea typeface="Open Sans" panose="020B0606030504020204" pitchFamily="34" charset="0"/>
                <a:cs typeface="Open Sans" panose="020B0606030504020204" pitchFamily="34" charset="0"/>
              </a:rPr>
              <a:t>real-world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datasets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Toy datasets are small and simple, to help you understand how to use scikit-learn algorithms </a:t>
            </a:r>
          </a:p>
          <a:p>
            <a:pPr lvl="1"/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Real-world datasets are larger and richer, to help you determine the validity of your model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Datasets from </a:t>
            </a:r>
            <a:r>
              <a:rPr lang="en-GB" dirty="0" err="1"/>
              <a:t>Scikit</a:t>
            </a:r>
            <a:r>
              <a:rPr lang="en-GB" dirty="0"/>
              <a:t>-Learn (1 of 3)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0246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Here are some toy datasets for classification algorithms:</a:t>
            </a:r>
          </a:p>
          <a:p>
            <a:pPr lvl="1">
              <a:tabLst>
                <a:tab pos="1613297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iris     - </a:t>
            </a:r>
            <a:r>
              <a:rPr lang="en-GB" altLang="en-US" dirty="0"/>
              <a:t>Iris flower dataset</a:t>
            </a:r>
          </a:p>
          <a:p>
            <a:pPr lvl="1">
              <a:tabLst>
                <a:tab pos="1613297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digits   - </a:t>
            </a:r>
            <a:r>
              <a:rPr lang="en-GB" altLang="en-US" dirty="0"/>
              <a:t>Handwritten digits dataset</a:t>
            </a:r>
          </a:p>
          <a:p>
            <a:pPr lvl="1">
              <a:tabLst>
                <a:tab pos="1613297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wine     - </a:t>
            </a:r>
            <a:r>
              <a:rPr lang="en-GB" altLang="en-US" dirty="0"/>
              <a:t>Wine dataset</a:t>
            </a:r>
          </a:p>
          <a:p>
            <a:pPr lvl="1">
              <a:tabLst>
                <a:tab pos="1613297" algn="l"/>
              </a:tabLst>
            </a:pPr>
            <a:endParaRPr lang="en-GB" altLang="en-US" dirty="0"/>
          </a:p>
          <a:p>
            <a:pPr>
              <a:tabLst>
                <a:tab pos="1613297" algn="l"/>
              </a:tabLst>
            </a:pPr>
            <a:r>
              <a:rPr lang="en-GB" altLang="en-US" dirty="0"/>
              <a:t>Here's a toy dataset for regression algorithms:</a:t>
            </a:r>
          </a:p>
          <a:p>
            <a:pPr lvl="1">
              <a:tabLst>
                <a:tab pos="1613297" algn="l"/>
              </a:tabLst>
            </a:pPr>
            <a:r>
              <a:rPr lang="en-GB" altLang="en-US" dirty="0">
                <a:latin typeface="Courier New" panose="02070309020205020404" pitchFamily="49" charset="0"/>
              </a:rPr>
              <a:t>diabetes - </a:t>
            </a:r>
            <a:r>
              <a:rPr lang="en-GB" altLang="en-US" dirty="0"/>
              <a:t>Diabetes dataset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Datasets from </a:t>
            </a:r>
            <a:r>
              <a:rPr lang="en-GB" dirty="0" err="1"/>
              <a:t>Scikit</a:t>
            </a:r>
            <a:r>
              <a:rPr lang="en-GB" dirty="0"/>
              <a:t>-Learn (2 of 3)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5344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Example of loading toy datasets from scikit-learn:</a:t>
            </a:r>
          </a:p>
          <a:p>
            <a:pPr lvl="1"/>
            <a:r>
              <a:rPr lang="en-GB" altLang="en-US" dirty="0"/>
              <a:t>Call </a:t>
            </a:r>
            <a:r>
              <a:rPr lang="en-GB" altLang="en-US" dirty="0" err="1">
                <a:latin typeface="Courier New" panose="02070309020205020404" pitchFamily="49" charset="0"/>
              </a:rPr>
              <a:t>load_xxxx</a:t>
            </a:r>
            <a:r>
              <a:rPr lang="en-GB" altLang="en-US" dirty="0">
                <a:latin typeface="Courier New" panose="02070309020205020404" pitchFamily="49" charset="0"/>
              </a:rPr>
              <a:t>()</a:t>
            </a:r>
            <a:r>
              <a:rPr lang="en-GB" altLang="en-US" dirty="0"/>
              <a:t>, defined in </a:t>
            </a:r>
            <a:r>
              <a:rPr lang="en-GB" altLang="en-US" dirty="0" err="1">
                <a:latin typeface="Courier New" panose="02070309020205020404" pitchFamily="49" charset="0"/>
              </a:rPr>
              <a:t>sklearn.datasets</a:t>
            </a:r>
            <a:r>
              <a:rPr lang="en-GB" altLang="en-US" dirty="0"/>
              <a:t> module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Datasets from </a:t>
            </a:r>
            <a:r>
              <a:rPr lang="en-GB" dirty="0" err="1"/>
              <a:t>Scikit</a:t>
            </a:r>
            <a:r>
              <a:rPr lang="en-GB" dirty="0"/>
              <a:t>-Learn (3 of 3)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203A0-F1AF-4C96-BECB-E79E6CA87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14524"/>
            <a:ext cx="7274311" cy="357838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sklearn.datasets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load_diabetes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load_iris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diabetes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load_diabetes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print("-----------------------------------------------------------------")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print("diabetes")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print("-----------------------------------------------------------------")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print("Description    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diabetes.DESCR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print("Feature names  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diabetes.feature_names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print("Data shape     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diabetes.data.shape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print("Data           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diabetes.data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iris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load_iris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print("\n-----------------------------------------------------------------")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print("iris")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print("-----------------------------------------------------------------")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print("Description    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iris.DESCR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print("Feature names  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iris.feature_names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print("Data shape     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iris.data.shape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print("Data           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iris.data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9E9A8-0CE9-44A2-94A3-9658CC858637}"/>
              </a:ext>
            </a:extLst>
          </p:cNvPr>
          <p:cNvSpPr txBox="1"/>
          <p:nvPr/>
        </p:nvSpPr>
        <p:spPr>
          <a:xfrm>
            <a:off x="5427058" y="4801688"/>
            <a:ext cx="334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ex01-LoadDatasetFromScikitLearn.py</a:t>
            </a:r>
          </a:p>
        </p:txBody>
      </p:sp>
    </p:spTree>
    <p:extLst>
      <p:ext uri="{BB962C8B-B14F-4D97-AF65-F5344CB8AC3E}">
        <p14:creationId xmlns:p14="http://schemas.microsoft.com/office/powerpoint/2010/main" val="305249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34490"/>
            <a:ext cx="8023438" cy="3961136"/>
          </a:xfrm>
        </p:spPr>
        <p:txBody>
          <a:bodyPr/>
          <a:lstStyle/>
          <a:p>
            <a:r>
              <a:rPr lang="en-GB" altLang="en-US" dirty="0"/>
              <a:t>It can be useful to load data into a pandas </a:t>
            </a:r>
            <a:r>
              <a:rPr lang="en-GB" altLang="en-US" dirty="0" err="1">
                <a:latin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</a:endParaRPr>
          </a:p>
          <a:p>
            <a:pPr lvl="1"/>
            <a:r>
              <a:rPr lang="en-GB" altLang="en-US" dirty="0"/>
              <a:t>To leverage pandas data science functionality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55161"/>
            <a:ext cx="7548179" cy="560552"/>
          </a:xfrm>
        </p:spPr>
        <p:txBody>
          <a:bodyPr/>
          <a:lstStyle/>
          <a:p>
            <a:r>
              <a:rPr lang="en-GB" dirty="0"/>
              <a:t>Converting a Dataset to a Pandas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79E3C-125F-4EA5-BC13-B5955A0671B6}"/>
              </a:ext>
            </a:extLst>
          </p:cNvPr>
          <p:cNvSpPr txBox="1"/>
          <p:nvPr/>
        </p:nvSpPr>
        <p:spPr>
          <a:xfrm>
            <a:off x="5512606" y="4237041"/>
            <a:ext cx="3252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3333CC"/>
                </a:solidFill>
                <a:latin typeface="Courier New" panose="02070309020205020404" pitchFamily="49" charset="0"/>
              </a:rPr>
              <a:t>ex02-ConvertDatasetToDataFrame.py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644C13-93C5-81AC-71FE-51FCFEE50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571527"/>
            <a:ext cx="7274311" cy="265505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pandas as pd </a:t>
            </a:r>
          </a:p>
          <a:p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from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sklearn.datasets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load_diabetes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diabetes = </a:t>
            </a:r>
            <a:r>
              <a:rPr lang="en-GB" sz="1200" dirty="0" err="1">
                <a:latin typeface="Courier New" panose="02070309020205020404" pitchFamily="49" charset="0"/>
              </a:rPr>
              <a:t>load_diabetes</a:t>
            </a:r>
            <a:r>
              <a:rPr lang="en-GB" sz="1200" dirty="0">
                <a:latin typeface="Courier New" panose="02070309020205020404" pitchFamily="49" charset="0"/>
              </a:rPr>
              <a:t>()</a:t>
            </a:r>
          </a:p>
          <a:p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diabetesDataFrame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pd.DataFrame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diabetes.data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GB" sz="1200" dirty="0">
              <a:latin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</a:rPr>
              <a:t>print("-----------------------------------------------------------------")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print("diabetes")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print("-----------------------------------------------------------------")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print("Data shape         ",  </a:t>
            </a:r>
            <a:r>
              <a:rPr lang="en-GB" sz="1200" dirty="0" err="1">
                <a:latin typeface="Courier New" panose="02070309020205020404" pitchFamily="49" charset="0"/>
              </a:rPr>
              <a:t>diabetes.data.shape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print("Feature names      ",  </a:t>
            </a:r>
            <a:r>
              <a:rPr lang="en-GB" sz="1200" dirty="0" err="1">
                <a:latin typeface="Courier New" panose="02070309020205020404" pitchFamily="49" charset="0"/>
              </a:rPr>
              <a:t>diabetes.feature_names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</a:t>
            </a:r>
            <a:r>
              <a:rPr lang="en-GB" sz="1200" dirty="0" err="1">
                <a:latin typeface="Courier New" panose="02070309020205020404" pitchFamily="49" charset="0"/>
              </a:rPr>
              <a:t>DataFrame</a:t>
            </a:r>
            <a:r>
              <a:rPr lang="en-GB" sz="1200" dirty="0">
                <a:latin typeface="Courier New" panose="02070309020205020404" pitchFamily="49" charset="0"/>
              </a:rPr>
              <a:t> shape    ",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diabetesDataFrame.shape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</a:t>
            </a:r>
            <a:r>
              <a:rPr lang="en-GB" sz="1200" dirty="0" err="1">
                <a:latin typeface="Courier New" panose="02070309020205020404" pitchFamily="49" charset="0"/>
              </a:rPr>
              <a:t>DataFrame</a:t>
            </a:r>
            <a:r>
              <a:rPr lang="en-GB" sz="1200" dirty="0">
                <a:latin typeface="Courier New" panose="02070309020205020404" pitchFamily="49" charset="0"/>
              </a:rPr>
              <a:t> describe\n",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diabetesDataFrame.describe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200" dirty="0">
                <a:latin typeface="Courier New" panose="02070309020205020404" pitchFamily="49" charset="0"/>
              </a:rPr>
              <a:t>print("</a:t>
            </a:r>
            <a:r>
              <a:rPr lang="en-GB" sz="1200" dirty="0" err="1">
                <a:latin typeface="Courier New" panose="02070309020205020404" pitchFamily="49" charset="0"/>
              </a:rPr>
              <a:t>DataFrame</a:t>
            </a:r>
            <a:r>
              <a:rPr lang="en-GB" sz="1200" dirty="0">
                <a:latin typeface="Courier New" panose="02070309020205020404" pitchFamily="49" charset="0"/>
              </a:rPr>
              <a:t> head\n",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diabetesDataFrame.head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358817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5482</TotalTime>
  <Words>1078</Words>
  <Application>Microsoft Office PowerPoint</Application>
  <PresentationFormat>On-screen Show (16:9)</PresentationFormat>
  <Paragraphs>175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Open Sans</vt:lpstr>
      <vt:lpstr>Standard_LiveLessons_2017</vt:lpstr>
      <vt:lpstr>Getting Started with Scikit-Learn</vt:lpstr>
      <vt:lpstr>Section 1: Scikit-Learn Essentials</vt:lpstr>
      <vt:lpstr>Overview</vt:lpstr>
      <vt:lpstr>Installing Scikit-Learn and Related Libraries</vt:lpstr>
      <vt:lpstr>Scikit-Learn Examples</vt:lpstr>
      <vt:lpstr>Loading Datasets from Scikit-Learn (1 of 3)</vt:lpstr>
      <vt:lpstr>Loading Datasets from Scikit-Learn (2 of 3)</vt:lpstr>
      <vt:lpstr>Loading Datasets from Scikit-Learn (3 of 3)</vt:lpstr>
      <vt:lpstr>Converting a Dataset to a Pandas DataFrame</vt:lpstr>
      <vt:lpstr>Loading Datasets from Seaborn</vt:lpstr>
      <vt:lpstr>2. A Closer Look at Datasets</vt:lpstr>
      <vt:lpstr>The Feature Matrix</vt:lpstr>
      <vt:lpstr>The Target Array</vt:lpstr>
      <vt:lpstr>Reshaping a Dataset (1 of 2)</vt:lpstr>
      <vt:lpstr>Reshaping a Dataset (2 of 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148</cp:revision>
  <dcterms:created xsi:type="dcterms:W3CDTF">2015-09-28T19:52:00Z</dcterms:created>
  <dcterms:modified xsi:type="dcterms:W3CDTF">2024-11-14T09:39:34Z</dcterms:modified>
</cp:coreProperties>
</file>