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726" r:id="rId2"/>
    <p:sldId id="823" r:id="rId3"/>
    <p:sldId id="643" r:id="rId4"/>
    <p:sldId id="832" r:id="rId5"/>
    <p:sldId id="606" r:id="rId6"/>
    <p:sldId id="635" r:id="rId7"/>
    <p:sldId id="824" r:id="rId8"/>
    <p:sldId id="808" r:id="rId9"/>
    <p:sldId id="359" r:id="rId10"/>
    <p:sldId id="798" r:id="rId11"/>
    <p:sldId id="799" r:id="rId12"/>
    <p:sldId id="825" r:id="rId13"/>
    <p:sldId id="800" r:id="rId14"/>
    <p:sldId id="801" r:id="rId15"/>
    <p:sldId id="826" r:id="rId16"/>
    <p:sldId id="827" r:id="rId17"/>
    <p:sldId id="828" r:id="rId18"/>
    <p:sldId id="829" r:id="rId19"/>
    <p:sldId id="830" r:id="rId20"/>
    <p:sldId id="831" r:id="rId21"/>
    <p:sldId id="73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CFFF"/>
    <a:srgbClr val="FFFFFF"/>
    <a:srgbClr val="005B70"/>
    <a:srgbClr val="006F8D"/>
    <a:srgbClr val="0098BC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14" d="100"/>
          <a:sy n="114" d="100"/>
        </p:scale>
        <p:origin x="61" y="48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885"/>
    </p:cViewPr>
  </p:sorterViewPr>
  <p:notesViewPr>
    <p:cSldViewPr snapToGrid="0" snapToObjects="1">
      <p:cViewPr varScale="1">
        <p:scale>
          <a:sx n="68" d="100"/>
          <a:sy n="68" d="100"/>
        </p:scale>
        <p:origin x="249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FB39F-8FB8-4A0A-9400-BCEE605F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5B59A-5CEA-470D-B1B1-9411D4A0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6B469-8C3D-4157-94A3-D4FAD0A62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AE6C7-7632-421A-AD53-366C8DB2B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8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5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766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46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6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6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1775F4-3793-4D76-B724-6621670C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1B3E40-D559-473B-9105-4DC800264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1043-72B6-2B71-B17D-221CB472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53DD1D-C923-1F7B-2E42-65756ED9D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E7AABCD-7278-3CC9-0723-7ECBA9AC4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6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4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2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achine_learning_ma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Understanding the Scikit-Learn API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Scikit-learn API essentials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Performing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Scikit-Learn Model Classes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scikit-learn API defines separate classes to implement the various types of machine learning models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 model classes are quite straightforward to use</a:t>
            </a:r>
          </a:p>
          <a:p>
            <a:pPr lvl="1"/>
            <a:r>
              <a:rPr lang="en-GB" altLang="en-US" dirty="0"/>
              <a:t>Consistent interface API</a:t>
            </a:r>
          </a:p>
          <a:p>
            <a:pPr lvl="1"/>
            <a:r>
              <a:rPr lang="en-GB" altLang="en-US" dirty="0"/>
              <a:t>Easily configurable via hyperparameters</a:t>
            </a:r>
          </a:p>
          <a:p>
            <a:pPr lvl="1"/>
            <a:r>
              <a:rPr lang="en-GB" altLang="en-US" dirty="0"/>
              <a:t>Appropriate default hyperparameter values, to simplify usage</a:t>
            </a:r>
          </a:p>
          <a:p>
            <a:pPr lvl="1"/>
            <a:r>
              <a:rPr lang="en-GB" altLang="en-US" dirty="0"/>
              <a:t>Support for </a:t>
            </a:r>
            <a:r>
              <a:rPr lang="en-GB" altLang="en-US" dirty="0" err="1"/>
              <a:t>numpy</a:t>
            </a:r>
            <a:r>
              <a:rPr lang="en-GB" altLang="en-US" dirty="0"/>
              <a:t> arrays and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3272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How to use the Scikit-Learn API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To use scikit-learn to solve a machine learning problem, follow these general steps:</a:t>
            </a:r>
          </a:p>
          <a:p>
            <a:pPr lvl="2"/>
            <a:endParaRPr lang="en-GB" alt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GB" altLang="en-US" dirty="0"/>
              <a:t>Choose which scikit-learn model class you want to use</a:t>
            </a:r>
          </a:p>
          <a:p>
            <a:pPr marL="1257300" lvl="2" indent="-342900">
              <a:buFont typeface="+mj-lt"/>
              <a:buAutoNum type="arabicPeriod"/>
            </a:pPr>
            <a:endParaRPr lang="en-GB" alt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GB" altLang="en-US" dirty="0"/>
              <a:t>Create an instance of the class, with suitable hyperparameters</a:t>
            </a:r>
          </a:p>
          <a:p>
            <a:pPr marL="1257300" lvl="2" indent="-342900">
              <a:buFont typeface="+mj-lt"/>
              <a:buAutoNum type="arabicPeriod"/>
            </a:pPr>
            <a:endParaRPr lang="en-GB" alt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GB" altLang="en-US" dirty="0"/>
              <a:t>Arrange your data into a features matrix (and target array?)</a:t>
            </a:r>
          </a:p>
          <a:p>
            <a:pPr marL="1257300" lvl="2" indent="-342900">
              <a:buFont typeface="+mj-lt"/>
              <a:buAutoNum type="arabicPeriod"/>
            </a:pPr>
            <a:endParaRPr lang="en-GB" alt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GB" altLang="en-US" dirty="0"/>
              <a:t>Fit the model to your data via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en-GB" altLang="en-US" dirty="0"/>
              <a:t> method (with linear regression, the model will compute the line of best fit) </a:t>
            </a:r>
          </a:p>
          <a:p>
            <a:pPr marL="1257300" lvl="2" indent="-342900">
              <a:buFont typeface="+mj-lt"/>
              <a:buAutoNum type="arabicPeriod"/>
            </a:pPr>
            <a:endParaRPr lang="en-GB" alt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GB" altLang="en-US" dirty="0"/>
              <a:t>Use the model to predict labels for new data (e.g., for supervised learning, call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altLang="en-US" dirty="0"/>
              <a:t> method)</a:t>
            </a:r>
          </a:p>
        </p:txBody>
      </p:sp>
    </p:spTree>
    <p:extLst>
      <p:ext uri="{BB962C8B-B14F-4D97-AF65-F5344CB8AC3E}">
        <p14:creationId xmlns:p14="http://schemas.microsoft.com/office/powerpoint/2010/main" val="3569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Performing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Step 1:  </a:t>
            </a:r>
            <a:r>
              <a:rPr lang="en-GB" altLang="en-US" dirty="0"/>
              <a:t>Choosing a scikit-learn model class</a:t>
            </a:r>
          </a:p>
          <a:p>
            <a:r>
              <a:rPr lang="en-GB" dirty="0"/>
              <a:t>Step 2:  </a:t>
            </a:r>
            <a:r>
              <a:rPr lang="en-GB" altLang="en-US" dirty="0"/>
              <a:t>Creating an instance of the model class</a:t>
            </a:r>
          </a:p>
          <a:p>
            <a:r>
              <a:rPr lang="en-GB" dirty="0"/>
              <a:t>Step 3:  </a:t>
            </a:r>
            <a:r>
              <a:rPr lang="en-GB" altLang="en-US" dirty="0"/>
              <a:t>Arranging data</a:t>
            </a:r>
          </a:p>
          <a:p>
            <a:r>
              <a:rPr lang="en-GB" dirty="0"/>
              <a:t>Step 4:  </a:t>
            </a:r>
            <a:r>
              <a:rPr lang="en-GB" altLang="en-US" dirty="0"/>
              <a:t>Fitting the model to the data </a:t>
            </a:r>
          </a:p>
          <a:p>
            <a:r>
              <a:rPr lang="en-GB" dirty="0"/>
              <a:t>Step 5:  </a:t>
            </a:r>
            <a:r>
              <a:rPr lang="en-GB" altLang="en-US" dirty="0"/>
              <a:t>Predicting labels for new data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49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 we'll see how to use scikit-learn to perform linear regression for our sample data</a:t>
            </a:r>
          </a:p>
          <a:p>
            <a:pPr lvl="1"/>
            <a:r>
              <a:rPr lang="en-GB" altLang="en-US" dirty="0"/>
              <a:t>Scikit-learn will fit the best line that relates (x, y) values</a:t>
            </a:r>
          </a:p>
          <a:p>
            <a:pPr lvl="1"/>
            <a:r>
              <a:rPr lang="en-GB" altLang="en-US" dirty="0"/>
              <a:t>We'll then use the model to predict y values for new x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9A920-A1D0-4DEC-8AB5-0213C92A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559" y="2247462"/>
            <a:ext cx="3085061" cy="26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3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Step 1: </a:t>
            </a:r>
            <a:r>
              <a:rPr lang="en-GB" altLang="en-US" dirty="0"/>
              <a:t>Choosing a Scikit-Learn Model Class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Scikit-learn has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en-GB" altLang="en-US" dirty="0"/>
              <a:t> class</a:t>
            </a:r>
          </a:p>
          <a:p>
            <a:pPr lvl="1"/>
            <a:r>
              <a:rPr lang="en-GB" altLang="en-US" dirty="0"/>
              <a:t>Deduces a line of best fit for a given feature matrix / target array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 following code imports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en-GB" altLang="en-US" dirty="0"/>
              <a:t> class</a:t>
            </a:r>
          </a:p>
          <a:p>
            <a:pPr lvl="1"/>
            <a:r>
              <a:rPr lang="en-GB" altLang="en-US" dirty="0"/>
              <a:t>From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GB" altLang="en-US" dirty="0"/>
              <a:t> Python module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8909B-7FD9-AA51-422A-AF2D9A2D9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94019"/>
            <a:ext cx="7274311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>
                <a:latin typeface="Courier New" panose="02070309020205020404" pitchFamily="49" charset="0"/>
              </a:rPr>
              <a:t>from sklearn.linear_model import LinearRegression</a:t>
            </a:r>
            <a:endParaRPr lang="en-GB" sz="1200" dirty="0"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D8C7F-7339-B0B2-1CFB-A40879330C44}"/>
              </a:ext>
            </a:extLst>
          </p:cNvPr>
          <p:cNvSpPr txBox="1"/>
          <p:nvPr/>
        </p:nvSpPr>
        <p:spPr>
          <a:xfrm>
            <a:off x="6048190" y="2857633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ex02-DoLinearRegression.py</a:t>
            </a:r>
          </a:p>
        </p:txBody>
      </p:sp>
    </p:spTree>
    <p:extLst>
      <p:ext uri="{BB962C8B-B14F-4D97-AF65-F5344CB8AC3E}">
        <p14:creationId xmlns:p14="http://schemas.microsoft.com/office/powerpoint/2010/main" val="120092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Step 2: </a:t>
            </a:r>
            <a:r>
              <a:rPr lang="en-GB" altLang="en-US" dirty="0"/>
              <a:t>Creating an Instance of the Model Class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On the previous slide we decided which scikit-learn model class to import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We must now create an instance of the model class, with suitable hyperparameters - here's the simplest example: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Alternatively, you can set hyperparameter values:</a:t>
            </a:r>
          </a:p>
          <a:p>
            <a:pPr lvl="1"/>
            <a:endParaRPr lang="en-GB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10272-64BE-46B8-AD3C-4FEBD0BA5C97}"/>
              </a:ext>
            </a:extLst>
          </p:cNvPr>
          <p:cNvSpPr txBox="1"/>
          <p:nvPr/>
        </p:nvSpPr>
        <p:spPr>
          <a:xfrm flipH="1">
            <a:off x="1274963" y="4529774"/>
            <a:ext cx="755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5B70"/>
                </a:solidFill>
              </a:rPr>
              <a:t>See:   </a:t>
            </a:r>
            <a:r>
              <a:rPr lang="en-GB" sz="1400" dirty="0">
                <a:solidFill>
                  <a:srgbClr val="005B70"/>
                </a:solidFill>
                <a:hlinkClick r:id="rId3"/>
              </a:rPr>
              <a:t>https://scikit-learn.org/stable/modules/generated/sklearn.linear_model.LinearRegression.html</a:t>
            </a:r>
            <a:r>
              <a:rPr lang="en-GB" sz="1400" dirty="0">
                <a:solidFill>
                  <a:srgbClr val="005B70"/>
                </a:solidFill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FC66C-20BC-EFF7-8A9E-C0D1C9697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89943"/>
            <a:ext cx="7274311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model = </a:t>
            </a:r>
            <a:r>
              <a:rPr lang="en-GB" sz="1200" dirty="0" err="1">
                <a:latin typeface="Courier New" panose="02070309020205020404" pitchFamily="49" charset="0"/>
              </a:rPr>
              <a:t>LinearRegression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2B89F-7A6C-737E-DCFF-13A003A4B856}"/>
              </a:ext>
            </a:extLst>
          </p:cNvPr>
          <p:cNvSpPr txBox="1"/>
          <p:nvPr/>
        </p:nvSpPr>
        <p:spPr>
          <a:xfrm>
            <a:off x="6048190" y="2478499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ex02-DoLinearRegression.py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87B020-945F-F84A-FC6A-EB348EE2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74" y="3510799"/>
            <a:ext cx="7274311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model = </a:t>
            </a:r>
            <a:r>
              <a:rPr lang="en-GB" sz="1200" dirty="0" err="1">
                <a:latin typeface="Courier New" panose="02070309020205020404" pitchFamily="49" charset="0"/>
              </a:rPr>
              <a:t>LinearRegression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    </a:t>
            </a:r>
            <a:r>
              <a:rPr lang="en-GB" sz="1200" dirty="0" err="1">
                <a:latin typeface="Courier New" panose="02070309020205020404" pitchFamily="49" charset="0"/>
              </a:rPr>
              <a:t>fit_intercept</a:t>
            </a:r>
            <a:r>
              <a:rPr lang="en-GB" sz="1200" dirty="0">
                <a:latin typeface="Courier New" panose="02070309020205020404" pitchFamily="49" charset="0"/>
              </a:rPr>
              <a:t> = False, # Don't compute where graph cuts y axis. 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    </a:t>
            </a:r>
            <a:r>
              <a:rPr lang="en-GB" sz="1200" dirty="0" err="1">
                <a:latin typeface="Courier New" panose="02070309020205020404" pitchFamily="49" charset="0"/>
              </a:rPr>
              <a:t>copy_X</a:t>
            </a:r>
            <a:r>
              <a:rPr lang="en-GB" sz="1200" dirty="0">
                <a:latin typeface="Courier New" panose="02070309020205020404" pitchFamily="49" charset="0"/>
              </a:rPr>
              <a:t> = False,        # Don't copy X data, i.e. allow overwriting.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          </a:t>
            </a:r>
            <a:r>
              <a:rPr lang="en-GB" sz="1200" dirty="0" err="1">
                <a:latin typeface="Courier New" panose="02070309020205020404" pitchFamily="49" charset="0"/>
              </a:rPr>
              <a:t>n_jobs</a:t>
            </a:r>
            <a:r>
              <a:rPr lang="en-GB" sz="1200" dirty="0">
                <a:latin typeface="Courier New" panose="02070309020205020404" pitchFamily="49" charset="0"/>
              </a:rPr>
              <a:t> = None          # Use all available processors.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45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Step 3: </a:t>
            </a:r>
            <a:r>
              <a:rPr lang="en-GB" altLang="en-US" dirty="0"/>
              <a:t>Arranging Data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scikit-learn model implementations require your data to be arranged into a features matrix (and target array?)</a:t>
            </a:r>
          </a:p>
          <a:p>
            <a:endParaRPr lang="en-GB" altLang="en-US" dirty="0"/>
          </a:p>
          <a:p>
            <a:r>
              <a:rPr lang="en-GB" altLang="en-US" dirty="0"/>
              <a:t>The features matrix must be a 2D array</a:t>
            </a:r>
          </a:p>
          <a:p>
            <a:pPr lvl="1"/>
            <a:r>
              <a:rPr lang="en-GB" altLang="en-US" dirty="0"/>
              <a:t>At the moment, our features matrix is a 1D array</a:t>
            </a:r>
          </a:p>
          <a:p>
            <a:pPr lvl="1"/>
            <a:r>
              <a:rPr lang="en-GB" altLang="en-US" dirty="0"/>
              <a:t>We can convert it to a 2D array as follows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This is what the data looks like now</a:t>
            </a:r>
          </a:p>
          <a:p>
            <a:pPr lvl="1"/>
            <a:r>
              <a:rPr lang="en-GB" altLang="en-US" dirty="0"/>
              <a:t>The shape is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[n_samples,1]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55A96D-724C-4138-B1B9-A4F2A776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22" y="3632075"/>
            <a:ext cx="1435425" cy="1419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575B04-5058-88E7-A7AF-97C484D9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47143"/>
            <a:ext cx="7274311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X = x[:, </a:t>
            </a:r>
            <a:r>
              <a:rPr lang="en-GB" sz="1200" dirty="0" err="1">
                <a:latin typeface="Courier New" panose="02070309020205020404" pitchFamily="49" charset="0"/>
              </a:rPr>
              <a:t>np.newaxis</a:t>
            </a:r>
            <a:r>
              <a:rPr lang="en-GB" sz="1200" dirty="0"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F8D53-9B9A-F992-3F0C-1CE395A0D060}"/>
              </a:ext>
            </a:extLst>
          </p:cNvPr>
          <p:cNvSpPr txBox="1"/>
          <p:nvPr/>
        </p:nvSpPr>
        <p:spPr>
          <a:xfrm>
            <a:off x="6048190" y="2931973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ex02-DoLinearRegression.py</a:t>
            </a:r>
          </a:p>
        </p:txBody>
      </p:sp>
    </p:spTree>
    <p:extLst>
      <p:ext uri="{BB962C8B-B14F-4D97-AF65-F5344CB8AC3E}">
        <p14:creationId xmlns:p14="http://schemas.microsoft.com/office/powerpoint/2010/main" val="235197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Step 4: </a:t>
            </a:r>
            <a:r>
              <a:rPr lang="en-GB" altLang="en-US" dirty="0"/>
              <a:t>Fitting the Model to the Data (1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is the crucial step - it's where you pass your data into the scikit-learn model</a:t>
            </a:r>
          </a:p>
          <a:p>
            <a:pPr lvl="1"/>
            <a:r>
              <a:rPr lang="en-GB" altLang="en-US" dirty="0"/>
              <a:t>To do all this,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en-GB" altLang="en-US" dirty="0"/>
              <a:t> on your model</a:t>
            </a:r>
          </a:p>
          <a:p>
            <a:pPr lvl="1"/>
            <a:r>
              <a:rPr lang="en-GB" altLang="en-US" dirty="0"/>
              <a:t>Pass in the feature matrix and the target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What happens?</a:t>
            </a:r>
          </a:p>
          <a:p>
            <a:pPr lvl="1"/>
            <a:r>
              <a:rPr lang="en-GB" altLang="en-US" dirty="0"/>
              <a:t>The model will perform an appropriate series of computations</a:t>
            </a:r>
          </a:p>
          <a:p>
            <a:pPr lvl="1"/>
            <a:r>
              <a:rPr lang="en-GB" altLang="en-US" dirty="0"/>
              <a:t>E.g.,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en-GB" altLang="en-US" dirty="0"/>
              <a:t> model computes the line of best fit</a:t>
            </a:r>
          </a:p>
          <a:p>
            <a:pPr lvl="1"/>
            <a:r>
              <a:rPr lang="en-GB" altLang="en-US" dirty="0"/>
              <a:t>The results of the computation are available to you - see next slide</a:t>
            </a:r>
          </a:p>
          <a:p>
            <a:pPr lvl="1"/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A6F8E-8EFB-8B09-8992-87BE1E36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14882"/>
            <a:ext cx="7274311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</a:rPr>
              <a:t>model.fit</a:t>
            </a:r>
            <a:r>
              <a:rPr lang="en-GB" sz="1200" dirty="0">
                <a:latin typeface="Courier New" panose="02070309020205020404" pitchFamily="49" charset="0"/>
              </a:rPr>
              <a:t>(X, 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4EC4C-36FF-F037-F0F6-46174DBF9041}"/>
              </a:ext>
            </a:extLst>
          </p:cNvPr>
          <p:cNvSpPr txBox="1"/>
          <p:nvPr/>
        </p:nvSpPr>
        <p:spPr>
          <a:xfrm>
            <a:off x="6048190" y="2199712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ex02-DoLinearRegression.py</a:t>
            </a:r>
          </a:p>
        </p:txBody>
      </p:sp>
    </p:spTree>
    <p:extLst>
      <p:ext uri="{BB962C8B-B14F-4D97-AF65-F5344CB8AC3E}">
        <p14:creationId xmlns:p14="http://schemas.microsoft.com/office/powerpoint/2010/main" val="228006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Step 4: </a:t>
            </a:r>
            <a:r>
              <a:rPr lang="en-GB" altLang="en-US" dirty="0"/>
              <a:t>Fitting the Model to the Data (2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988" y="835064"/>
            <a:ext cx="8023225" cy="3960812"/>
          </a:xfrm>
        </p:spPr>
        <p:txBody>
          <a:bodyPr/>
          <a:lstStyle/>
          <a:p>
            <a:r>
              <a:rPr lang="en-GB" altLang="en-US" dirty="0"/>
              <a:t>When you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en-GB" altLang="en-US" dirty="0"/>
              <a:t>, the model learns from the data that you have provided</a:t>
            </a:r>
          </a:p>
          <a:p>
            <a:pPr lvl="1"/>
            <a:r>
              <a:rPr lang="en-GB" altLang="en-US" dirty="0"/>
              <a:t>The model exposes various parameters about the learnt data</a:t>
            </a:r>
          </a:p>
          <a:p>
            <a:pPr lvl="1"/>
            <a:r>
              <a:rPr lang="en-GB" altLang="en-US" dirty="0"/>
              <a:t>These parameters have trailing underscores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Example:</a:t>
            </a:r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r>
              <a:rPr lang="en-GB" altLang="en-US" dirty="0"/>
              <a:t>Results: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altLang="en-US" dirty="0"/>
              <a:t> is the slope of the line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intercept_</a:t>
            </a:r>
            <a:r>
              <a:rPr lang="en-GB" altLang="en-US" dirty="0"/>
              <a:t> is where line cuts y axis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10CEB-3581-49C3-AB30-5E5BAE27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58" y="4097807"/>
            <a:ext cx="2843495" cy="548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EF3CB-CAC7-7B59-E010-8D8AD4A6A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69679"/>
            <a:ext cx="7274311" cy="4390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print("Model </a:t>
            </a:r>
            <a:r>
              <a:rPr lang="en-GB" sz="1200" dirty="0" err="1">
                <a:latin typeface="Courier New" panose="02070309020205020404" pitchFamily="49" charset="0"/>
              </a:rPr>
              <a:t>coef</a:t>
            </a:r>
            <a:r>
              <a:rPr lang="en-GB" sz="1200" dirty="0">
                <a:latin typeface="Courier New" panose="02070309020205020404" pitchFamily="49" charset="0"/>
              </a:rPr>
              <a:t>_      %f" %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model.coef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print("Model intercept_ %f" %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model.intercept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A658D-2C00-6DAE-0E06-2F17DE914F5C}"/>
              </a:ext>
            </a:extLst>
          </p:cNvPr>
          <p:cNvSpPr txBox="1"/>
          <p:nvPr/>
        </p:nvSpPr>
        <p:spPr>
          <a:xfrm>
            <a:off x="6048190" y="3050918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ex02-DoLinearRegression.py</a:t>
            </a:r>
          </a:p>
        </p:txBody>
      </p:sp>
    </p:spTree>
    <p:extLst>
      <p:ext uri="{BB962C8B-B14F-4D97-AF65-F5344CB8AC3E}">
        <p14:creationId xmlns:p14="http://schemas.microsoft.com/office/powerpoint/2010/main" val="30587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Step 5: </a:t>
            </a:r>
            <a:r>
              <a:rPr lang="en-GB" altLang="en-US" dirty="0"/>
              <a:t>Predicting Labels for New Data (1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Once you have trained your model, you can use the model to predict labels for new data</a:t>
            </a:r>
          </a:p>
          <a:p>
            <a:pPr lvl="1"/>
            <a:r>
              <a:rPr lang="en-GB" altLang="en-US" dirty="0"/>
              <a:t>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GB" altLang="en-US" dirty="0"/>
              <a:t> on the model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Example:</a:t>
            </a:r>
          </a:p>
          <a:p>
            <a:pPr lvl="1"/>
            <a:r>
              <a:rPr lang="en-GB" altLang="en-US" dirty="0"/>
              <a:t>Let's create some new random x values, and predict the y values</a:t>
            </a:r>
          </a:p>
          <a:p>
            <a:pPr lvl="1"/>
            <a:r>
              <a:rPr lang="en-GB" altLang="en-US" dirty="0"/>
              <a:t>We'll also plot the predicted results in a scatterplot 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D8A11-ACC0-034A-890F-842D12CE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74909"/>
            <a:ext cx="7274311" cy="17317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</a:rPr>
              <a:t>xnew</a:t>
            </a:r>
            <a:r>
              <a:rPr lang="en-GB" sz="1200" dirty="0">
                <a:latin typeface="Courier New" panose="02070309020205020404" pitchFamily="49" charset="0"/>
              </a:rPr>
              <a:t> = 10 * </a:t>
            </a:r>
            <a:r>
              <a:rPr lang="en-GB" sz="1200" dirty="0" err="1">
                <a:latin typeface="Courier New" panose="02070309020205020404" pitchFamily="49" charset="0"/>
              </a:rPr>
              <a:t>np.random.sample</a:t>
            </a:r>
            <a:r>
              <a:rPr lang="en-GB" sz="1200" dirty="0">
                <a:latin typeface="Courier New" panose="02070309020205020404" pitchFamily="49" charset="0"/>
              </a:rPr>
              <a:t>(20)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Xnew</a:t>
            </a:r>
            <a:r>
              <a:rPr lang="en-GB" sz="1200" dirty="0">
                <a:latin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</a:rPr>
              <a:t>xnew</a:t>
            </a:r>
            <a:r>
              <a:rPr lang="en-GB" sz="1200" dirty="0">
                <a:latin typeface="Courier New" panose="02070309020205020404" pitchFamily="49" charset="0"/>
              </a:rPr>
              <a:t>[:, </a:t>
            </a:r>
            <a:r>
              <a:rPr lang="en-GB" sz="1200" dirty="0" err="1">
                <a:latin typeface="Courier New" panose="02070309020205020404" pitchFamily="49" charset="0"/>
              </a:rPr>
              <a:t>np.newaxis</a:t>
            </a:r>
            <a:r>
              <a:rPr lang="en-GB" sz="1200" dirty="0">
                <a:latin typeface="Courier New" panose="02070309020205020404" pitchFamily="49" charset="0"/>
              </a:rPr>
              <a:t>]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ynew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model.predict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Xnew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</a:rPr>
              <a:t>plt.title</a:t>
            </a:r>
            <a:r>
              <a:rPr lang="en-GB" sz="1200" dirty="0">
                <a:latin typeface="Courier New" panose="02070309020205020404" pitchFamily="49" charset="0"/>
              </a:rPr>
              <a:t>("Predicted y values for new x values")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plt.scatter(</a:t>
            </a:r>
            <a:r>
              <a:rPr lang="en-GB" sz="1200" dirty="0" err="1">
                <a:latin typeface="Courier New" panose="02070309020205020404" pitchFamily="49" charset="0"/>
              </a:rPr>
              <a:t>xnew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</a:rPr>
              <a:t>ynew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plt.plot</a:t>
            </a:r>
            <a:r>
              <a:rPr lang="en-GB" sz="1200" dirty="0">
                <a:latin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</a:rPr>
              <a:t>xnew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</a:rPr>
              <a:t>model.intercept</a:t>
            </a:r>
            <a:r>
              <a:rPr lang="en-GB" sz="1200" dirty="0">
                <a:latin typeface="Courier New" panose="02070309020205020404" pitchFamily="49" charset="0"/>
              </a:rPr>
              <a:t>_ + </a:t>
            </a:r>
            <a:r>
              <a:rPr lang="en-GB" sz="1200" dirty="0" err="1">
                <a:latin typeface="Courier New" panose="02070309020205020404" pitchFamily="49" charset="0"/>
              </a:rPr>
              <a:t>model.coef</a:t>
            </a:r>
            <a:r>
              <a:rPr lang="en-GB" sz="1200" dirty="0">
                <a:latin typeface="Courier New" panose="02070309020205020404" pitchFamily="49" charset="0"/>
              </a:rPr>
              <a:t>_ * </a:t>
            </a:r>
            <a:r>
              <a:rPr lang="en-GB" sz="1200" dirty="0" err="1">
                <a:latin typeface="Courier New" panose="02070309020205020404" pitchFamily="49" charset="0"/>
              </a:rPr>
              <a:t>xnew</a:t>
            </a:r>
            <a:r>
              <a:rPr lang="en-GB" sz="1200" dirty="0">
                <a:latin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</a:rPr>
              <a:t>color</a:t>
            </a:r>
            <a:r>
              <a:rPr lang="en-GB" sz="1200" dirty="0">
                <a:latin typeface="Courier New" panose="02070309020205020404" pitchFamily="49" charset="0"/>
              </a:rPr>
              <a:t>="orange", </a:t>
            </a:r>
            <a:r>
              <a:rPr lang="en-GB" sz="1200" dirty="0" err="1">
                <a:latin typeface="Courier New" panose="02070309020205020404" pitchFamily="49" charset="0"/>
              </a:rPr>
              <a:t>lw</a:t>
            </a:r>
            <a:r>
              <a:rPr lang="en-GB" sz="1200" dirty="0">
                <a:latin typeface="Courier New" panose="02070309020205020404" pitchFamily="49" charset="0"/>
              </a:rPr>
              <a:t>=1.5)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plt.show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6AADB-CFEF-05D4-9F23-80906A6959A4}"/>
              </a:ext>
            </a:extLst>
          </p:cNvPr>
          <p:cNvSpPr txBox="1"/>
          <p:nvPr/>
        </p:nvSpPr>
        <p:spPr>
          <a:xfrm>
            <a:off x="6059341" y="3180992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ex02-DoLinearRegression.py</a:t>
            </a:r>
          </a:p>
        </p:txBody>
      </p:sp>
    </p:spTree>
    <p:extLst>
      <p:ext uri="{BB962C8B-B14F-4D97-AF65-F5344CB8AC3E}">
        <p14:creationId xmlns:p14="http://schemas.microsoft.com/office/powerpoint/2010/main" val="238652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Setting the scene</a:t>
            </a:r>
          </a:p>
          <a:p>
            <a:r>
              <a:rPr lang="en-GB" dirty="0"/>
              <a:t>Scikit-learn models available</a:t>
            </a:r>
          </a:p>
          <a:p>
            <a:r>
              <a:rPr lang="en-GB" dirty="0"/>
              <a:t>Scenario</a:t>
            </a:r>
          </a:p>
          <a:p>
            <a:r>
              <a:rPr lang="en-GB" dirty="0"/>
              <a:t>Creating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7390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Step 5: </a:t>
            </a:r>
            <a:r>
              <a:rPr lang="en-GB" altLang="en-US" dirty="0"/>
              <a:t>Predicting Labels for New Data (2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scatterplot diagram showing the predicted labels (i.e. y values) for new x values, using the line of best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3B730-1844-DB7D-99A5-A3E954E56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43" y="1605772"/>
            <a:ext cx="3926106" cy="33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58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Introduction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Scikit-learn API essentials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Performing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Setting the Scene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This chapter works through an example of how to do supervised learning using scikit-learn</a:t>
            </a:r>
          </a:p>
          <a:p>
            <a:pPr lvl="1"/>
            <a:r>
              <a:rPr lang="en-GB" dirty="0"/>
              <a:t>To reinforce your understanding of supervised learning</a:t>
            </a:r>
          </a:p>
          <a:p>
            <a:pPr lvl="1"/>
            <a:r>
              <a:rPr lang="en-GB" dirty="0"/>
              <a:t>To help you understand how to use the scikit-learn API</a:t>
            </a:r>
          </a:p>
          <a:p>
            <a:pPr lvl="2"/>
            <a:endParaRPr lang="en-GB" dirty="0"/>
          </a:p>
          <a:p>
            <a:r>
              <a:rPr lang="en-GB" dirty="0"/>
              <a:t>Recall supervised learning:</a:t>
            </a:r>
          </a:p>
          <a:p>
            <a:pPr lvl="1"/>
            <a:r>
              <a:rPr lang="en-GB" dirty="0"/>
              <a:t>You start with </a:t>
            </a:r>
            <a:r>
              <a:rPr lang="en-GB" i="1" dirty="0"/>
              <a:t>labelled training data</a:t>
            </a:r>
            <a:r>
              <a:rPr lang="en-GB" dirty="0"/>
              <a:t>, which allows you to create a model that relates features (inputs) to labels (results)</a:t>
            </a:r>
          </a:p>
          <a:p>
            <a:pPr lvl="1"/>
            <a:r>
              <a:rPr lang="en-GB" dirty="0"/>
              <a:t>You can then use the model to predict results for real data</a:t>
            </a:r>
          </a:p>
          <a:p>
            <a:pPr lvl="2"/>
            <a:endParaRPr lang="en-GB" dirty="0"/>
          </a:p>
          <a:p>
            <a:r>
              <a:rPr lang="en-GB" dirty="0"/>
              <a:t>Scikit-learn has an elegant </a:t>
            </a:r>
            <a:r>
              <a:rPr lang="en-GB" b="1" dirty="0"/>
              <a:t>estimator API</a:t>
            </a:r>
            <a:endParaRPr lang="en-GB" dirty="0"/>
          </a:p>
          <a:p>
            <a:pPr lvl="1"/>
            <a:r>
              <a:rPr lang="en-GB" dirty="0"/>
              <a:t>Once you've learnt how to do one kind of modelling, it's a similar approach for other kinds of modelling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6FBC59F-DEF0-A6AA-5C0D-23D74286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5EC4A-942D-739D-EBD8-663241F8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615" y="2084269"/>
            <a:ext cx="5553307" cy="3008282"/>
          </a:xfrm>
          <a:prstGeom prst="rect">
            <a:avLst/>
          </a:prstGeom>
        </p:spPr>
      </p:pic>
      <p:sp>
        <p:nvSpPr>
          <p:cNvPr id="965634" name="Rectangle 2">
            <a:extLst>
              <a:ext uri="{FF2B5EF4-FFF2-40B4-BE49-F238E27FC236}">
                <a16:creationId xmlns:a16="http://schemas.microsoft.com/office/drawing/2014/main" id="{49E22B9A-736A-B5F1-7528-D66006EB5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Scikit-Learn Models Available</a:t>
            </a:r>
          </a:p>
        </p:txBody>
      </p:sp>
      <p:sp>
        <p:nvSpPr>
          <p:cNvPr id="965635" name="Rectangle 3">
            <a:extLst>
              <a:ext uri="{FF2B5EF4-FFF2-40B4-BE49-F238E27FC236}">
                <a16:creationId xmlns:a16="http://schemas.microsoft.com/office/drawing/2014/main" id="{BECC7FC0-4E19-189A-425B-285CE93FF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Scikit-learn has a lot of models (estimator APIs) available</a:t>
            </a:r>
          </a:p>
          <a:p>
            <a:pPr lvl="1"/>
            <a:endParaRPr lang="en-GB" sz="1200" dirty="0"/>
          </a:p>
          <a:p>
            <a:r>
              <a:rPr lang="en-GB" dirty="0"/>
              <a:t>For guidance about which model to use when, see:</a:t>
            </a:r>
          </a:p>
          <a:p>
            <a:pPr lvl="1"/>
            <a:r>
              <a:rPr lang="en-GB" dirty="0">
                <a:hlinkClick r:id="rId4"/>
              </a:rPr>
              <a:t>https://scikit-learn.org/stable/machine_learning_map.html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4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84F72-02EE-4EF5-B682-CFB4D8A12A56}"/>
              </a:ext>
            </a:extLst>
          </p:cNvPr>
          <p:cNvSpPr/>
          <p:nvPr/>
        </p:nvSpPr>
        <p:spPr bwMode="auto">
          <a:xfrm>
            <a:off x="1382632" y="2980364"/>
            <a:ext cx="7356464" cy="680831"/>
          </a:xfrm>
          <a:prstGeom prst="rect">
            <a:avLst/>
          </a:prstGeom>
          <a:solidFill>
            <a:srgbClr val="0098BC">
              <a:alpha val="23137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006F8D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81CFE-1F65-4712-BDF4-56C416657EAB}"/>
              </a:ext>
            </a:extLst>
          </p:cNvPr>
          <p:cNvSpPr/>
          <p:nvPr/>
        </p:nvSpPr>
        <p:spPr bwMode="auto">
          <a:xfrm>
            <a:off x="1356356" y="3885829"/>
            <a:ext cx="7356464" cy="680831"/>
          </a:xfrm>
          <a:prstGeom prst="rect">
            <a:avLst/>
          </a:prstGeom>
          <a:solidFill>
            <a:srgbClr val="0098BC">
              <a:alpha val="23137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solidFill>
                <a:srgbClr val="006F8D"/>
              </a:solidFill>
              <a:latin typeface="Courier New" panose="02070309020205020404" pitchFamily="49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Scenario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We'll see how to do linear regression</a:t>
            </a:r>
          </a:p>
          <a:p>
            <a:pPr lvl="1"/>
            <a:r>
              <a:rPr lang="en-GB" dirty="0"/>
              <a:t>This is an example of classification with continuous labels</a:t>
            </a:r>
          </a:p>
          <a:p>
            <a:pPr lvl="1"/>
            <a:r>
              <a:rPr lang="en-GB" dirty="0"/>
              <a:t>We'll start with (</a:t>
            </a:r>
            <a:r>
              <a:rPr lang="en-GB" dirty="0" err="1"/>
              <a:t>x,y</a:t>
            </a:r>
            <a:r>
              <a:rPr lang="en-GB" dirty="0"/>
              <a:t>) training data and try to fit a line to the data</a:t>
            </a:r>
          </a:p>
          <a:p>
            <a:pPr lvl="1"/>
            <a:r>
              <a:rPr lang="en-GB" dirty="0"/>
              <a:t>This will allow us to predict new results (for a given x, what is y?)</a:t>
            </a:r>
          </a:p>
          <a:p>
            <a:pPr lvl="1"/>
            <a:endParaRPr lang="en-GB" dirty="0"/>
          </a:p>
          <a:p>
            <a:r>
              <a:rPr lang="en-GB" dirty="0"/>
              <a:t>In machine learning terminology…</a:t>
            </a:r>
          </a:p>
          <a:p>
            <a:pPr lvl="1"/>
            <a:endParaRPr lang="en-GB" sz="600" dirty="0"/>
          </a:p>
          <a:p>
            <a:pPr lvl="1"/>
            <a:r>
              <a:rPr lang="en-GB" dirty="0"/>
              <a:t>The feature matrix will be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n_samples,n_features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matrix</a:t>
            </a:r>
          </a:p>
          <a:p>
            <a:pPr lvl="1"/>
            <a:r>
              <a:rPr lang="en-GB" dirty="0"/>
              <a:t>Where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n_features</a:t>
            </a:r>
            <a:r>
              <a:rPr lang="en-GB" dirty="0"/>
              <a:t> is 1 (i.e., the x value) </a:t>
            </a:r>
          </a:p>
          <a:p>
            <a:pPr lvl="1"/>
            <a:endParaRPr lang="en-GB" sz="1400" dirty="0"/>
          </a:p>
          <a:p>
            <a:pPr lvl="1"/>
            <a:r>
              <a:rPr lang="en-GB" dirty="0"/>
              <a:t>The target array will be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array</a:t>
            </a:r>
          </a:p>
          <a:p>
            <a:pPr lvl="1"/>
            <a:r>
              <a:rPr lang="en-GB" dirty="0"/>
              <a:t>Where each value is the given/predicted label (i.e., the y value)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Training Data (1 of 2)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following code creates some simple training data and visualizes it as a scatterplot graph</a:t>
            </a:r>
          </a:p>
          <a:p>
            <a:pPr lvl="1"/>
            <a:r>
              <a:rPr lang="en-GB" dirty="0"/>
              <a:t>x is a Python list of 50 random numbers, 0 - 10</a:t>
            </a:r>
          </a:p>
          <a:p>
            <a:pPr lvl="1"/>
            <a:r>
              <a:rPr lang="en-GB" dirty="0"/>
              <a:t>y is a Python list of 50 numbers, calculated based on x values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Oval 2"/>
          <p:cNvSpPr/>
          <p:nvPr/>
        </p:nvSpPr>
        <p:spPr bwMode="auto">
          <a:xfrm>
            <a:off x="2069154" y="3707215"/>
            <a:ext cx="1321746" cy="336263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42835-2CE7-7F49-9475-CE84E33E6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17692"/>
            <a:ext cx="7274311" cy="228572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</a:rPr>
              <a:t>matplotlib.pyplot</a:t>
            </a:r>
            <a:r>
              <a:rPr lang="en-GB" sz="1200" dirty="0">
                <a:latin typeface="Courier New" panose="02070309020205020404" pitchFamily="49" charset="0"/>
              </a:rPr>
              <a:t> as </a:t>
            </a:r>
            <a:r>
              <a:rPr lang="en-GB" sz="1200" dirty="0" err="1">
                <a:latin typeface="Courier New" panose="02070309020205020404" pitchFamily="49" charset="0"/>
              </a:rPr>
              <a:t>plt</a:t>
            </a:r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import </a:t>
            </a:r>
            <a:r>
              <a:rPr lang="en-GB" sz="1200" dirty="0" err="1">
                <a:latin typeface="Courier New" panose="02070309020205020404" pitchFamily="49" charset="0"/>
              </a:rPr>
              <a:t>numpy</a:t>
            </a:r>
            <a:r>
              <a:rPr lang="en-GB" sz="1200" dirty="0">
                <a:latin typeface="Courier New" panose="02070309020205020404" pitchFamily="49" charset="0"/>
              </a:rPr>
              <a:t> as np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import random 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x = 10 *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np.random.sample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(50)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print(x)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y = [2 * ii - 5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random.random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 for ii in x]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print(y)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</a:rPr>
              <a:t>plt.scatter</a:t>
            </a:r>
            <a:r>
              <a:rPr lang="en-GB" sz="1200" dirty="0">
                <a:latin typeface="Courier New" panose="02070309020205020404" pitchFamily="49" charset="0"/>
              </a:rPr>
              <a:t>(x, y)</a:t>
            </a:r>
          </a:p>
          <a:p>
            <a:r>
              <a:rPr lang="en-GB" sz="1200" dirty="0" err="1">
                <a:latin typeface="Courier New" panose="02070309020205020404" pitchFamily="49" charset="0"/>
              </a:rPr>
              <a:t>plt.show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D368B-EE19-4E96-A9E7-7A170A6DF424}"/>
              </a:ext>
            </a:extLst>
          </p:cNvPr>
          <p:cNvSpPr txBox="1"/>
          <p:nvPr/>
        </p:nvSpPr>
        <p:spPr>
          <a:xfrm>
            <a:off x="6791984" y="422551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ex01-CreateData.py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Training Data (2 of 2)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Here's what the scatterplot graph looks like</a:t>
            </a:r>
          </a:p>
          <a:p>
            <a:pPr lvl="1"/>
            <a:r>
              <a:rPr lang="en-GB" dirty="0"/>
              <a:t>There is clearly a linear relationship between (x, y) values</a:t>
            </a:r>
          </a:p>
          <a:p>
            <a:pPr lvl="1"/>
            <a:r>
              <a:rPr lang="en-GB" dirty="0"/>
              <a:t>We'll use scikit-learn Linear Regression capabilities to fit the best line that shows the relationship between (x, y) values</a:t>
            </a:r>
          </a:p>
          <a:p>
            <a:pPr lvl="1"/>
            <a:r>
              <a:rPr lang="en-GB" dirty="0"/>
              <a:t>This will enable us to predict y values for future x values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069154" y="3673762"/>
            <a:ext cx="1321746" cy="336263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8CB90-EE6F-4409-A2EF-02A34E90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00" y="2542224"/>
            <a:ext cx="2910044" cy="24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Scikit-Learn API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Scikit-learn model classes</a:t>
            </a:r>
          </a:p>
          <a:p>
            <a:r>
              <a:rPr lang="en-GB" dirty="0"/>
              <a:t>How to use the scikit-learn API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99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Machine learning is a wide subject</a:t>
            </a:r>
          </a:p>
          <a:p>
            <a:pPr lvl="1"/>
            <a:r>
              <a:rPr lang="en-GB" dirty="0"/>
              <a:t>Lots of different types of modelling and algorithms available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Linear Regression</a:t>
            </a:r>
          </a:p>
          <a:p>
            <a:pPr lvl="1"/>
            <a:r>
              <a:rPr lang="en-GB" dirty="0"/>
              <a:t>Naïve Bayes Classification</a:t>
            </a:r>
          </a:p>
          <a:p>
            <a:pPr lvl="1"/>
            <a:r>
              <a:rPr lang="en-GB" dirty="0"/>
              <a:t>K-Means Clustering</a:t>
            </a:r>
          </a:p>
          <a:p>
            <a:pPr lvl="1"/>
            <a:r>
              <a:rPr lang="en-GB" dirty="0"/>
              <a:t>Support Vector Machines</a:t>
            </a:r>
          </a:p>
          <a:p>
            <a:pPr lvl="1"/>
            <a:r>
              <a:rPr lang="en-GB" dirty="0"/>
              <a:t>Decision Trees</a:t>
            </a:r>
          </a:p>
          <a:p>
            <a:pPr lvl="1"/>
            <a:r>
              <a:rPr lang="en-GB" dirty="0"/>
              <a:t>Random Forests</a:t>
            </a:r>
          </a:p>
          <a:p>
            <a:pPr lvl="1"/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4766727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5485</TotalTime>
  <Words>1407</Words>
  <Application>Microsoft Office PowerPoint</Application>
  <PresentationFormat>On-screen Show (16:9)</PresentationFormat>
  <Paragraphs>199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Open Sans</vt:lpstr>
      <vt:lpstr>Standard_LiveLessons_2017</vt:lpstr>
      <vt:lpstr>Understanding the Scikit-Learn API</vt:lpstr>
      <vt:lpstr>Section 1:  Introduction</vt:lpstr>
      <vt:lpstr>Setting the Scene</vt:lpstr>
      <vt:lpstr>Scikit-Learn Models Available</vt:lpstr>
      <vt:lpstr>Scenario</vt:lpstr>
      <vt:lpstr>Creating Training Data (1 of 2)</vt:lpstr>
      <vt:lpstr>Creating Training Data (2 of 2)</vt:lpstr>
      <vt:lpstr>Section 2:  Scikit-Learn API Essentials</vt:lpstr>
      <vt:lpstr>Overview</vt:lpstr>
      <vt:lpstr>Scikit-Learn Model Classes</vt:lpstr>
      <vt:lpstr>How to use the Scikit-Learn API</vt:lpstr>
      <vt:lpstr>Section 3:  Performing Linear Regression</vt:lpstr>
      <vt:lpstr>Overview</vt:lpstr>
      <vt:lpstr>Step 1: Choosing a Scikit-Learn Model Class</vt:lpstr>
      <vt:lpstr>Step 2: Creating an Instance of the Model Class</vt:lpstr>
      <vt:lpstr>Step 3: Arranging Data</vt:lpstr>
      <vt:lpstr>Step 4: Fitting the Model to the Data (1 of 2)</vt:lpstr>
      <vt:lpstr>Step 4: Fitting the Model to the Data (2 of 2)</vt:lpstr>
      <vt:lpstr>Step 5: Predicting Labels for New Data (1 of 2)</vt:lpstr>
      <vt:lpstr>Step 5: Predicting Labels for New Data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148</cp:revision>
  <dcterms:created xsi:type="dcterms:W3CDTF">2015-09-28T19:52:00Z</dcterms:created>
  <dcterms:modified xsi:type="dcterms:W3CDTF">2024-11-18T15:10:16Z</dcterms:modified>
</cp:coreProperties>
</file>