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726" r:id="rId2"/>
    <p:sldId id="823" r:id="rId3"/>
    <p:sldId id="832" r:id="rId4"/>
    <p:sldId id="833" r:id="rId5"/>
    <p:sldId id="834" r:id="rId6"/>
    <p:sldId id="835" r:id="rId7"/>
    <p:sldId id="836" r:id="rId8"/>
    <p:sldId id="837" r:id="rId9"/>
    <p:sldId id="838" r:id="rId10"/>
    <p:sldId id="839" r:id="rId11"/>
    <p:sldId id="840" r:id="rId12"/>
    <p:sldId id="841" r:id="rId13"/>
    <p:sldId id="842" r:id="rId14"/>
    <p:sldId id="843" r:id="rId15"/>
    <p:sldId id="844" r:id="rId16"/>
    <p:sldId id="845" r:id="rId17"/>
    <p:sldId id="846" r:id="rId18"/>
    <p:sldId id="847" r:id="rId19"/>
    <p:sldId id="848" r:id="rId20"/>
    <p:sldId id="849" r:id="rId21"/>
    <p:sldId id="850" r:id="rId22"/>
    <p:sldId id="851" r:id="rId23"/>
    <p:sldId id="852" r:id="rId24"/>
    <p:sldId id="853" r:id="rId25"/>
    <p:sldId id="734" r:id="rId2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86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B050"/>
    <a:srgbClr val="24BBF2"/>
    <a:srgbClr val="005B70"/>
    <a:srgbClr val="006F8D"/>
    <a:srgbClr val="0098BC"/>
    <a:srgbClr val="7030A0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3" autoAdjust="0"/>
    <p:restoredTop sz="95354" autoAdjust="0"/>
  </p:normalViewPr>
  <p:slideViewPr>
    <p:cSldViewPr snapToGrid="0" snapToObjects="1">
      <p:cViewPr varScale="1">
        <p:scale>
          <a:sx n="114" d="100"/>
          <a:sy n="114" d="100"/>
        </p:scale>
        <p:origin x="61" y="48"/>
      </p:cViewPr>
      <p:guideLst>
        <p:guide orient="horz" pos="1620"/>
        <p:guide pos="86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-1885"/>
    </p:cViewPr>
  </p:sorterViewPr>
  <p:notesViewPr>
    <p:cSldViewPr snapToGrid="0" snapToObjects="1">
      <p:cViewPr varScale="1">
        <p:scale>
          <a:sx n="68" d="100"/>
          <a:sy n="68" d="100"/>
        </p:scale>
        <p:origin x="2491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4043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15735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94581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5205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0517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6FB39F-8FB8-4A0A-9400-BCEE605F5F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A5B59A-5CEA-470D-B1B1-9411D4A09C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7207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6FB39F-8FB8-4A0A-9400-BCEE605F5F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A5B59A-5CEA-470D-B1B1-9411D4A09C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3824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6FB39F-8FB8-4A0A-9400-BCEE605F5F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A5B59A-5CEA-470D-B1B1-9411D4A09C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96875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6FB39F-8FB8-4A0A-9400-BCEE605F5F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A5B59A-5CEA-470D-B1B1-9411D4A09C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5820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6FB39F-8FB8-4A0A-9400-BCEE605F5F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A5B59A-5CEA-470D-B1B1-9411D4A09C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227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3133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3616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37841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01595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21788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739BD0-A91A-5F92-C4EA-C4BB106D87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E34B47-D499-45B9-3B1B-9BA4064BBA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3ACA9A-FA38-4417-1171-5FA883B7E5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56464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251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01775F4-3793-4D76-B724-6621670C5F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5C1B3E40-D559-473B-9105-4DC8002641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9D10ADB-1A4B-4343-9B3C-E15B61B386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6864BAE-0B8C-498C-9DD5-B8F57C7952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9D10ADB-1A4B-4343-9B3C-E15B61B386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6864BAE-0B8C-498C-9DD5-B8F57C7952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0028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323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665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6FB39F-8FB8-4A0A-9400-BCEE605F5F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A5B59A-5CEA-470D-B1B1-9411D4A09C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86B469-8C3D-4157-94A3-D4FAD0A62C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3AE6C7-7632-421A-AD53-366C8DB2B0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5FA5AA-E7FF-BD49-A92D-7A8757895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95665" y="312434"/>
            <a:ext cx="5239240" cy="62809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00" b="1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32965" y="1365666"/>
            <a:ext cx="623368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454D4E"/>
                </a:solidFill>
                <a:latin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Course Title Here: </a:t>
            </a:r>
          </a:p>
          <a:p>
            <a:r>
              <a:rPr lang="en-US" dirty="0"/>
              <a:t>Subtitle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DCF20B5-BDCC-4D4B-9EB2-D0FDA548FA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90887" y="3071448"/>
            <a:ext cx="924769" cy="11685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</a:t>
            </a:r>
          </a:p>
          <a:p>
            <a:r>
              <a:rPr lang="en-US" dirty="0"/>
              <a:t>Author </a:t>
            </a:r>
          </a:p>
          <a:p>
            <a:r>
              <a:rPr lang="en-US" dirty="0"/>
              <a:t>Headshot </a:t>
            </a:r>
          </a:p>
          <a:p>
            <a:r>
              <a:rPr lang="en-US" dirty="0"/>
              <a:t>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AB-E820-9A47-AD4C-1EB8C1B26AD7}"/>
              </a:ext>
            </a:extLst>
          </p:cNvPr>
          <p:cNvSpPr/>
          <p:nvPr userDrawn="1"/>
        </p:nvSpPr>
        <p:spPr>
          <a:xfrm>
            <a:off x="1787246" y="1365666"/>
            <a:ext cx="45719" cy="1314450"/>
          </a:xfrm>
          <a:prstGeom prst="rect">
            <a:avLst/>
          </a:prstGeom>
          <a:solidFill>
            <a:srgbClr val="005A6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69A88D-4483-164E-BD65-F3FA79A521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5610" y="3340896"/>
            <a:ext cx="3802750" cy="285750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2A0807-1CDE-5F49-A30A-6B9B299977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5138" y="3624753"/>
            <a:ext cx="2739170" cy="584200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Lower Third Title</a:t>
            </a:r>
          </a:p>
        </p:txBody>
      </p:sp>
    </p:spTree>
    <p:extLst>
      <p:ext uri="{BB962C8B-B14F-4D97-AF65-F5344CB8AC3E}">
        <p14:creationId xmlns:p14="http://schemas.microsoft.com/office/powerpoint/2010/main" val="7949918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6ED5F27-70E5-4B4C-988B-9232507CFD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18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>
            <a:noAutofit/>
          </a:bodyPr>
          <a:lstStyle>
            <a:lvl1pPr>
              <a:defRPr sz="2000" baseline="0">
                <a:latin typeface="Open Sans" panose="020B0606030504020204" pitchFamily="34" charset="0"/>
              </a:defRPr>
            </a:lvl1pPr>
            <a:lvl2pPr>
              <a:defRPr sz="1800" baseline="0">
                <a:latin typeface="Open Sans" panose="020B0606030504020204" pitchFamily="34" charset="0"/>
              </a:defRPr>
            </a:lvl2pPr>
            <a:lvl3pPr>
              <a:defRPr sz="1600" baseline="0">
                <a:latin typeface="Open Sans" panose="020B0606030504020204" pitchFamily="34" charset="0"/>
              </a:defRPr>
            </a:lvl3pPr>
            <a:lvl4pPr>
              <a:defRPr sz="1600" baseline="0">
                <a:latin typeface="Open Sans" panose="020B0606030504020204" pitchFamily="34" charset="0"/>
              </a:defRPr>
            </a:lvl4pPr>
            <a:lvl5pPr>
              <a:defRPr sz="16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57728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5FA5AA-E7FF-BD49-A92D-7A8757895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95665" y="312434"/>
            <a:ext cx="5239240" cy="62809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00" b="1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32965" y="1365666"/>
            <a:ext cx="623368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454D4E"/>
                </a:solidFill>
                <a:latin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Course Title Here: </a:t>
            </a:r>
          </a:p>
          <a:p>
            <a:r>
              <a:rPr lang="en-US" dirty="0"/>
              <a:t>Subtitle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DCF20B5-BDCC-4D4B-9EB2-D0FDA548FA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90887" y="3071448"/>
            <a:ext cx="924769" cy="11685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</a:t>
            </a:r>
          </a:p>
          <a:p>
            <a:r>
              <a:rPr lang="en-US" dirty="0"/>
              <a:t>Author </a:t>
            </a:r>
          </a:p>
          <a:p>
            <a:r>
              <a:rPr lang="en-US" dirty="0"/>
              <a:t>Headshot </a:t>
            </a:r>
          </a:p>
          <a:p>
            <a:r>
              <a:rPr lang="en-US" dirty="0"/>
              <a:t>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AB-E820-9A47-AD4C-1EB8C1B26AD7}"/>
              </a:ext>
            </a:extLst>
          </p:cNvPr>
          <p:cNvSpPr/>
          <p:nvPr userDrawn="1"/>
        </p:nvSpPr>
        <p:spPr>
          <a:xfrm>
            <a:off x="1787246" y="1365666"/>
            <a:ext cx="45719" cy="1314450"/>
          </a:xfrm>
          <a:prstGeom prst="rect">
            <a:avLst/>
          </a:prstGeom>
          <a:solidFill>
            <a:srgbClr val="005A6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69A88D-4483-164E-BD65-F3FA79A521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5610" y="3340896"/>
            <a:ext cx="3802750" cy="285750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2A0807-1CDE-5F49-A30A-6B9B299977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5138" y="3624753"/>
            <a:ext cx="2739170" cy="584200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Lower Third Title</a:t>
            </a:r>
          </a:p>
        </p:txBody>
      </p:sp>
    </p:spTree>
    <p:extLst>
      <p:ext uri="{BB962C8B-B14F-4D97-AF65-F5344CB8AC3E}">
        <p14:creationId xmlns:p14="http://schemas.microsoft.com/office/powerpoint/2010/main" val="14379145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58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naive_bayes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GB" sz="2800" dirty="0">
                <a:solidFill>
                  <a:srgbClr val="005B70"/>
                </a:solidFill>
              </a:rPr>
              <a:t>Going Further with Scikit-Learn</a:t>
            </a:r>
            <a:endParaRPr lang="en-US" sz="2800" dirty="0">
              <a:solidFill>
                <a:srgbClr val="005B7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237" y="1281769"/>
            <a:ext cx="6233685" cy="2642837"/>
          </a:xfrm>
        </p:spPr>
        <p:txBody>
          <a:bodyPr>
            <a:normAutofit/>
          </a:bodyPr>
          <a:lstStyle/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Setting the scene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Understanding Naïve Bayes classification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Naïve Bayes example using scikit-learn</a:t>
            </a:r>
          </a:p>
        </p:txBody>
      </p:sp>
    </p:spTree>
    <p:extLst>
      <p:ext uri="{BB962C8B-B14F-4D97-AF65-F5344CB8AC3E}">
        <p14:creationId xmlns:p14="http://schemas.microsoft.com/office/powerpoint/2010/main" val="1375905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Bayes'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Here is Bayes' Theorem:</a:t>
            </a:r>
          </a:p>
          <a:p>
            <a:pPr lvl="1"/>
            <a:r>
              <a:rPr lang="en-GB" dirty="0"/>
              <a:t>Finds the probability of an event occurring… </a:t>
            </a:r>
          </a:p>
          <a:p>
            <a:pPr lvl="1"/>
            <a:r>
              <a:rPr lang="en-GB" dirty="0"/>
              <a:t>Given another event that's already occurred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What we're trying to do:</a:t>
            </a:r>
          </a:p>
          <a:p>
            <a:pPr lvl="1"/>
            <a:r>
              <a:rPr lang="en-GB" dirty="0"/>
              <a:t>Find the probability of y…</a:t>
            </a:r>
          </a:p>
          <a:p>
            <a:pPr lvl="1"/>
            <a:r>
              <a:rPr lang="en-GB" dirty="0"/>
              <a:t>Given the fact we have evidence that X has already occurred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BE21B6-E3C3-4A77-A885-B9297949B51B}"/>
              </a:ext>
            </a:extLst>
          </p:cNvPr>
          <p:cNvSpPr txBox="1"/>
          <p:nvPr/>
        </p:nvSpPr>
        <p:spPr>
          <a:xfrm>
            <a:off x="2788862" y="2235639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</a:rPr>
              <a:t>P(</a:t>
            </a:r>
            <a:r>
              <a:rPr lang="en-GB" b="1" dirty="0" err="1">
                <a:solidFill>
                  <a:srgbClr val="00B0F0"/>
                </a:solidFill>
                <a:latin typeface="Courier New" panose="02070309020205020404" pitchFamily="49" charset="0"/>
              </a:rPr>
              <a:t>y|X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</a:rPr>
              <a:t>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154977-F226-4970-BAF6-1C5E48F38C03}"/>
              </a:ext>
            </a:extLst>
          </p:cNvPr>
          <p:cNvSpPr txBox="1"/>
          <p:nvPr/>
        </p:nvSpPr>
        <p:spPr>
          <a:xfrm>
            <a:off x="4046935" y="2066849"/>
            <a:ext cx="1754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</a:rPr>
              <a:t>P(</a:t>
            </a:r>
            <a:r>
              <a:rPr lang="en-GB" b="1" dirty="0" err="1">
                <a:solidFill>
                  <a:srgbClr val="00B0F0"/>
                </a:solidFill>
                <a:latin typeface="Courier New" panose="02070309020205020404" pitchFamily="49" charset="0"/>
              </a:rPr>
              <a:t>X|y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</a:rPr>
              <a:t>) P(y)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A2AFFF-ED68-46D8-82EB-6727B8B3594E}"/>
              </a:ext>
            </a:extLst>
          </p:cNvPr>
          <p:cNvSpPr txBox="1"/>
          <p:nvPr/>
        </p:nvSpPr>
        <p:spPr>
          <a:xfrm>
            <a:off x="4466635" y="2449682"/>
            <a:ext cx="829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</a:rPr>
              <a:t>P(X)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F5268F-FB61-4A85-B340-F28F17828F49}"/>
              </a:ext>
            </a:extLst>
          </p:cNvPr>
          <p:cNvSpPr txBox="1"/>
          <p:nvPr/>
        </p:nvSpPr>
        <p:spPr>
          <a:xfrm>
            <a:off x="3706558" y="224404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</a:rPr>
              <a:t>=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1A7E4E4-1CE9-4EB8-8BB7-A8EBF43ADCE0}"/>
              </a:ext>
            </a:extLst>
          </p:cNvPr>
          <p:cNvCxnSpPr>
            <a:cxnSpLocks/>
          </p:cNvCxnSpPr>
          <p:nvPr/>
        </p:nvCxnSpPr>
        <p:spPr bwMode="auto">
          <a:xfrm>
            <a:off x="4146744" y="2427110"/>
            <a:ext cx="1566397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765439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Applying Bayes' Theorem (1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Here's how we can apply Bayes' Theorem in our scenario: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y is the outcome we're trying to deduce</a:t>
            </a:r>
          </a:p>
          <a:p>
            <a:pPr lvl="1"/>
            <a:r>
              <a:rPr lang="en-GB" dirty="0"/>
              <a:t>E.g., go skiing today = true</a:t>
            </a:r>
          </a:p>
          <a:p>
            <a:pPr lvl="1"/>
            <a:endParaRPr lang="en-GB" dirty="0"/>
          </a:p>
          <a:p>
            <a:r>
              <a:rPr lang="en-GB" dirty="0"/>
              <a:t>X is all the feature values that we know as given for today</a:t>
            </a:r>
          </a:p>
          <a:p>
            <a:pPr lvl="1"/>
            <a:r>
              <a:rPr lang="en-GB" dirty="0"/>
              <a:t>E.g., X = (sun, +</a:t>
            </a:r>
            <a:r>
              <a:rPr lang="en-GB" dirty="0" err="1"/>
              <a:t>ve</a:t>
            </a:r>
            <a:r>
              <a:rPr lang="en-GB" dirty="0"/>
              <a:t> temp, good snow depth, not weekday)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FB47E8-6157-E747-33EF-6A3ADCFEEE4F}"/>
              </a:ext>
            </a:extLst>
          </p:cNvPr>
          <p:cNvSpPr txBox="1"/>
          <p:nvPr/>
        </p:nvSpPr>
        <p:spPr>
          <a:xfrm>
            <a:off x="2788862" y="1577722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</a:rPr>
              <a:t>P(</a:t>
            </a:r>
            <a:r>
              <a:rPr lang="en-GB" b="1" dirty="0" err="1">
                <a:solidFill>
                  <a:srgbClr val="00B0F0"/>
                </a:solidFill>
                <a:latin typeface="Courier New" panose="02070309020205020404" pitchFamily="49" charset="0"/>
              </a:rPr>
              <a:t>y|X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</a:rPr>
              <a:t>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90C2AA-9FAA-433C-472D-1DD281D54F0E}"/>
              </a:ext>
            </a:extLst>
          </p:cNvPr>
          <p:cNvSpPr txBox="1"/>
          <p:nvPr/>
        </p:nvSpPr>
        <p:spPr>
          <a:xfrm>
            <a:off x="4046935" y="1408932"/>
            <a:ext cx="1754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</a:rPr>
              <a:t>P(</a:t>
            </a:r>
            <a:r>
              <a:rPr lang="en-GB" b="1" dirty="0" err="1">
                <a:solidFill>
                  <a:srgbClr val="00B0F0"/>
                </a:solidFill>
                <a:latin typeface="Courier New" panose="02070309020205020404" pitchFamily="49" charset="0"/>
              </a:rPr>
              <a:t>X|y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</a:rPr>
              <a:t>) P(y)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0C9C52-780F-1889-673B-175450D0E1FF}"/>
              </a:ext>
            </a:extLst>
          </p:cNvPr>
          <p:cNvSpPr txBox="1"/>
          <p:nvPr/>
        </p:nvSpPr>
        <p:spPr>
          <a:xfrm>
            <a:off x="4466635" y="1791765"/>
            <a:ext cx="829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</a:rPr>
              <a:t>P(X)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94D20F-E52D-9E75-7C5A-65B0A217E5AA}"/>
              </a:ext>
            </a:extLst>
          </p:cNvPr>
          <p:cNvSpPr txBox="1"/>
          <p:nvPr/>
        </p:nvSpPr>
        <p:spPr>
          <a:xfrm>
            <a:off x="3706558" y="158612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</a:rPr>
              <a:t>=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F51499D-6EF4-38D4-A54C-D80F39BDA5F1}"/>
              </a:ext>
            </a:extLst>
          </p:cNvPr>
          <p:cNvCxnSpPr>
            <a:cxnSpLocks/>
          </p:cNvCxnSpPr>
          <p:nvPr/>
        </p:nvCxnSpPr>
        <p:spPr bwMode="auto">
          <a:xfrm>
            <a:off x="4146744" y="1769193"/>
            <a:ext cx="1566397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21269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Applying Bayes' Theorem (2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We can rewrite P(X) as follows:</a:t>
            </a:r>
          </a:p>
          <a:p>
            <a:pPr lvl="1"/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P(X) = P(x1, x2, x3, x4)</a:t>
            </a:r>
          </a:p>
          <a:p>
            <a:pPr lvl="1"/>
            <a:endParaRPr lang="en-GB" dirty="0"/>
          </a:p>
          <a:p>
            <a:r>
              <a:rPr lang="en-GB" dirty="0"/>
              <a:t>Where:</a:t>
            </a:r>
          </a:p>
          <a:p>
            <a:pPr lvl="1"/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x1</a:t>
            </a:r>
            <a:r>
              <a:rPr lang="en-GB" dirty="0"/>
              <a:t> is the observed value for feature 1,  e.g., weather=sun</a:t>
            </a:r>
          </a:p>
          <a:p>
            <a:pPr lvl="1"/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x2</a:t>
            </a:r>
            <a:r>
              <a:rPr lang="en-GB" dirty="0"/>
              <a:t> is the observed value for feature 2,  e.g., temp=+</a:t>
            </a:r>
            <a:r>
              <a:rPr lang="en-GB" dirty="0" err="1"/>
              <a:t>ve</a:t>
            </a:r>
            <a:endParaRPr lang="en-GB" dirty="0"/>
          </a:p>
          <a:p>
            <a:pPr lvl="1"/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x3</a:t>
            </a:r>
            <a:r>
              <a:rPr lang="en-GB" dirty="0"/>
              <a:t> is the observed value for feature 3,  e.g., snow depth=good</a:t>
            </a:r>
          </a:p>
          <a:p>
            <a:pPr lvl="1"/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x4</a:t>
            </a:r>
            <a:r>
              <a:rPr lang="en-GB" dirty="0"/>
              <a:t> is the observed value for feature 4,  e.g., weekday=no</a:t>
            </a:r>
          </a:p>
          <a:p>
            <a:pPr lvl="1"/>
            <a:endParaRPr lang="en-GB" dirty="0"/>
          </a:p>
          <a:p>
            <a:r>
              <a:rPr lang="en-GB" dirty="0"/>
              <a:t>Naïve Bayes assumes features are independent, so we can rewrite the above expression as follows:</a:t>
            </a:r>
          </a:p>
          <a:p>
            <a:pPr lvl="1"/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P(X) = P(x1) P(x2) P(x3) P(x4)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7672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Applying Bayes' Theorem (3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Thus we can rewrite Bayes: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As follows:</a:t>
            </a:r>
          </a:p>
          <a:p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EC0769-551B-4A81-8E51-913C4F2068C7}"/>
              </a:ext>
            </a:extLst>
          </p:cNvPr>
          <p:cNvSpPr txBox="1"/>
          <p:nvPr/>
        </p:nvSpPr>
        <p:spPr>
          <a:xfrm>
            <a:off x="805187" y="3284496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rgbClr val="24BBF2"/>
                </a:solidFill>
                <a:latin typeface="Courier New" panose="02070309020205020404" pitchFamily="49" charset="0"/>
              </a:rPr>
              <a:t>P(y|x1,x2,x3,x4)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82118A-4CFC-46A7-8A61-2C28FD7F3156}"/>
              </a:ext>
            </a:extLst>
          </p:cNvPr>
          <p:cNvSpPr txBox="1"/>
          <p:nvPr/>
        </p:nvSpPr>
        <p:spPr>
          <a:xfrm>
            <a:off x="3347255" y="3085971"/>
            <a:ext cx="5417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24BBF2"/>
                </a:solidFill>
                <a:latin typeface="Courier New" panose="02070309020205020404" pitchFamily="49" charset="0"/>
              </a:rPr>
              <a:t>P(x1|y) P(x2|y) P(x3|y) P(x4|y) P(y) 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E4C335-01C0-4551-BDBD-862ACE0C8A51}"/>
              </a:ext>
            </a:extLst>
          </p:cNvPr>
          <p:cNvSpPr txBox="1"/>
          <p:nvPr/>
        </p:nvSpPr>
        <p:spPr>
          <a:xfrm>
            <a:off x="4010773" y="3528276"/>
            <a:ext cx="3583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24BBF2"/>
                </a:solidFill>
                <a:latin typeface="Courier New" panose="02070309020205020404" pitchFamily="49" charset="0"/>
              </a:rPr>
              <a:t>P(x1) P(x2) P(x3) P(x4)  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B7C7D0-DADF-4F79-8F5C-94CBDF1CBBE5}"/>
              </a:ext>
            </a:extLst>
          </p:cNvPr>
          <p:cNvSpPr txBox="1"/>
          <p:nvPr/>
        </p:nvSpPr>
        <p:spPr>
          <a:xfrm>
            <a:off x="3093339" y="329661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24BBF2"/>
                </a:solidFill>
                <a:latin typeface="Courier New" panose="02070309020205020404" pitchFamily="49" charset="0"/>
              </a:rPr>
              <a:t>=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D1F27E6-6401-4847-BBAB-2CF4100F9103}"/>
              </a:ext>
            </a:extLst>
          </p:cNvPr>
          <p:cNvCxnSpPr>
            <a:cxnSpLocks/>
          </p:cNvCxnSpPr>
          <p:nvPr/>
        </p:nvCxnSpPr>
        <p:spPr bwMode="auto">
          <a:xfrm>
            <a:off x="3545644" y="3483401"/>
            <a:ext cx="4970170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BBBDBC4-04B8-DB94-C781-17B653D17AEA}"/>
              </a:ext>
            </a:extLst>
          </p:cNvPr>
          <p:cNvSpPr txBox="1"/>
          <p:nvPr/>
        </p:nvSpPr>
        <p:spPr>
          <a:xfrm>
            <a:off x="2788862" y="147364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</a:rPr>
              <a:t>P(</a:t>
            </a:r>
            <a:r>
              <a:rPr lang="en-GB" b="1" dirty="0" err="1">
                <a:solidFill>
                  <a:srgbClr val="00B0F0"/>
                </a:solidFill>
                <a:latin typeface="Courier New" panose="02070309020205020404" pitchFamily="49" charset="0"/>
              </a:rPr>
              <a:t>y|X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</a:rPr>
              <a:t>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FE1EFB-6B5D-FF20-1895-CDC76EEE2DA6}"/>
              </a:ext>
            </a:extLst>
          </p:cNvPr>
          <p:cNvSpPr txBox="1"/>
          <p:nvPr/>
        </p:nvSpPr>
        <p:spPr>
          <a:xfrm>
            <a:off x="4046935" y="1304854"/>
            <a:ext cx="1754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</a:rPr>
              <a:t>P(</a:t>
            </a:r>
            <a:r>
              <a:rPr lang="en-GB" b="1" dirty="0" err="1">
                <a:solidFill>
                  <a:srgbClr val="00B0F0"/>
                </a:solidFill>
                <a:latin typeface="Courier New" panose="02070309020205020404" pitchFamily="49" charset="0"/>
              </a:rPr>
              <a:t>X|y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</a:rPr>
              <a:t>) P(y) 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D7ADE0-C4CB-2D48-68DE-32A985456492}"/>
              </a:ext>
            </a:extLst>
          </p:cNvPr>
          <p:cNvSpPr txBox="1"/>
          <p:nvPr/>
        </p:nvSpPr>
        <p:spPr>
          <a:xfrm>
            <a:off x="4466635" y="1687687"/>
            <a:ext cx="829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</a:rPr>
              <a:t>P(X) 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9D6E49-8223-ABBA-DC36-B30D498F36B8}"/>
              </a:ext>
            </a:extLst>
          </p:cNvPr>
          <p:cNvSpPr txBox="1"/>
          <p:nvPr/>
        </p:nvSpPr>
        <p:spPr>
          <a:xfrm>
            <a:off x="3706558" y="148204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</a:rPr>
              <a:t>=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4530916-A3DB-2D3E-33ED-B93E7AF2B2C7}"/>
              </a:ext>
            </a:extLst>
          </p:cNvPr>
          <p:cNvCxnSpPr>
            <a:cxnSpLocks/>
          </p:cNvCxnSpPr>
          <p:nvPr/>
        </p:nvCxnSpPr>
        <p:spPr bwMode="auto">
          <a:xfrm>
            <a:off x="4146744" y="1665115"/>
            <a:ext cx="1566397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676464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Applying Bayes' Theorem (4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Here's the formula for "probability we </a:t>
            </a:r>
            <a:r>
              <a:rPr lang="en-GB" u="sng" dirty="0"/>
              <a:t>do</a:t>
            </a:r>
            <a:r>
              <a:rPr lang="en-GB" dirty="0"/>
              <a:t> go skiing"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Here's the formula for "probability we </a:t>
            </a:r>
            <a:r>
              <a:rPr lang="en-GB" u="sng" dirty="0"/>
              <a:t>don't</a:t>
            </a:r>
            <a:r>
              <a:rPr lang="en-GB" dirty="0"/>
              <a:t> go skiing"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We can divide the formulae, to eliminate the denominator</a:t>
            </a:r>
          </a:p>
          <a:p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EC0769-551B-4A81-8E51-913C4F2068C7}"/>
              </a:ext>
            </a:extLst>
          </p:cNvPr>
          <p:cNvSpPr txBox="1"/>
          <p:nvPr/>
        </p:nvSpPr>
        <p:spPr>
          <a:xfrm>
            <a:off x="1235729" y="1412590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>
                <a:solidFill>
                  <a:srgbClr val="00B050"/>
                </a:solidFill>
                <a:latin typeface="Courier New" panose="02070309020205020404" pitchFamily="49" charset="0"/>
              </a:rPr>
              <a:t>P(yes|x1,x2,x3,x4)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82118A-4CFC-46A7-8A61-2C28FD7F3156}"/>
              </a:ext>
            </a:extLst>
          </p:cNvPr>
          <p:cNvSpPr txBox="1"/>
          <p:nvPr/>
        </p:nvSpPr>
        <p:spPr>
          <a:xfrm>
            <a:off x="3471493" y="1242710"/>
            <a:ext cx="5204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rgbClr val="00B050"/>
                </a:solidFill>
                <a:latin typeface="Courier New" panose="02070309020205020404" pitchFamily="49" charset="0"/>
              </a:rPr>
              <a:t>P(x1|yes) P(x2|yes) P(x3|yes) P(x4|yes) P(yes) 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E4C335-01C0-4551-BDBD-862ACE0C8A51}"/>
              </a:ext>
            </a:extLst>
          </p:cNvPr>
          <p:cNvSpPr txBox="1"/>
          <p:nvPr/>
        </p:nvSpPr>
        <p:spPr>
          <a:xfrm>
            <a:off x="4495899" y="1635320"/>
            <a:ext cx="3155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rgbClr val="00B050"/>
                </a:solidFill>
                <a:latin typeface="Courier New" panose="02070309020205020404" pitchFamily="49" charset="0"/>
              </a:rPr>
              <a:t>P(x1) P(x2) P(x3) P(x4)  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B7C7D0-DADF-4F79-8F5C-94CBDF1CBBE5}"/>
              </a:ext>
            </a:extLst>
          </p:cNvPr>
          <p:cNvSpPr txBox="1"/>
          <p:nvPr/>
        </p:nvSpPr>
        <p:spPr>
          <a:xfrm>
            <a:off x="3247394" y="143339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srgbClr val="00B050"/>
                </a:solidFill>
                <a:latin typeface="Courier New" panose="02070309020205020404" pitchFamily="49" charset="0"/>
              </a:rPr>
              <a:t>=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D1F27E6-6401-4847-BBAB-2CF4100F9103}"/>
              </a:ext>
            </a:extLst>
          </p:cNvPr>
          <p:cNvCxnSpPr>
            <a:cxnSpLocks/>
          </p:cNvCxnSpPr>
          <p:nvPr/>
        </p:nvCxnSpPr>
        <p:spPr bwMode="auto">
          <a:xfrm>
            <a:off x="3617843" y="1571861"/>
            <a:ext cx="4905406" cy="0"/>
          </a:xfrm>
          <a:prstGeom prst="lin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C59B3F7-E61C-4E7F-A788-67243E706D3A}"/>
              </a:ext>
            </a:extLst>
          </p:cNvPr>
          <p:cNvSpPr txBox="1"/>
          <p:nvPr/>
        </p:nvSpPr>
        <p:spPr>
          <a:xfrm>
            <a:off x="1289430" y="2881372"/>
            <a:ext cx="2117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P(no|x1,x2,x3,x4)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39E58D-3581-4406-BD26-999106485E37}"/>
              </a:ext>
            </a:extLst>
          </p:cNvPr>
          <p:cNvSpPr txBox="1"/>
          <p:nvPr/>
        </p:nvSpPr>
        <p:spPr>
          <a:xfrm>
            <a:off x="3471493" y="2711491"/>
            <a:ext cx="5204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P(x1|no) P(x2|no) P(x3|no) P(x4|no) P(no)  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3FBA7B-C272-4AF0-A2B5-506251C1D3D0}"/>
              </a:ext>
            </a:extLst>
          </p:cNvPr>
          <p:cNvSpPr txBox="1"/>
          <p:nvPr/>
        </p:nvSpPr>
        <p:spPr>
          <a:xfrm>
            <a:off x="4495899" y="3104101"/>
            <a:ext cx="3155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P(x1) P(x2) P(x3) P(x4)  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411410-DD9B-4120-8B6C-E4FBA24096B4}"/>
              </a:ext>
            </a:extLst>
          </p:cNvPr>
          <p:cNvSpPr txBox="1"/>
          <p:nvPr/>
        </p:nvSpPr>
        <p:spPr>
          <a:xfrm>
            <a:off x="3247394" y="29021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F2EFFEA-8640-4CF1-9038-CA24D2963610}"/>
              </a:ext>
            </a:extLst>
          </p:cNvPr>
          <p:cNvCxnSpPr>
            <a:cxnSpLocks/>
          </p:cNvCxnSpPr>
          <p:nvPr/>
        </p:nvCxnSpPr>
        <p:spPr bwMode="auto">
          <a:xfrm>
            <a:off x="3617843" y="3040642"/>
            <a:ext cx="4957445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D2EE0C5-8BB2-42D5-818C-57DD4B115914}"/>
              </a:ext>
            </a:extLst>
          </p:cNvPr>
          <p:cNvSpPr txBox="1"/>
          <p:nvPr/>
        </p:nvSpPr>
        <p:spPr>
          <a:xfrm>
            <a:off x="1249067" y="4228158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>
                <a:solidFill>
                  <a:srgbClr val="00B050"/>
                </a:solidFill>
                <a:latin typeface="Courier New" panose="02070309020205020404" pitchFamily="49" charset="0"/>
              </a:rPr>
              <a:t>P(yes|x1,x2,x3,x4)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0793E7-61DC-43C9-8EFB-8F70929F7186}"/>
              </a:ext>
            </a:extLst>
          </p:cNvPr>
          <p:cNvSpPr txBox="1"/>
          <p:nvPr/>
        </p:nvSpPr>
        <p:spPr>
          <a:xfrm>
            <a:off x="3471493" y="4206945"/>
            <a:ext cx="5204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rgbClr val="00B050"/>
                </a:solidFill>
                <a:latin typeface="Courier New" panose="02070309020205020404" pitchFamily="49" charset="0"/>
              </a:rPr>
              <a:t>P(x1|yes) P(x2|yes) P(x3|yes) P(x4|yes) P(yes)  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6522E5-2164-4246-8DA7-557D6E0292D8}"/>
              </a:ext>
            </a:extLst>
          </p:cNvPr>
          <p:cNvSpPr txBox="1"/>
          <p:nvPr/>
        </p:nvSpPr>
        <p:spPr>
          <a:xfrm>
            <a:off x="1302768" y="4577477"/>
            <a:ext cx="2117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P(no|x1,x2,x3,x4)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924D829-C1F4-418D-9004-B44C94432D48}"/>
              </a:ext>
            </a:extLst>
          </p:cNvPr>
          <p:cNvSpPr txBox="1"/>
          <p:nvPr/>
        </p:nvSpPr>
        <p:spPr>
          <a:xfrm>
            <a:off x="3742284" y="4577477"/>
            <a:ext cx="4662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P(x1|no) P(x2|no) P(x3|no) P(x4|no) P(no)  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626CC41-F066-4571-9C82-B8492514DD88}"/>
              </a:ext>
            </a:extLst>
          </p:cNvPr>
          <p:cNvSpPr txBox="1"/>
          <p:nvPr/>
        </p:nvSpPr>
        <p:spPr>
          <a:xfrm>
            <a:off x="3259475" y="438865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srgbClr val="24BBF2"/>
                </a:solidFill>
                <a:latin typeface="Courier New" panose="02070309020205020404" pitchFamily="49" charset="0"/>
              </a:rPr>
              <a:t>=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79AF9EE-6B1F-4FF0-B035-949ABFAA7E3E}"/>
              </a:ext>
            </a:extLst>
          </p:cNvPr>
          <p:cNvCxnSpPr>
            <a:cxnSpLocks/>
          </p:cNvCxnSpPr>
          <p:nvPr/>
        </p:nvCxnSpPr>
        <p:spPr bwMode="auto">
          <a:xfrm>
            <a:off x="3617843" y="4547807"/>
            <a:ext cx="4905406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9096E1F-161D-4AB3-A115-DFDF34F28F41}"/>
              </a:ext>
            </a:extLst>
          </p:cNvPr>
          <p:cNvCxnSpPr>
            <a:cxnSpLocks/>
          </p:cNvCxnSpPr>
          <p:nvPr/>
        </p:nvCxnSpPr>
        <p:spPr bwMode="auto">
          <a:xfrm>
            <a:off x="1321353" y="4547807"/>
            <a:ext cx="1882724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024024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Plugging in Values (1 of 4) </a:t>
            </a:r>
            <a:endParaRPr lang="en-GB" alt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B3A7938-D848-40F8-A9C3-57413ACF7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Remember we're looking for these probabilities</a:t>
            </a:r>
          </a:p>
          <a:p>
            <a:pPr lvl="1"/>
            <a:r>
              <a:rPr lang="en-GB" b="1" dirty="0"/>
              <a:t>x1  weather=sun</a:t>
            </a:r>
          </a:p>
          <a:p>
            <a:pPr lvl="1"/>
            <a:r>
              <a:rPr lang="en-GB" dirty="0"/>
              <a:t>x2  temp=+</a:t>
            </a:r>
            <a:r>
              <a:rPr lang="en-GB" dirty="0" err="1"/>
              <a:t>ve</a:t>
            </a:r>
            <a:endParaRPr lang="en-GB" dirty="0"/>
          </a:p>
          <a:p>
            <a:pPr lvl="1"/>
            <a:r>
              <a:rPr lang="en-GB" dirty="0"/>
              <a:t>x3  snow depth=good</a:t>
            </a:r>
          </a:p>
          <a:p>
            <a:pPr lvl="1"/>
            <a:r>
              <a:rPr lang="en-GB" dirty="0"/>
              <a:t>x4  weekday=no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(We skied on </a:t>
            </a:r>
            <a:r>
              <a:rPr lang="en-GB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GB" dirty="0"/>
              <a:t> days in total, and didn't on 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GB" dirty="0"/>
              <a:t> days in total)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ABC77B-A4D0-45FF-A4D1-8E4C8AF30D48}"/>
              </a:ext>
            </a:extLst>
          </p:cNvPr>
          <p:cNvSpPr txBox="1"/>
          <p:nvPr/>
        </p:nvSpPr>
        <p:spPr>
          <a:xfrm>
            <a:off x="1757578" y="2624138"/>
            <a:ext cx="1862942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0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Weather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E6E1798-657D-4094-ACDF-C4E9A9B4E3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324979"/>
              </p:ext>
            </p:extLst>
          </p:nvPr>
        </p:nvGraphicFramePr>
        <p:xfrm>
          <a:off x="1813897" y="2864265"/>
          <a:ext cx="3125855" cy="114929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25171">
                  <a:extLst>
                    <a:ext uri="{9D8B030D-6E8A-4147-A177-3AD203B41FA5}">
                      <a16:colId xmlns:a16="http://schemas.microsoft.com/office/drawing/2014/main" val="3525143045"/>
                    </a:ext>
                  </a:extLst>
                </a:gridCol>
                <a:gridCol w="625171">
                  <a:extLst>
                    <a:ext uri="{9D8B030D-6E8A-4147-A177-3AD203B41FA5}">
                      <a16:colId xmlns:a16="http://schemas.microsoft.com/office/drawing/2014/main" val="1629973526"/>
                    </a:ext>
                  </a:extLst>
                </a:gridCol>
                <a:gridCol w="625171">
                  <a:extLst>
                    <a:ext uri="{9D8B030D-6E8A-4147-A177-3AD203B41FA5}">
                      <a16:colId xmlns:a16="http://schemas.microsoft.com/office/drawing/2014/main" val="3703332860"/>
                    </a:ext>
                  </a:extLst>
                </a:gridCol>
                <a:gridCol w="625171">
                  <a:extLst>
                    <a:ext uri="{9D8B030D-6E8A-4147-A177-3AD203B41FA5}">
                      <a16:colId xmlns:a16="http://schemas.microsoft.com/office/drawing/2014/main" val="4020093778"/>
                    </a:ext>
                  </a:extLst>
                </a:gridCol>
                <a:gridCol w="625171">
                  <a:extLst>
                    <a:ext uri="{9D8B030D-6E8A-4147-A177-3AD203B41FA5}">
                      <a16:colId xmlns:a16="http://schemas.microsoft.com/office/drawing/2014/main" val="1408774773"/>
                    </a:ext>
                  </a:extLst>
                </a:gridCol>
              </a:tblGrid>
              <a:tr h="229859">
                <a:tc>
                  <a:txBody>
                    <a:bodyPr/>
                    <a:lstStyle/>
                    <a:p>
                      <a:endParaRPr lang="en-GB" sz="1000" b="1" dirty="0">
                        <a:solidFill>
                          <a:srgbClr val="333399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28339" marB="283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bg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yes</a:t>
                      </a:r>
                    </a:p>
                  </a:txBody>
                  <a:tcPr marL="68580" marR="68580" marT="28339" marB="283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bg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</a:t>
                      </a:r>
                    </a:p>
                  </a:txBody>
                  <a:tcPr marL="68580" marR="68580" marT="28339" marB="283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bg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P(yes)</a:t>
                      </a:r>
                    </a:p>
                  </a:txBody>
                  <a:tcPr marL="68580" marR="68580" marT="28339" marB="283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bg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P(no)</a:t>
                      </a:r>
                    </a:p>
                  </a:txBody>
                  <a:tcPr marL="68580" marR="68580" marT="28339" marB="28339"/>
                </a:tc>
                <a:extLst>
                  <a:ext uri="{0D108BD9-81ED-4DB2-BD59-A6C34878D82A}">
                    <a16:rowId xmlns:a16="http://schemas.microsoft.com/office/drawing/2014/main" val="2735812789"/>
                  </a:ext>
                </a:extLst>
              </a:tr>
              <a:tr h="229859">
                <a:tc>
                  <a:txBody>
                    <a:bodyPr/>
                    <a:lstStyle/>
                    <a:p>
                      <a:r>
                        <a:rPr lang="en-GB" sz="1000" b="1" dirty="0">
                          <a:solidFill>
                            <a:srgbClr val="333399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Sun</a:t>
                      </a:r>
                    </a:p>
                  </a:txBody>
                  <a:tcPr marL="68580" marR="68580" marT="28339" marB="283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rgbClr val="333399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</a:t>
                      </a:r>
                    </a:p>
                  </a:txBody>
                  <a:tcPr marL="68580" marR="68580" marT="28339" marB="283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rgbClr val="333399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</a:p>
                  </a:txBody>
                  <a:tcPr marL="68580" marR="68580" marT="28339" marB="283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rgbClr val="00B05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3/9</a:t>
                      </a:r>
                    </a:p>
                  </a:txBody>
                  <a:tcPr marL="68580" marR="68580" marT="28339" marB="283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rgbClr val="FF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2/5</a:t>
                      </a:r>
                    </a:p>
                  </a:txBody>
                  <a:tcPr marL="68580" marR="68580" marT="28339" marB="28339"/>
                </a:tc>
                <a:extLst>
                  <a:ext uri="{0D108BD9-81ED-4DB2-BD59-A6C34878D82A}">
                    <a16:rowId xmlns:a16="http://schemas.microsoft.com/office/drawing/2014/main" val="968741672"/>
                  </a:ext>
                </a:extLst>
              </a:tr>
              <a:tr h="229859">
                <a:tc>
                  <a:txBody>
                    <a:bodyPr/>
                    <a:lstStyle/>
                    <a:p>
                      <a:r>
                        <a:rPr lang="en-GB" sz="1000" b="1" dirty="0">
                          <a:solidFill>
                            <a:srgbClr val="333399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Cloud</a:t>
                      </a:r>
                    </a:p>
                  </a:txBody>
                  <a:tcPr marL="68580" marR="68580" marT="28339" marB="283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rgbClr val="333399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</a:t>
                      </a:r>
                    </a:p>
                  </a:txBody>
                  <a:tcPr marL="68580" marR="68580" marT="28339" marB="283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rgbClr val="333399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</a:p>
                  </a:txBody>
                  <a:tcPr marL="68580" marR="68580" marT="28339" marB="283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rgbClr val="333399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4/9</a:t>
                      </a:r>
                    </a:p>
                  </a:txBody>
                  <a:tcPr marL="68580" marR="68580" marT="28339" marB="283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rgbClr val="333399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0/5</a:t>
                      </a:r>
                    </a:p>
                  </a:txBody>
                  <a:tcPr marL="68580" marR="68580" marT="28339" marB="28339"/>
                </a:tc>
                <a:extLst>
                  <a:ext uri="{0D108BD9-81ED-4DB2-BD59-A6C34878D82A}">
                    <a16:rowId xmlns:a16="http://schemas.microsoft.com/office/drawing/2014/main" val="3184528712"/>
                  </a:ext>
                </a:extLst>
              </a:tr>
              <a:tr h="229859">
                <a:tc>
                  <a:txBody>
                    <a:bodyPr/>
                    <a:lstStyle/>
                    <a:p>
                      <a:r>
                        <a:rPr lang="en-GB" sz="1000" b="1" dirty="0">
                          <a:solidFill>
                            <a:srgbClr val="333399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Snow</a:t>
                      </a:r>
                    </a:p>
                  </a:txBody>
                  <a:tcPr marL="68580" marR="68580" marT="28339" marB="283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rgbClr val="333399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</a:p>
                  </a:txBody>
                  <a:tcPr marL="68580" marR="68580" marT="28339" marB="283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rgbClr val="333399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</a:t>
                      </a:r>
                    </a:p>
                  </a:txBody>
                  <a:tcPr marL="68580" marR="68580" marT="28339" marB="283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rgbClr val="333399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2/9</a:t>
                      </a:r>
                    </a:p>
                  </a:txBody>
                  <a:tcPr marL="68580" marR="68580" marT="28339" marB="283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rgbClr val="333399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3/5</a:t>
                      </a:r>
                    </a:p>
                  </a:txBody>
                  <a:tcPr marL="68580" marR="68580" marT="28339" marB="28339"/>
                </a:tc>
                <a:extLst>
                  <a:ext uri="{0D108BD9-81ED-4DB2-BD59-A6C34878D82A}">
                    <a16:rowId xmlns:a16="http://schemas.microsoft.com/office/drawing/2014/main" val="2304119018"/>
                  </a:ext>
                </a:extLst>
              </a:tr>
              <a:tr h="229859">
                <a:tc>
                  <a:txBody>
                    <a:bodyPr/>
                    <a:lstStyle/>
                    <a:p>
                      <a:r>
                        <a:rPr lang="en-GB" sz="1000" b="1" dirty="0">
                          <a:solidFill>
                            <a:srgbClr val="333399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Total</a:t>
                      </a:r>
                    </a:p>
                  </a:txBody>
                  <a:tcPr marL="68580" marR="68580" marT="28339" marB="283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rgbClr val="333399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</a:t>
                      </a:r>
                    </a:p>
                  </a:txBody>
                  <a:tcPr marL="68580" marR="68580" marT="28339" marB="283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rgbClr val="333399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</a:t>
                      </a:r>
                    </a:p>
                  </a:txBody>
                  <a:tcPr marL="68580" marR="68580" marT="28339" marB="283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rgbClr val="333399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9/9</a:t>
                      </a:r>
                    </a:p>
                  </a:txBody>
                  <a:tcPr marL="68580" marR="68580" marT="28339" marB="283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rgbClr val="333399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5/5</a:t>
                      </a:r>
                    </a:p>
                  </a:txBody>
                  <a:tcPr marL="68580" marR="68580" marT="28339" marB="28339"/>
                </a:tc>
                <a:extLst>
                  <a:ext uri="{0D108BD9-81ED-4DB2-BD59-A6C34878D82A}">
                    <a16:rowId xmlns:a16="http://schemas.microsoft.com/office/drawing/2014/main" val="2321245534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334E3A7-C200-48E3-96F6-2E7DE1DEF94C}"/>
              </a:ext>
            </a:extLst>
          </p:cNvPr>
          <p:cNvCxnSpPr>
            <a:cxnSpLocks/>
          </p:cNvCxnSpPr>
          <p:nvPr/>
        </p:nvCxnSpPr>
        <p:spPr bwMode="auto">
          <a:xfrm flipH="1">
            <a:off x="4194313" y="2112066"/>
            <a:ext cx="1649897" cy="1063487"/>
          </a:xfrm>
          <a:prstGeom prst="straightConnector1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5F4F9C9-CE47-4A04-85E2-EE23EF19B1E9}"/>
              </a:ext>
            </a:extLst>
          </p:cNvPr>
          <p:cNvSpPr/>
          <p:nvPr/>
        </p:nvSpPr>
        <p:spPr>
          <a:xfrm>
            <a:off x="5612728" y="1849328"/>
            <a:ext cx="174759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350" b="1" dirty="0">
                <a:solidFill>
                  <a:srgbClr val="00B050"/>
                </a:solidFill>
                <a:latin typeface="Courier New" panose="02070309020205020404" pitchFamily="49" charset="0"/>
              </a:rPr>
              <a:t>P(x1|yes) = 3/9</a:t>
            </a:r>
            <a:endParaRPr lang="en-GB" sz="135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E8FC842-F55E-4B64-87D3-EA776A7DA030}"/>
              </a:ext>
            </a:extLst>
          </p:cNvPr>
          <p:cNvSpPr/>
          <p:nvPr/>
        </p:nvSpPr>
        <p:spPr>
          <a:xfrm>
            <a:off x="5622665" y="3058693"/>
            <a:ext cx="164339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350" b="1" dirty="0">
                <a:solidFill>
                  <a:srgbClr val="FF0000"/>
                </a:solidFill>
                <a:latin typeface="Courier New" panose="02070309020205020404" pitchFamily="49" charset="0"/>
              </a:rPr>
              <a:t>P(x1|no) = 2/5</a:t>
            </a:r>
            <a:endParaRPr lang="en-GB" sz="1350" b="1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EBD88C8-9689-49B3-8E35-EC5184C8D209}"/>
              </a:ext>
            </a:extLst>
          </p:cNvPr>
          <p:cNvCxnSpPr>
            <a:cxnSpLocks/>
            <a:stCxn id="21" idx="1"/>
          </p:cNvCxnSpPr>
          <p:nvPr/>
        </p:nvCxnSpPr>
        <p:spPr bwMode="auto">
          <a:xfrm flipH="1" flipV="1">
            <a:off x="4788801" y="3197193"/>
            <a:ext cx="833864" cy="11541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102071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Plugging in Values (2 of 4) </a:t>
            </a:r>
            <a:endParaRPr lang="en-GB" alt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B3A7938-D848-40F8-A9C3-57413ACF7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Remember we're looking for these probabilities</a:t>
            </a:r>
          </a:p>
          <a:p>
            <a:pPr lvl="1"/>
            <a:r>
              <a:rPr lang="en-GB" dirty="0"/>
              <a:t>x1  weather=sun</a:t>
            </a:r>
          </a:p>
          <a:p>
            <a:pPr lvl="1"/>
            <a:r>
              <a:rPr lang="en-GB" b="1" dirty="0"/>
              <a:t>x2  temp=+</a:t>
            </a:r>
            <a:r>
              <a:rPr lang="en-GB" b="1" dirty="0" err="1"/>
              <a:t>ve</a:t>
            </a:r>
            <a:endParaRPr lang="en-GB" b="1" dirty="0"/>
          </a:p>
          <a:p>
            <a:pPr lvl="1"/>
            <a:r>
              <a:rPr lang="en-GB" dirty="0"/>
              <a:t>x3  snow depth=good</a:t>
            </a:r>
          </a:p>
          <a:p>
            <a:pPr lvl="1"/>
            <a:r>
              <a:rPr lang="en-GB" dirty="0"/>
              <a:t>x4  weekday=no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(We skied on </a:t>
            </a:r>
            <a:r>
              <a:rPr lang="en-GB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GB" dirty="0"/>
              <a:t> days in total, and didn't on 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GB" dirty="0"/>
              <a:t> days in total)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ABC77B-A4D0-45FF-A4D1-8E4C8AF30D48}"/>
              </a:ext>
            </a:extLst>
          </p:cNvPr>
          <p:cNvSpPr txBox="1"/>
          <p:nvPr/>
        </p:nvSpPr>
        <p:spPr>
          <a:xfrm>
            <a:off x="1757578" y="2624138"/>
            <a:ext cx="1862942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05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Temperature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E6E1798-657D-4094-ACDF-C4E9A9B4E3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274071"/>
              </p:ext>
            </p:extLst>
          </p:nvPr>
        </p:nvGraphicFramePr>
        <p:xfrm>
          <a:off x="1813897" y="2864265"/>
          <a:ext cx="3125855" cy="114929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25171">
                  <a:extLst>
                    <a:ext uri="{9D8B030D-6E8A-4147-A177-3AD203B41FA5}">
                      <a16:colId xmlns:a16="http://schemas.microsoft.com/office/drawing/2014/main" val="3525143045"/>
                    </a:ext>
                  </a:extLst>
                </a:gridCol>
                <a:gridCol w="625171">
                  <a:extLst>
                    <a:ext uri="{9D8B030D-6E8A-4147-A177-3AD203B41FA5}">
                      <a16:colId xmlns:a16="http://schemas.microsoft.com/office/drawing/2014/main" val="1629973526"/>
                    </a:ext>
                  </a:extLst>
                </a:gridCol>
                <a:gridCol w="625171">
                  <a:extLst>
                    <a:ext uri="{9D8B030D-6E8A-4147-A177-3AD203B41FA5}">
                      <a16:colId xmlns:a16="http://schemas.microsoft.com/office/drawing/2014/main" val="3703332860"/>
                    </a:ext>
                  </a:extLst>
                </a:gridCol>
                <a:gridCol w="625171">
                  <a:extLst>
                    <a:ext uri="{9D8B030D-6E8A-4147-A177-3AD203B41FA5}">
                      <a16:colId xmlns:a16="http://schemas.microsoft.com/office/drawing/2014/main" val="4020093778"/>
                    </a:ext>
                  </a:extLst>
                </a:gridCol>
                <a:gridCol w="625171">
                  <a:extLst>
                    <a:ext uri="{9D8B030D-6E8A-4147-A177-3AD203B41FA5}">
                      <a16:colId xmlns:a16="http://schemas.microsoft.com/office/drawing/2014/main" val="1408774773"/>
                    </a:ext>
                  </a:extLst>
                </a:gridCol>
              </a:tblGrid>
              <a:tr h="229859">
                <a:tc>
                  <a:txBody>
                    <a:bodyPr/>
                    <a:lstStyle/>
                    <a:p>
                      <a:endParaRPr lang="en-GB" sz="1000" b="1" dirty="0">
                        <a:solidFill>
                          <a:srgbClr val="333399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28339" marB="283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bg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yes</a:t>
                      </a:r>
                    </a:p>
                  </a:txBody>
                  <a:tcPr marL="68580" marR="68580" marT="28339" marB="283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bg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</a:t>
                      </a:r>
                    </a:p>
                  </a:txBody>
                  <a:tcPr marL="68580" marR="68580" marT="28339" marB="283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bg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P(yes)</a:t>
                      </a:r>
                    </a:p>
                  </a:txBody>
                  <a:tcPr marL="68580" marR="68580" marT="28339" marB="283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bg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P(no)</a:t>
                      </a:r>
                    </a:p>
                  </a:txBody>
                  <a:tcPr marL="68580" marR="68580" marT="28339" marB="28339"/>
                </a:tc>
                <a:extLst>
                  <a:ext uri="{0D108BD9-81ED-4DB2-BD59-A6C34878D82A}">
                    <a16:rowId xmlns:a16="http://schemas.microsoft.com/office/drawing/2014/main" val="2735812789"/>
                  </a:ext>
                </a:extLst>
              </a:tr>
              <a:tr h="229859">
                <a:tc>
                  <a:txBody>
                    <a:bodyPr/>
                    <a:lstStyle/>
                    <a:p>
                      <a:r>
                        <a:rPr lang="en-GB" sz="1000" b="1" dirty="0">
                          <a:solidFill>
                            <a:srgbClr val="333399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+</a:t>
                      </a:r>
                      <a:r>
                        <a:rPr lang="en-GB" sz="1000" b="1" dirty="0" err="1">
                          <a:solidFill>
                            <a:srgbClr val="333399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ve</a:t>
                      </a:r>
                      <a:endParaRPr lang="en-GB" sz="1000" b="1" dirty="0">
                        <a:solidFill>
                          <a:srgbClr val="333399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28339" marB="283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rgbClr val="333399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</a:p>
                  </a:txBody>
                  <a:tcPr marL="68580" marR="68580" marT="28339" marB="283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rgbClr val="333399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</a:p>
                  </a:txBody>
                  <a:tcPr marL="68580" marR="68580" marT="28339" marB="283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rgbClr val="00B05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2/9</a:t>
                      </a:r>
                    </a:p>
                  </a:txBody>
                  <a:tcPr marL="68580" marR="68580" marT="28339" marB="283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rgbClr val="FF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2/5</a:t>
                      </a:r>
                    </a:p>
                  </a:txBody>
                  <a:tcPr marL="68580" marR="68580" marT="28339" marB="28339"/>
                </a:tc>
                <a:extLst>
                  <a:ext uri="{0D108BD9-81ED-4DB2-BD59-A6C34878D82A}">
                    <a16:rowId xmlns:a16="http://schemas.microsoft.com/office/drawing/2014/main" val="968741672"/>
                  </a:ext>
                </a:extLst>
              </a:tr>
              <a:tr h="229859">
                <a:tc>
                  <a:txBody>
                    <a:bodyPr/>
                    <a:lstStyle/>
                    <a:p>
                      <a:r>
                        <a:rPr lang="en-GB" sz="1000" b="1" dirty="0">
                          <a:solidFill>
                            <a:srgbClr val="333399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</a:p>
                  </a:txBody>
                  <a:tcPr marL="68580" marR="68580" marT="28339" marB="283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rgbClr val="333399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</a:t>
                      </a:r>
                    </a:p>
                  </a:txBody>
                  <a:tcPr marL="68580" marR="68580" marT="28339" marB="283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rgbClr val="333399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</a:p>
                  </a:txBody>
                  <a:tcPr marL="68580" marR="68580" marT="28339" marB="283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rgbClr val="333399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4/9</a:t>
                      </a:r>
                    </a:p>
                  </a:txBody>
                  <a:tcPr marL="68580" marR="68580" marT="28339" marB="283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rgbClr val="333399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2/5</a:t>
                      </a:r>
                    </a:p>
                  </a:txBody>
                  <a:tcPr marL="68580" marR="68580" marT="28339" marB="28339"/>
                </a:tc>
                <a:extLst>
                  <a:ext uri="{0D108BD9-81ED-4DB2-BD59-A6C34878D82A}">
                    <a16:rowId xmlns:a16="http://schemas.microsoft.com/office/drawing/2014/main" val="3184528712"/>
                  </a:ext>
                </a:extLst>
              </a:tr>
              <a:tr h="229859">
                <a:tc>
                  <a:txBody>
                    <a:bodyPr/>
                    <a:lstStyle/>
                    <a:p>
                      <a:r>
                        <a:rPr lang="en-GB" sz="1000" b="1" dirty="0">
                          <a:solidFill>
                            <a:srgbClr val="333399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</a:t>
                      </a:r>
                      <a:r>
                        <a:rPr lang="en-GB" sz="1000" b="1" dirty="0" err="1">
                          <a:solidFill>
                            <a:srgbClr val="333399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ve</a:t>
                      </a:r>
                      <a:endParaRPr lang="en-GB" sz="1000" b="1" dirty="0">
                        <a:solidFill>
                          <a:srgbClr val="333399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28339" marB="283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rgbClr val="333399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</a:t>
                      </a:r>
                    </a:p>
                  </a:txBody>
                  <a:tcPr marL="68580" marR="68580" marT="28339" marB="283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rgbClr val="333399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</a:p>
                  </a:txBody>
                  <a:tcPr marL="68580" marR="68580" marT="28339" marB="283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rgbClr val="333399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3/9</a:t>
                      </a:r>
                    </a:p>
                  </a:txBody>
                  <a:tcPr marL="68580" marR="68580" marT="28339" marB="283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rgbClr val="333399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1/5</a:t>
                      </a:r>
                    </a:p>
                  </a:txBody>
                  <a:tcPr marL="68580" marR="68580" marT="28339" marB="28339"/>
                </a:tc>
                <a:extLst>
                  <a:ext uri="{0D108BD9-81ED-4DB2-BD59-A6C34878D82A}">
                    <a16:rowId xmlns:a16="http://schemas.microsoft.com/office/drawing/2014/main" val="2304119018"/>
                  </a:ext>
                </a:extLst>
              </a:tr>
              <a:tr h="229859">
                <a:tc>
                  <a:txBody>
                    <a:bodyPr/>
                    <a:lstStyle/>
                    <a:p>
                      <a:r>
                        <a:rPr lang="en-GB" sz="1000" b="1" dirty="0">
                          <a:solidFill>
                            <a:srgbClr val="333399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Total</a:t>
                      </a:r>
                    </a:p>
                  </a:txBody>
                  <a:tcPr marL="68580" marR="68580" marT="28339" marB="283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rgbClr val="333399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</a:t>
                      </a:r>
                    </a:p>
                  </a:txBody>
                  <a:tcPr marL="68580" marR="68580" marT="28339" marB="283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rgbClr val="333399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</a:t>
                      </a:r>
                    </a:p>
                  </a:txBody>
                  <a:tcPr marL="68580" marR="68580" marT="28339" marB="283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rgbClr val="333399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9/9</a:t>
                      </a:r>
                    </a:p>
                  </a:txBody>
                  <a:tcPr marL="68580" marR="68580" marT="28339" marB="283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rgbClr val="333399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5/5</a:t>
                      </a:r>
                    </a:p>
                  </a:txBody>
                  <a:tcPr marL="68580" marR="68580" marT="28339" marB="28339"/>
                </a:tc>
                <a:extLst>
                  <a:ext uri="{0D108BD9-81ED-4DB2-BD59-A6C34878D82A}">
                    <a16:rowId xmlns:a16="http://schemas.microsoft.com/office/drawing/2014/main" val="2321245534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334E3A7-C200-48E3-96F6-2E7DE1DEF94C}"/>
              </a:ext>
            </a:extLst>
          </p:cNvPr>
          <p:cNvCxnSpPr>
            <a:cxnSpLocks/>
          </p:cNvCxnSpPr>
          <p:nvPr/>
        </p:nvCxnSpPr>
        <p:spPr bwMode="auto">
          <a:xfrm flipH="1">
            <a:off x="4194313" y="2112066"/>
            <a:ext cx="1649897" cy="1063487"/>
          </a:xfrm>
          <a:prstGeom prst="straightConnector1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5F4F9C9-CE47-4A04-85E2-EE23EF19B1E9}"/>
              </a:ext>
            </a:extLst>
          </p:cNvPr>
          <p:cNvSpPr/>
          <p:nvPr/>
        </p:nvSpPr>
        <p:spPr>
          <a:xfrm>
            <a:off x="5612728" y="1849328"/>
            <a:ext cx="174759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350" b="1" dirty="0">
                <a:solidFill>
                  <a:srgbClr val="00B050"/>
                </a:solidFill>
                <a:latin typeface="Courier New" panose="02070309020205020404" pitchFamily="49" charset="0"/>
              </a:rPr>
              <a:t>P(x2|yes) = 2/9</a:t>
            </a:r>
            <a:endParaRPr lang="en-GB" sz="135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E8FC842-F55E-4B64-87D3-EA776A7DA030}"/>
              </a:ext>
            </a:extLst>
          </p:cNvPr>
          <p:cNvSpPr/>
          <p:nvPr/>
        </p:nvSpPr>
        <p:spPr>
          <a:xfrm>
            <a:off x="5622665" y="3058693"/>
            <a:ext cx="164339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350" b="1" dirty="0">
                <a:solidFill>
                  <a:srgbClr val="FF0000"/>
                </a:solidFill>
                <a:latin typeface="Courier New" panose="02070309020205020404" pitchFamily="49" charset="0"/>
              </a:rPr>
              <a:t>P(x2|no) = 2/5</a:t>
            </a:r>
            <a:endParaRPr lang="en-GB" sz="1350" b="1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EBD88C8-9689-49B3-8E35-EC5184C8D209}"/>
              </a:ext>
            </a:extLst>
          </p:cNvPr>
          <p:cNvCxnSpPr>
            <a:cxnSpLocks/>
            <a:stCxn id="21" idx="1"/>
          </p:cNvCxnSpPr>
          <p:nvPr/>
        </p:nvCxnSpPr>
        <p:spPr bwMode="auto">
          <a:xfrm flipH="1" flipV="1">
            <a:off x="4788801" y="3197193"/>
            <a:ext cx="833864" cy="11541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68746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Plugging in Values (3 of 4) </a:t>
            </a:r>
            <a:endParaRPr lang="en-GB" alt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B3A7938-D848-40F8-A9C3-57413ACF7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Remember we're looking for these probabilities</a:t>
            </a:r>
          </a:p>
          <a:p>
            <a:pPr lvl="1"/>
            <a:r>
              <a:rPr lang="en-GB" dirty="0"/>
              <a:t>x1  weather=sun</a:t>
            </a:r>
          </a:p>
          <a:p>
            <a:pPr lvl="1"/>
            <a:r>
              <a:rPr lang="en-GB" dirty="0"/>
              <a:t>x2  temp=+</a:t>
            </a:r>
            <a:r>
              <a:rPr lang="en-GB" dirty="0" err="1"/>
              <a:t>ve</a:t>
            </a:r>
            <a:endParaRPr lang="en-GB" dirty="0"/>
          </a:p>
          <a:p>
            <a:pPr lvl="1"/>
            <a:r>
              <a:rPr lang="en-GB" b="1" dirty="0"/>
              <a:t>x3  snow depth=good</a:t>
            </a:r>
          </a:p>
          <a:p>
            <a:pPr lvl="1"/>
            <a:r>
              <a:rPr lang="en-GB" dirty="0"/>
              <a:t>x4  weekday=no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(We skied on </a:t>
            </a:r>
            <a:r>
              <a:rPr lang="en-GB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GB" dirty="0"/>
              <a:t> days in total, and didn't on 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GB" dirty="0"/>
              <a:t> days in total)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ABC77B-A4D0-45FF-A4D1-8E4C8AF30D48}"/>
              </a:ext>
            </a:extLst>
          </p:cNvPr>
          <p:cNvSpPr txBox="1"/>
          <p:nvPr/>
        </p:nvSpPr>
        <p:spPr>
          <a:xfrm>
            <a:off x="1757578" y="2624138"/>
            <a:ext cx="1862942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0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Snow depth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E6E1798-657D-4094-ACDF-C4E9A9B4E3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329645"/>
              </p:ext>
            </p:extLst>
          </p:nvPr>
        </p:nvGraphicFramePr>
        <p:xfrm>
          <a:off x="1813897" y="2864264"/>
          <a:ext cx="3125855" cy="91943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25171">
                  <a:extLst>
                    <a:ext uri="{9D8B030D-6E8A-4147-A177-3AD203B41FA5}">
                      <a16:colId xmlns:a16="http://schemas.microsoft.com/office/drawing/2014/main" val="3525143045"/>
                    </a:ext>
                  </a:extLst>
                </a:gridCol>
                <a:gridCol w="625171">
                  <a:extLst>
                    <a:ext uri="{9D8B030D-6E8A-4147-A177-3AD203B41FA5}">
                      <a16:colId xmlns:a16="http://schemas.microsoft.com/office/drawing/2014/main" val="1629973526"/>
                    </a:ext>
                  </a:extLst>
                </a:gridCol>
                <a:gridCol w="625171">
                  <a:extLst>
                    <a:ext uri="{9D8B030D-6E8A-4147-A177-3AD203B41FA5}">
                      <a16:colId xmlns:a16="http://schemas.microsoft.com/office/drawing/2014/main" val="3703332860"/>
                    </a:ext>
                  </a:extLst>
                </a:gridCol>
                <a:gridCol w="625171">
                  <a:extLst>
                    <a:ext uri="{9D8B030D-6E8A-4147-A177-3AD203B41FA5}">
                      <a16:colId xmlns:a16="http://schemas.microsoft.com/office/drawing/2014/main" val="4020093778"/>
                    </a:ext>
                  </a:extLst>
                </a:gridCol>
                <a:gridCol w="625171">
                  <a:extLst>
                    <a:ext uri="{9D8B030D-6E8A-4147-A177-3AD203B41FA5}">
                      <a16:colId xmlns:a16="http://schemas.microsoft.com/office/drawing/2014/main" val="1408774773"/>
                    </a:ext>
                  </a:extLst>
                </a:gridCol>
              </a:tblGrid>
              <a:tr h="229859">
                <a:tc>
                  <a:txBody>
                    <a:bodyPr/>
                    <a:lstStyle/>
                    <a:p>
                      <a:endParaRPr lang="en-GB" sz="1000" b="1" dirty="0">
                        <a:solidFill>
                          <a:srgbClr val="333399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28339" marB="283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bg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yes</a:t>
                      </a:r>
                    </a:p>
                  </a:txBody>
                  <a:tcPr marL="68580" marR="68580" marT="28339" marB="283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bg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</a:t>
                      </a:r>
                    </a:p>
                  </a:txBody>
                  <a:tcPr marL="68580" marR="68580" marT="28339" marB="283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bg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P(yes)</a:t>
                      </a:r>
                    </a:p>
                  </a:txBody>
                  <a:tcPr marL="68580" marR="68580" marT="28339" marB="283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bg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P(no)</a:t>
                      </a:r>
                    </a:p>
                  </a:txBody>
                  <a:tcPr marL="68580" marR="68580" marT="28339" marB="28339"/>
                </a:tc>
                <a:extLst>
                  <a:ext uri="{0D108BD9-81ED-4DB2-BD59-A6C34878D82A}">
                    <a16:rowId xmlns:a16="http://schemas.microsoft.com/office/drawing/2014/main" val="2735812789"/>
                  </a:ext>
                </a:extLst>
              </a:tr>
              <a:tr h="229859">
                <a:tc>
                  <a:txBody>
                    <a:bodyPr/>
                    <a:lstStyle/>
                    <a:p>
                      <a:r>
                        <a:rPr lang="en-GB" sz="1000" b="1" dirty="0">
                          <a:solidFill>
                            <a:srgbClr val="333399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Good</a:t>
                      </a:r>
                    </a:p>
                  </a:txBody>
                  <a:tcPr marL="68580" marR="68580" marT="28339" marB="283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rgbClr val="333399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</a:t>
                      </a:r>
                    </a:p>
                  </a:txBody>
                  <a:tcPr marL="68580" marR="68580" marT="28339" marB="283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rgbClr val="333399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</a:p>
                  </a:txBody>
                  <a:tcPr marL="68580" marR="68580" marT="28339" marB="283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rgbClr val="00B05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6/9</a:t>
                      </a:r>
                    </a:p>
                  </a:txBody>
                  <a:tcPr marL="68580" marR="68580" marT="28339" marB="283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rgbClr val="FF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1/5</a:t>
                      </a:r>
                    </a:p>
                  </a:txBody>
                  <a:tcPr marL="68580" marR="68580" marT="28339" marB="28339"/>
                </a:tc>
                <a:extLst>
                  <a:ext uri="{0D108BD9-81ED-4DB2-BD59-A6C34878D82A}">
                    <a16:rowId xmlns:a16="http://schemas.microsoft.com/office/drawing/2014/main" val="968741672"/>
                  </a:ext>
                </a:extLst>
              </a:tr>
              <a:tr h="229859">
                <a:tc>
                  <a:txBody>
                    <a:bodyPr/>
                    <a:lstStyle/>
                    <a:p>
                      <a:r>
                        <a:rPr lang="en-GB" sz="1000" b="1" dirty="0">
                          <a:solidFill>
                            <a:srgbClr val="333399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Poor</a:t>
                      </a:r>
                    </a:p>
                  </a:txBody>
                  <a:tcPr marL="68580" marR="68580" marT="28339" marB="283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rgbClr val="333399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</a:t>
                      </a:r>
                    </a:p>
                  </a:txBody>
                  <a:tcPr marL="68580" marR="68580" marT="28339" marB="283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rgbClr val="333399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</a:t>
                      </a:r>
                    </a:p>
                  </a:txBody>
                  <a:tcPr marL="68580" marR="68580" marT="28339" marB="283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rgbClr val="333399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3/9</a:t>
                      </a:r>
                    </a:p>
                  </a:txBody>
                  <a:tcPr marL="68580" marR="68580" marT="28339" marB="283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rgbClr val="333399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4/5</a:t>
                      </a:r>
                    </a:p>
                  </a:txBody>
                  <a:tcPr marL="68580" marR="68580" marT="28339" marB="28339"/>
                </a:tc>
                <a:extLst>
                  <a:ext uri="{0D108BD9-81ED-4DB2-BD59-A6C34878D82A}">
                    <a16:rowId xmlns:a16="http://schemas.microsoft.com/office/drawing/2014/main" val="3184528712"/>
                  </a:ext>
                </a:extLst>
              </a:tr>
              <a:tr h="229859">
                <a:tc>
                  <a:txBody>
                    <a:bodyPr/>
                    <a:lstStyle/>
                    <a:p>
                      <a:r>
                        <a:rPr lang="en-GB" sz="1000" b="1" dirty="0">
                          <a:solidFill>
                            <a:srgbClr val="333399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Total</a:t>
                      </a:r>
                    </a:p>
                  </a:txBody>
                  <a:tcPr marL="68580" marR="68580" marT="28339" marB="283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rgbClr val="333399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</a:t>
                      </a:r>
                    </a:p>
                  </a:txBody>
                  <a:tcPr marL="68580" marR="68580" marT="28339" marB="283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rgbClr val="333399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</a:t>
                      </a:r>
                    </a:p>
                  </a:txBody>
                  <a:tcPr marL="68580" marR="68580" marT="28339" marB="283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rgbClr val="333399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9/9</a:t>
                      </a:r>
                    </a:p>
                  </a:txBody>
                  <a:tcPr marL="68580" marR="68580" marT="28339" marB="283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rgbClr val="333399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5/5</a:t>
                      </a:r>
                    </a:p>
                  </a:txBody>
                  <a:tcPr marL="68580" marR="68580" marT="28339" marB="28339"/>
                </a:tc>
                <a:extLst>
                  <a:ext uri="{0D108BD9-81ED-4DB2-BD59-A6C34878D82A}">
                    <a16:rowId xmlns:a16="http://schemas.microsoft.com/office/drawing/2014/main" val="2304119018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334E3A7-C200-48E3-96F6-2E7DE1DEF94C}"/>
              </a:ext>
            </a:extLst>
          </p:cNvPr>
          <p:cNvCxnSpPr>
            <a:cxnSpLocks/>
          </p:cNvCxnSpPr>
          <p:nvPr/>
        </p:nvCxnSpPr>
        <p:spPr bwMode="auto">
          <a:xfrm flipH="1">
            <a:off x="4194313" y="2112066"/>
            <a:ext cx="1649897" cy="1063487"/>
          </a:xfrm>
          <a:prstGeom prst="straightConnector1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5F4F9C9-CE47-4A04-85E2-EE23EF19B1E9}"/>
              </a:ext>
            </a:extLst>
          </p:cNvPr>
          <p:cNvSpPr/>
          <p:nvPr/>
        </p:nvSpPr>
        <p:spPr>
          <a:xfrm>
            <a:off x="5612728" y="1849328"/>
            <a:ext cx="174759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350" b="1" dirty="0">
                <a:solidFill>
                  <a:srgbClr val="00B050"/>
                </a:solidFill>
                <a:latin typeface="Courier New" panose="02070309020205020404" pitchFamily="49" charset="0"/>
              </a:rPr>
              <a:t>P(x3|yes) = 6/9</a:t>
            </a:r>
            <a:endParaRPr lang="en-GB" sz="135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E8FC842-F55E-4B64-87D3-EA776A7DA030}"/>
              </a:ext>
            </a:extLst>
          </p:cNvPr>
          <p:cNvSpPr/>
          <p:nvPr/>
        </p:nvSpPr>
        <p:spPr>
          <a:xfrm>
            <a:off x="5622665" y="3058693"/>
            <a:ext cx="164339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350" b="1" dirty="0">
                <a:solidFill>
                  <a:srgbClr val="FF0000"/>
                </a:solidFill>
                <a:latin typeface="Courier New" panose="02070309020205020404" pitchFamily="49" charset="0"/>
              </a:rPr>
              <a:t>P(x3|no) = 1/5</a:t>
            </a:r>
            <a:endParaRPr lang="en-GB" sz="1350" b="1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EBD88C8-9689-49B3-8E35-EC5184C8D209}"/>
              </a:ext>
            </a:extLst>
          </p:cNvPr>
          <p:cNvCxnSpPr>
            <a:cxnSpLocks/>
            <a:stCxn id="21" idx="1"/>
          </p:cNvCxnSpPr>
          <p:nvPr/>
        </p:nvCxnSpPr>
        <p:spPr bwMode="auto">
          <a:xfrm flipH="1" flipV="1">
            <a:off x="4788801" y="3197193"/>
            <a:ext cx="833864" cy="11541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70086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Plugging in Values (4 of 4) </a:t>
            </a:r>
            <a:endParaRPr lang="en-GB" alt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B3A7938-D848-40F8-A9C3-57413ACF7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Remember we're looking for these probabilities</a:t>
            </a:r>
          </a:p>
          <a:p>
            <a:pPr lvl="1"/>
            <a:r>
              <a:rPr lang="en-GB" dirty="0"/>
              <a:t>x1  weather=sun</a:t>
            </a:r>
          </a:p>
          <a:p>
            <a:pPr lvl="1"/>
            <a:r>
              <a:rPr lang="en-GB" dirty="0"/>
              <a:t>x2  temp=+</a:t>
            </a:r>
            <a:r>
              <a:rPr lang="en-GB" dirty="0" err="1"/>
              <a:t>ve</a:t>
            </a:r>
            <a:endParaRPr lang="en-GB" dirty="0"/>
          </a:p>
          <a:p>
            <a:pPr lvl="1"/>
            <a:r>
              <a:rPr lang="en-GB" dirty="0"/>
              <a:t>x3  snow depth=good</a:t>
            </a:r>
          </a:p>
          <a:p>
            <a:pPr lvl="1"/>
            <a:r>
              <a:rPr lang="en-GB" b="1" dirty="0"/>
              <a:t>x4  weekday=no</a:t>
            </a:r>
          </a:p>
          <a:p>
            <a:pPr lvl="1"/>
            <a:endParaRPr lang="en-GB" b="1" dirty="0"/>
          </a:p>
          <a:p>
            <a:pPr lvl="1"/>
            <a:endParaRPr lang="en-GB" b="1" dirty="0"/>
          </a:p>
          <a:p>
            <a:pPr lvl="1"/>
            <a:endParaRPr lang="en-GB" b="1" dirty="0"/>
          </a:p>
          <a:p>
            <a:pPr lvl="1"/>
            <a:endParaRPr lang="en-GB" b="1" dirty="0"/>
          </a:p>
          <a:p>
            <a:pPr lvl="1"/>
            <a:endParaRPr lang="en-GB" b="1" dirty="0"/>
          </a:p>
          <a:p>
            <a:pPr lvl="1"/>
            <a:endParaRPr lang="en-GB" b="1" dirty="0"/>
          </a:p>
          <a:p>
            <a:pPr lvl="1"/>
            <a:r>
              <a:rPr lang="en-GB" dirty="0"/>
              <a:t>(We skied on </a:t>
            </a:r>
            <a:r>
              <a:rPr lang="en-GB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GB" dirty="0"/>
              <a:t> days in total, and didn't on 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GB" dirty="0"/>
              <a:t> days in total)</a:t>
            </a:r>
          </a:p>
          <a:p>
            <a:pPr lvl="1"/>
            <a:endParaRPr lang="en-GB" b="1" dirty="0"/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ABC77B-A4D0-45FF-A4D1-8E4C8AF30D48}"/>
              </a:ext>
            </a:extLst>
          </p:cNvPr>
          <p:cNvSpPr txBox="1"/>
          <p:nvPr/>
        </p:nvSpPr>
        <p:spPr>
          <a:xfrm>
            <a:off x="1757578" y="2624138"/>
            <a:ext cx="1862942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0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Snow depth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E6E1798-657D-4094-ACDF-C4E9A9B4E3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217099"/>
              </p:ext>
            </p:extLst>
          </p:nvPr>
        </p:nvGraphicFramePr>
        <p:xfrm>
          <a:off x="1813897" y="2864264"/>
          <a:ext cx="3125855" cy="91943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25171">
                  <a:extLst>
                    <a:ext uri="{9D8B030D-6E8A-4147-A177-3AD203B41FA5}">
                      <a16:colId xmlns:a16="http://schemas.microsoft.com/office/drawing/2014/main" val="3525143045"/>
                    </a:ext>
                  </a:extLst>
                </a:gridCol>
                <a:gridCol w="625171">
                  <a:extLst>
                    <a:ext uri="{9D8B030D-6E8A-4147-A177-3AD203B41FA5}">
                      <a16:colId xmlns:a16="http://schemas.microsoft.com/office/drawing/2014/main" val="1629973526"/>
                    </a:ext>
                  </a:extLst>
                </a:gridCol>
                <a:gridCol w="625171">
                  <a:extLst>
                    <a:ext uri="{9D8B030D-6E8A-4147-A177-3AD203B41FA5}">
                      <a16:colId xmlns:a16="http://schemas.microsoft.com/office/drawing/2014/main" val="3703332860"/>
                    </a:ext>
                  </a:extLst>
                </a:gridCol>
                <a:gridCol w="625171">
                  <a:extLst>
                    <a:ext uri="{9D8B030D-6E8A-4147-A177-3AD203B41FA5}">
                      <a16:colId xmlns:a16="http://schemas.microsoft.com/office/drawing/2014/main" val="4020093778"/>
                    </a:ext>
                  </a:extLst>
                </a:gridCol>
                <a:gridCol w="625171">
                  <a:extLst>
                    <a:ext uri="{9D8B030D-6E8A-4147-A177-3AD203B41FA5}">
                      <a16:colId xmlns:a16="http://schemas.microsoft.com/office/drawing/2014/main" val="1408774773"/>
                    </a:ext>
                  </a:extLst>
                </a:gridCol>
              </a:tblGrid>
              <a:tr h="229859">
                <a:tc>
                  <a:txBody>
                    <a:bodyPr/>
                    <a:lstStyle/>
                    <a:p>
                      <a:endParaRPr lang="en-GB" sz="1000" b="1" dirty="0">
                        <a:solidFill>
                          <a:srgbClr val="333399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28339" marB="283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bg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yes</a:t>
                      </a:r>
                    </a:p>
                  </a:txBody>
                  <a:tcPr marL="68580" marR="68580" marT="28339" marB="283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bg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</a:t>
                      </a:r>
                    </a:p>
                  </a:txBody>
                  <a:tcPr marL="68580" marR="68580" marT="28339" marB="283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bg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P(yes)</a:t>
                      </a:r>
                    </a:p>
                  </a:txBody>
                  <a:tcPr marL="68580" marR="68580" marT="28339" marB="283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bg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P(no)</a:t>
                      </a:r>
                    </a:p>
                  </a:txBody>
                  <a:tcPr marL="68580" marR="68580" marT="28339" marB="28339"/>
                </a:tc>
                <a:extLst>
                  <a:ext uri="{0D108BD9-81ED-4DB2-BD59-A6C34878D82A}">
                    <a16:rowId xmlns:a16="http://schemas.microsoft.com/office/drawing/2014/main" val="2735812789"/>
                  </a:ext>
                </a:extLst>
              </a:tr>
              <a:tr h="229859">
                <a:tc>
                  <a:txBody>
                    <a:bodyPr/>
                    <a:lstStyle/>
                    <a:p>
                      <a:r>
                        <a:rPr lang="en-GB" sz="1000" b="1" dirty="0">
                          <a:solidFill>
                            <a:srgbClr val="333399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W/day</a:t>
                      </a:r>
                    </a:p>
                  </a:txBody>
                  <a:tcPr marL="68580" marR="68580" marT="28339" marB="283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rgbClr val="333399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</a:t>
                      </a:r>
                    </a:p>
                  </a:txBody>
                  <a:tcPr marL="68580" marR="68580" marT="28339" marB="283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rgbClr val="333399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</a:t>
                      </a:r>
                    </a:p>
                  </a:txBody>
                  <a:tcPr marL="68580" marR="68580" marT="28339" marB="283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rgbClr val="00B05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3/9</a:t>
                      </a:r>
                    </a:p>
                  </a:txBody>
                  <a:tcPr marL="68580" marR="68580" marT="28339" marB="283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rgbClr val="FF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3/5</a:t>
                      </a:r>
                    </a:p>
                  </a:txBody>
                  <a:tcPr marL="68580" marR="68580" marT="28339" marB="28339"/>
                </a:tc>
                <a:extLst>
                  <a:ext uri="{0D108BD9-81ED-4DB2-BD59-A6C34878D82A}">
                    <a16:rowId xmlns:a16="http://schemas.microsoft.com/office/drawing/2014/main" val="968741672"/>
                  </a:ext>
                </a:extLst>
              </a:tr>
              <a:tr h="229859">
                <a:tc>
                  <a:txBody>
                    <a:bodyPr/>
                    <a:lstStyle/>
                    <a:p>
                      <a:r>
                        <a:rPr lang="en-GB" sz="1000" b="1" dirty="0">
                          <a:solidFill>
                            <a:srgbClr val="333399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W/end</a:t>
                      </a:r>
                    </a:p>
                  </a:txBody>
                  <a:tcPr marL="68580" marR="68580" marT="28339" marB="283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rgbClr val="333399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</a:t>
                      </a:r>
                    </a:p>
                  </a:txBody>
                  <a:tcPr marL="68580" marR="68580" marT="28339" marB="283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rgbClr val="333399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</a:p>
                  </a:txBody>
                  <a:tcPr marL="68580" marR="68580" marT="28339" marB="283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rgbClr val="333399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6/9</a:t>
                      </a:r>
                    </a:p>
                  </a:txBody>
                  <a:tcPr marL="68580" marR="68580" marT="28339" marB="283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rgbClr val="333399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2/5</a:t>
                      </a:r>
                    </a:p>
                  </a:txBody>
                  <a:tcPr marL="68580" marR="68580" marT="28339" marB="28339"/>
                </a:tc>
                <a:extLst>
                  <a:ext uri="{0D108BD9-81ED-4DB2-BD59-A6C34878D82A}">
                    <a16:rowId xmlns:a16="http://schemas.microsoft.com/office/drawing/2014/main" val="3184528712"/>
                  </a:ext>
                </a:extLst>
              </a:tr>
              <a:tr h="229859">
                <a:tc>
                  <a:txBody>
                    <a:bodyPr/>
                    <a:lstStyle/>
                    <a:p>
                      <a:r>
                        <a:rPr lang="en-GB" sz="1000" b="1" dirty="0">
                          <a:solidFill>
                            <a:srgbClr val="333399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Total</a:t>
                      </a:r>
                    </a:p>
                  </a:txBody>
                  <a:tcPr marL="68580" marR="68580" marT="28339" marB="283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rgbClr val="333399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</a:t>
                      </a:r>
                    </a:p>
                  </a:txBody>
                  <a:tcPr marL="68580" marR="68580" marT="28339" marB="283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rgbClr val="333399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</a:t>
                      </a:r>
                    </a:p>
                  </a:txBody>
                  <a:tcPr marL="68580" marR="68580" marT="28339" marB="283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rgbClr val="333399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9/9</a:t>
                      </a:r>
                    </a:p>
                  </a:txBody>
                  <a:tcPr marL="68580" marR="68580" marT="28339" marB="283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rgbClr val="333399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5/5</a:t>
                      </a:r>
                    </a:p>
                  </a:txBody>
                  <a:tcPr marL="68580" marR="68580" marT="28339" marB="28339"/>
                </a:tc>
                <a:extLst>
                  <a:ext uri="{0D108BD9-81ED-4DB2-BD59-A6C34878D82A}">
                    <a16:rowId xmlns:a16="http://schemas.microsoft.com/office/drawing/2014/main" val="2304119018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334E3A7-C200-48E3-96F6-2E7DE1DEF94C}"/>
              </a:ext>
            </a:extLst>
          </p:cNvPr>
          <p:cNvCxnSpPr>
            <a:cxnSpLocks/>
          </p:cNvCxnSpPr>
          <p:nvPr/>
        </p:nvCxnSpPr>
        <p:spPr bwMode="auto">
          <a:xfrm flipH="1">
            <a:off x="4194313" y="2112066"/>
            <a:ext cx="1649897" cy="1063487"/>
          </a:xfrm>
          <a:prstGeom prst="straightConnector1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5F4F9C9-CE47-4A04-85E2-EE23EF19B1E9}"/>
              </a:ext>
            </a:extLst>
          </p:cNvPr>
          <p:cNvSpPr/>
          <p:nvPr/>
        </p:nvSpPr>
        <p:spPr>
          <a:xfrm>
            <a:off x="5612728" y="1849328"/>
            <a:ext cx="174759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350" b="1" dirty="0">
                <a:solidFill>
                  <a:srgbClr val="00B050"/>
                </a:solidFill>
                <a:latin typeface="Courier New" panose="02070309020205020404" pitchFamily="49" charset="0"/>
              </a:rPr>
              <a:t>P(x4|yes) = 3/9</a:t>
            </a:r>
            <a:endParaRPr lang="en-GB" sz="135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E8FC842-F55E-4B64-87D3-EA776A7DA030}"/>
              </a:ext>
            </a:extLst>
          </p:cNvPr>
          <p:cNvSpPr/>
          <p:nvPr/>
        </p:nvSpPr>
        <p:spPr>
          <a:xfrm>
            <a:off x="5622665" y="3058693"/>
            <a:ext cx="164339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350" b="1" dirty="0">
                <a:solidFill>
                  <a:srgbClr val="FF0000"/>
                </a:solidFill>
                <a:latin typeface="Courier New" panose="02070309020205020404" pitchFamily="49" charset="0"/>
              </a:rPr>
              <a:t>P(x4|no) = 3/5</a:t>
            </a:r>
            <a:endParaRPr lang="en-GB" sz="1350" b="1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EBD88C8-9689-49B3-8E35-EC5184C8D209}"/>
              </a:ext>
            </a:extLst>
          </p:cNvPr>
          <p:cNvCxnSpPr>
            <a:cxnSpLocks/>
            <a:stCxn id="21" idx="1"/>
          </p:cNvCxnSpPr>
          <p:nvPr/>
        </p:nvCxnSpPr>
        <p:spPr bwMode="auto">
          <a:xfrm flipH="1" flipV="1">
            <a:off x="4788801" y="3197193"/>
            <a:ext cx="833864" cy="11541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881026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Putting it all Together</a:t>
            </a:r>
            <a:endParaRPr lang="en-GB" alt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B3A7938-D848-40F8-A9C3-57413ACF7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can now put all our values into our formula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Given p(yes) + p(no) = 1, we can rearrange as follows: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D2B037-0932-4C10-877E-DCD8AEB73BDA}"/>
              </a:ext>
            </a:extLst>
          </p:cNvPr>
          <p:cNvSpPr txBox="1"/>
          <p:nvPr/>
        </p:nvSpPr>
        <p:spPr>
          <a:xfrm>
            <a:off x="1249067" y="1305961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>
                <a:solidFill>
                  <a:srgbClr val="00B050"/>
                </a:solidFill>
                <a:latin typeface="Courier New" panose="02070309020205020404" pitchFamily="49" charset="0"/>
              </a:rPr>
              <a:t>P(yes|x1,x2,x3,x4)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D6AF11-0255-4B0D-A38E-805F606BDC3B}"/>
              </a:ext>
            </a:extLst>
          </p:cNvPr>
          <p:cNvSpPr txBox="1"/>
          <p:nvPr/>
        </p:nvSpPr>
        <p:spPr>
          <a:xfrm>
            <a:off x="1302768" y="1636696"/>
            <a:ext cx="2117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P(no|x1,x2,x3,x4)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89ED64-9B79-455A-91B8-7E632F5117AA}"/>
              </a:ext>
            </a:extLst>
          </p:cNvPr>
          <p:cNvSpPr txBox="1"/>
          <p:nvPr/>
        </p:nvSpPr>
        <p:spPr>
          <a:xfrm>
            <a:off x="3723142" y="1636696"/>
            <a:ext cx="4736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P(x1|no) P(x2|no) P(x3|no) P(x4|no) P(no)  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5167F8-14D6-47E0-A95E-91CC3F477674}"/>
              </a:ext>
            </a:extLst>
          </p:cNvPr>
          <p:cNvSpPr txBox="1"/>
          <p:nvPr/>
        </p:nvSpPr>
        <p:spPr>
          <a:xfrm>
            <a:off x="3259475" y="1447874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srgbClr val="24BBF2"/>
                </a:solidFill>
                <a:latin typeface="Courier New" panose="02070309020205020404" pitchFamily="49" charset="0"/>
              </a:rPr>
              <a:t>=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77F60D6-BB22-4FDD-B01D-B7FF64E0D91A}"/>
              </a:ext>
            </a:extLst>
          </p:cNvPr>
          <p:cNvCxnSpPr>
            <a:cxnSpLocks/>
          </p:cNvCxnSpPr>
          <p:nvPr/>
        </p:nvCxnSpPr>
        <p:spPr bwMode="auto">
          <a:xfrm>
            <a:off x="3617843" y="1618177"/>
            <a:ext cx="4979747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ED124E6-0D8F-41E3-91A8-8504BF1C26C1}"/>
              </a:ext>
            </a:extLst>
          </p:cNvPr>
          <p:cNvCxnSpPr>
            <a:cxnSpLocks/>
          </p:cNvCxnSpPr>
          <p:nvPr/>
        </p:nvCxnSpPr>
        <p:spPr bwMode="auto">
          <a:xfrm>
            <a:off x="1319690" y="1618177"/>
            <a:ext cx="1936425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4FB1FF0-7E54-48C6-80DE-DF29093BF987}"/>
              </a:ext>
            </a:extLst>
          </p:cNvPr>
          <p:cNvSpPr txBox="1"/>
          <p:nvPr/>
        </p:nvSpPr>
        <p:spPr>
          <a:xfrm>
            <a:off x="3471493" y="1284748"/>
            <a:ext cx="5294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rgbClr val="00B050"/>
                </a:solidFill>
                <a:latin typeface="Courier New" panose="02070309020205020404" pitchFamily="49" charset="0"/>
              </a:rPr>
              <a:t>P(x1|yes) P(x2|yes) P(x3|yes) P(x4|yes) P(yes)  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225993-A84C-466F-A03F-AEE8648AB0DE}"/>
              </a:ext>
            </a:extLst>
          </p:cNvPr>
          <p:cNvSpPr txBox="1"/>
          <p:nvPr/>
        </p:nvSpPr>
        <p:spPr>
          <a:xfrm>
            <a:off x="3534428" y="2486043"/>
            <a:ext cx="3238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2/5 * 2/5 * 1/5 * 3/5 * 5/14   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9C233A-69AE-478C-AF40-A62B39F3AFF7}"/>
              </a:ext>
            </a:extLst>
          </p:cNvPr>
          <p:cNvSpPr txBox="1"/>
          <p:nvPr/>
        </p:nvSpPr>
        <p:spPr>
          <a:xfrm>
            <a:off x="3259475" y="227863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srgbClr val="24BBF2"/>
                </a:solidFill>
                <a:latin typeface="Courier New" panose="02070309020205020404" pitchFamily="49" charset="0"/>
              </a:rPr>
              <a:t>=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29CE565-9C80-4CBD-8C7B-ABBBC64F850E}"/>
              </a:ext>
            </a:extLst>
          </p:cNvPr>
          <p:cNvCxnSpPr>
            <a:cxnSpLocks/>
          </p:cNvCxnSpPr>
          <p:nvPr/>
        </p:nvCxnSpPr>
        <p:spPr bwMode="auto">
          <a:xfrm>
            <a:off x="3617843" y="2434071"/>
            <a:ext cx="3095191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0834667-72FC-4ACB-9E8D-DE81306BE258}"/>
              </a:ext>
            </a:extLst>
          </p:cNvPr>
          <p:cNvSpPr txBox="1"/>
          <p:nvPr/>
        </p:nvSpPr>
        <p:spPr>
          <a:xfrm>
            <a:off x="3351822" y="2134096"/>
            <a:ext cx="3619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rgbClr val="00B050"/>
                </a:solidFill>
                <a:latin typeface="Courier New" panose="02070309020205020404" pitchFamily="49" charset="0"/>
              </a:rPr>
              <a:t>3/9 * 2/9 * 6/9 * 3/9 * 9/14  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8603648-5518-4046-8F2F-627069DD6A44}"/>
              </a:ext>
            </a:extLst>
          </p:cNvPr>
          <p:cNvSpPr txBox="1"/>
          <p:nvPr/>
        </p:nvSpPr>
        <p:spPr>
          <a:xfrm>
            <a:off x="7082952" y="2488758"/>
            <a:ext cx="1349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0.00685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4F5368B-A5B1-4D7E-8A0B-BD2C4F7D3E76}"/>
              </a:ext>
            </a:extLst>
          </p:cNvPr>
          <p:cNvCxnSpPr>
            <a:cxnSpLocks/>
          </p:cNvCxnSpPr>
          <p:nvPr/>
        </p:nvCxnSpPr>
        <p:spPr bwMode="auto">
          <a:xfrm>
            <a:off x="7272353" y="2436786"/>
            <a:ext cx="954157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860C0EA-6D74-4F11-A644-697F3A6BE0CD}"/>
              </a:ext>
            </a:extLst>
          </p:cNvPr>
          <p:cNvSpPr txBox="1"/>
          <p:nvPr/>
        </p:nvSpPr>
        <p:spPr>
          <a:xfrm>
            <a:off x="7006332" y="2136811"/>
            <a:ext cx="1508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rgbClr val="00B050"/>
                </a:solidFill>
                <a:latin typeface="Courier New" panose="02070309020205020404" pitchFamily="49" charset="0"/>
              </a:rPr>
              <a:t>0.01058  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FA9AC4-8CE5-4B9F-9414-5AD04821BB5B}"/>
              </a:ext>
            </a:extLst>
          </p:cNvPr>
          <p:cNvSpPr txBox="1"/>
          <p:nvPr/>
        </p:nvSpPr>
        <p:spPr>
          <a:xfrm>
            <a:off x="6847547" y="227863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srgbClr val="24BBF2"/>
                </a:solidFill>
                <a:latin typeface="Courier New" panose="02070309020205020404" pitchFamily="49" charset="0"/>
              </a:rPr>
              <a:t>=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99CF94C-F14B-4803-A02C-B0FB34ABADD9}"/>
              </a:ext>
            </a:extLst>
          </p:cNvPr>
          <p:cNvSpPr txBox="1"/>
          <p:nvPr/>
        </p:nvSpPr>
        <p:spPr>
          <a:xfrm>
            <a:off x="1739000" y="3641674"/>
            <a:ext cx="5339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srgbClr val="00B050"/>
                </a:solidFill>
                <a:latin typeface="Courier New" panose="02070309020205020404" pitchFamily="49" charset="0"/>
              </a:rPr>
              <a:t>P(yes|x1,x2,x3,x4) =      0.01058        =  0.61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31BAD85-3F3A-4425-8D7D-49722D364862}"/>
              </a:ext>
            </a:extLst>
          </p:cNvPr>
          <p:cNvSpPr txBox="1"/>
          <p:nvPr/>
        </p:nvSpPr>
        <p:spPr>
          <a:xfrm>
            <a:off x="3810179" y="3963209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>
                <a:solidFill>
                  <a:srgbClr val="00B050"/>
                </a:solidFill>
                <a:latin typeface="Courier New" panose="02070309020205020404" pitchFamily="49" charset="0"/>
              </a:rPr>
              <a:t>  0.01058 + 0.00685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085E4E8-6F27-46CC-9503-3EA5BF824E84}"/>
              </a:ext>
            </a:extLst>
          </p:cNvPr>
          <p:cNvCxnSpPr>
            <a:cxnSpLocks/>
          </p:cNvCxnSpPr>
          <p:nvPr/>
        </p:nvCxnSpPr>
        <p:spPr bwMode="auto">
          <a:xfrm>
            <a:off x="4086032" y="3958040"/>
            <a:ext cx="1879870" cy="0"/>
          </a:xfrm>
          <a:prstGeom prst="lin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F78E94F-E049-4FD6-947C-C36AD5BED268}"/>
              </a:ext>
            </a:extLst>
          </p:cNvPr>
          <p:cNvSpPr txBox="1"/>
          <p:nvPr/>
        </p:nvSpPr>
        <p:spPr>
          <a:xfrm>
            <a:off x="1762548" y="4374308"/>
            <a:ext cx="5447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P(no|x1,x2,x3,x4) =        0.00685       =  0.39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1D707FE-77F6-43C2-849B-EBC2E11CCF7B}"/>
              </a:ext>
            </a:extLst>
          </p:cNvPr>
          <p:cNvSpPr txBox="1"/>
          <p:nvPr/>
        </p:nvSpPr>
        <p:spPr>
          <a:xfrm>
            <a:off x="3833726" y="4705931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  0.01058 + 0.00685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67E7592-5607-4D3D-9948-0D7DC22A8853}"/>
              </a:ext>
            </a:extLst>
          </p:cNvPr>
          <p:cNvCxnSpPr>
            <a:cxnSpLocks/>
          </p:cNvCxnSpPr>
          <p:nvPr/>
        </p:nvCxnSpPr>
        <p:spPr bwMode="auto">
          <a:xfrm flipV="1">
            <a:off x="4109580" y="4682085"/>
            <a:ext cx="1856322" cy="8591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154746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Section 1: 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>
            <a:normAutofit/>
          </a:bodyPr>
          <a:lstStyle/>
          <a:p>
            <a:r>
              <a:rPr lang="en-GB" dirty="0"/>
              <a:t>Setting the scene</a:t>
            </a:r>
          </a:p>
          <a:p>
            <a:r>
              <a:rPr lang="en-GB" dirty="0"/>
              <a:t>Plan for this chapter</a:t>
            </a:r>
          </a:p>
          <a:p>
            <a:r>
              <a:rPr lang="en-GB" dirty="0"/>
              <a:t>Probability terminology and notation</a:t>
            </a:r>
          </a:p>
        </p:txBody>
      </p:sp>
    </p:spTree>
    <p:extLst>
      <p:ext uri="{BB962C8B-B14F-4D97-AF65-F5344CB8AC3E}">
        <p14:creationId xmlns:p14="http://schemas.microsoft.com/office/powerpoint/2010/main" val="673906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3. Naïve Bayes Example using Scikit-Learn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>
            <a:normAutofit/>
          </a:bodyPr>
          <a:lstStyle/>
          <a:p>
            <a:r>
              <a:rPr lang="en-GB" dirty="0"/>
              <a:t>Overview</a:t>
            </a:r>
          </a:p>
          <a:p>
            <a:r>
              <a:rPr lang="en-GB" dirty="0"/>
              <a:t>Using the Gaussian Naïve Bayes classifier</a:t>
            </a:r>
          </a:p>
          <a:p>
            <a:r>
              <a:rPr lang="en-GB" dirty="0"/>
              <a:t>Doing modelling</a:t>
            </a:r>
          </a:p>
          <a:p>
            <a:r>
              <a:rPr lang="en-GB" dirty="0"/>
              <a:t>Identifying classification errors</a:t>
            </a:r>
          </a:p>
        </p:txBody>
      </p:sp>
    </p:spTree>
    <p:extLst>
      <p:ext uri="{BB962C8B-B14F-4D97-AF65-F5344CB8AC3E}">
        <p14:creationId xmlns:p14="http://schemas.microsoft.com/office/powerpoint/2010/main" val="28891159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Scikit-learn has several Naïve Bayes classifier classes available</a:t>
            </a:r>
          </a:p>
          <a:p>
            <a:pPr lvl="1"/>
            <a:r>
              <a:rPr lang="en-GB" dirty="0"/>
              <a:t>Gaussian Naïve Bayes</a:t>
            </a:r>
          </a:p>
          <a:p>
            <a:pPr lvl="1"/>
            <a:r>
              <a:rPr lang="en-GB" dirty="0"/>
              <a:t>Multinomial Naïve Bayes</a:t>
            </a:r>
          </a:p>
          <a:p>
            <a:pPr lvl="1"/>
            <a:r>
              <a:rPr lang="en-GB" dirty="0"/>
              <a:t>Complement Naïve Bayes</a:t>
            </a:r>
          </a:p>
          <a:p>
            <a:pPr lvl="1"/>
            <a:r>
              <a:rPr lang="en-GB" dirty="0"/>
              <a:t>Bernoulli Naïve Bayes</a:t>
            </a:r>
          </a:p>
          <a:p>
            <a:pPr lvl="1"/>
            <a:endParaRPr lang="en-GB" dirty="0"/>
          </a:p>
          <a:p>
            <a:r>
              <a:rPr lang="en-GB" dirty="0"/>
              <a:t>They all have the same principles</a:t>
            </a:r>
          </a:p>
          <a:p>
            <a:pPr lvl="1"/>
            <a:r>
              <a:rPr lang="en-GB" dirty="0"/>
              <a:t>They differ in the assumptions that they make regarding the distribution of P(x</a:t>
            </a:r>
            <a:r>
              <a:rPr lang="en-GB" baseline="-25000" dirty="0"/>
              <a:t>i</a:t>
            </a:r>
            <a:r>
              <a:rPr lang="en-GB" dirty="0"/>
              <a:t> | y)</a:t>
            </a:r>
          </a:p>
          <a:p>
            <a:pPr lvl="1"/>
            <a:endParaRPr lang="en-GB" dirty="0"/>
          </a:p>
          <a:p>
            <a:r>
              <a:rPr lang="en-GB" dirty="0"/>
              <a:t>For more info, see:</a:t>
            </a:r>
          </a:p>
          <a:p>
            <a:pPr lvl="1"/>
            <a:r>
              <a:rPr lang="en-GB" dirty="0">
                <a:hlinkClick r:id="rId3"/>
              </a:rPr>
              <a:t>https://scikit-learn.org/stable/modules/naive_bayes.html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67115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the Gaussian Naïve Bayes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676" y="823339"/>
            <a:ext cx="8023438" cy="4254184"/>
          </a:xfrm>
        </p:spPr>
        <p:txBody>
          <a:bodyPr>
            <a:normAutofit/>
          </a:bodyPr>
          <a:lstStyle/>
          <a:p>
            <a:r>
              <a:rPr lang="en-GB" dirty="0"/>
              <a:t>The Gaussian Naïve Bayes classifier assumes a Gaussian distribution for the probability of feature values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We'll use the Gaussian Naïve Bayes classifier to predict the species for an iris</a:t>
            </a:r>
          </a:p>
          <a:p>
            <a:pPr lvl="1"/>
            <a:r>
              <a:rPr lang="en-GB" dirty="0"/>
              <a:t>Based on the Gaussian distribution of features</a:t>
            </a:r>
          </a:p>
          <a:p>
            <a:pPr lvl="1"/>
            <a:r>
              <a:rPr lang="en-GB" dirty="0"/>
              <a:t>i.e., sepal length, sepal width, petal length, petal width</a:t>
            </a:r>
          </a:p>
          <a:p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7FE2E65-4F70-4B12-9343-8BC39A2BF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970" y="1496366"/>
            <a:ext cx="2223084" cy="154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40985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Doing Modelling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386AB3-60D3-C9AA-BA15-F28479E65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853" y="886779"/>
            <a:ext cx="7669714" cy="3578385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from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sklearn.naive_bayes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import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GaussianNB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1200" dirty="0">
                <a:latin typeface="Courier New" panose="02070309020205020404" pitchFamily="49" charset="0"/>
              </a:rPr>
              <a:t>…</a:t>
            </a:r>
          </a:p>
          <a:p>
            <a:endParaRPr lang="en-GB" sz="1200" dirty="0">
              <a:latin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</a:rPr>
              <a:t>iris = </a:t>
            </a:r>
            <a:r>
              <a:rPr lang="en-GB" sz="1200" dirty="0" err="1">
                <a:latin typeface="Courier New" panose="02070309020205020404" pitchFamily="49" charset="0"/>
              </a:rPr>
              <a:t>load_iris</a:t>
            </a:r>
            <a:r>
              <a:rPr lang="en-GB" sz="1200" dirty="0">
                <a:latin typeface="Courier New" panose="02070309020205020404" pitchFamily="49" charset="0"/>
              </a:rPr>
              <a:t>() </a:t>
            </a:r>
          </a:p>
          <a:p>
            <a:r>
              <a:rPr lang="en-GB" sz="1200" dirty="0">
                <a:latin typeface="Courier New" panose="02070309020205020404" pitchFamily="49" charset="0"/>
              </a:rPr>
              <a:t>X = </a:t>
            </a:r>
            <a:r>
              <a:rPr lang="en-GB" sz="1200" dirty="0" err="1">
                <a:latin typeface="Courier New" panose="02070309020205020404" pitchFamily="49" charset="0"/>
              </a:rPr>
              <a:t>pd.DataFrame</a:t>
            </a:r>
            <a:r>
              <a:rPr lang="en-GB" sz="1200" dirty="0">
                <a:latin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</a:rPr>
              <a:t>iris.data</a:t>
            </a:r>
            <a:r>
              <a:rPr lang="en-GB" sz="12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200" dirty="0" err="1">
                <a:latin typeface="Courier New" panose="02070309020205020404" pitchFamily="49" charset="0"/>
              </a:rPr>
              <a:t>X.columns</a:t>
            </a:r>
            <a:r>
              <a:rPr lang="en-GB" sz="1200" dirty="0">
                <a:latin typeface="Courier New" panose="02070309020205020404" pitchFamily="49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</a:rPr>
              <a:t>iris.feature_names</a:t>
            </a:r>
            <a:endParaRPr lang="en-GB" sz="1200" dirty="0">
              <a:latin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</a:rPr>
              <a:t>y = </a:t>
            </a:r>
            <a:r>
              <a:rPr lang="en-GB" sz="1200" dirty="0" err="1">
                <a:latin typeface="Courier New" panose="02070309020205020404" pitchFamily="49" charset="0"/>
              </a:rPr>
              <a:t>iris.target</a:t>
            </a:r>
            <a:r>
              <a:rPr lang="en-GB" sz="1200" dirty="0">
                <a:latin typeface="Courier New" panose="02070309020205020404" pitchFamily="49" charset="0"/>
              </a:rPr>
              <a:t> </a:t>
            </a:r>
          </a:p>
          <a:p>
            <a:endParaRPr lang="en-GB" sz="1200" dirty="0">
              <a:latin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</a:rPr>
              <a:t>X_train</a:t>
            </a:r>
            <a:r>
              <a:rPr lang="en-GB" sz="1200" dirty="0">
                <a:latin typeface="Courier New" panose="02070309020205020404" pitchFamily="49" charset="0"/>
              </a:rPr>
              <a:t>, </a:t>
            </a:r>
            <a:r>
              <a:rPr lang="en-GB" sz="1200" dirty="0" err="1">
                <a:latin typeface="Courier New" panose="02070309020205020404" pitchFamily="49" charset="0"/>
              </a:rPr>
              <a:t>X_test</a:t>
            </a:r>
            <a:r>
              <a:rPr lang="en-GB" sz="1200" dirty="0">
                <a:latin typeface="Courier New" panose="02070309020205020404" pitchFamily="49" charset="0"/>
              </a:rPr>
              <a:t>, </a:t>
            </a:r>
            <a:r>
              <a:rPr lang="en-GB" sz="1200" dirty="0" err="1">
                <a:latin typeface="Courier New" panose="02070309020205020404" pitchFamily="49" charset="0"/>
              </a:rPr>
              <a:t>y_train</a:t>
            </a:r>
            <a:r>
              <a:rPr lang="en-GB" sz="1200" dirty="0">
                <a:latin typeface="Courier New" panose="02070309020205020404" pitchFamily="49" charset="0"/>
              </a:rPr>
              <a:t>, </a:t>
            </a:r>
            <a:r>
              <a:rPr lang="en-GB" sz="1200" dirty="0" err="1">
                <a:latin typeface="Courier New" panose="02070309020205020404" pitchFamily="49" charset="0"/>
              </a:rPr>
              <a:t>y_test</a:t>
            </a:r>
            <a:r>
              <a:rPr lang="en-GB" sz="1200" dirty="0">
                <a:latin typeface="Courier New" panose="02070309020205020404" pitchFamily="49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</a:rPr>
              <a:t>train_test_split</a:t>
            </a:r>
            <a:r>
              <a:rPr lang="en-GB" sz="1200" dirty="0">
                <a:latin typeface="Courier New" panose="02070309020205020404" pitchFamily="49" charset="0"/>
              </a:rPr>
              <a:t>(X, y, </a:t>
            </a:r>
            <a:r>
              <a:rPr lang="en-GB" sz="1200" dirty="0" err="1">
                <a:latin typeface="Courier New" panose="02070309020205020404" pitchFamily="49" charset="0"/>
              </a:rPr>
              <a:t>test_size</a:t>
            </a:r>
            <a:r>
              <a:rPr lang="en-GB" sz="1200" dirty="0">
                <a:latin typeface="Courier New" panose="02070309020205020404" pitchFamily="49" charset="0"/>
              </a:rPr>
              <a:t>=0.4) </a:t>
            </a:r>
          </a:p>
          <a:p>
            <a:r>
              <a:rPr lang="en-GB" sz="1200" dirty="0">
                <a:latin typeface="Courier New" panose="02070309020205020404" pitchFamily="49" charset="0"/>
              </a:rPr>
              <a:t> 	  </a:t>
            </a:r>
          </a:p>
          <a:p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gnb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=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GaussianNB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() </a:t>
            </a:r>
          </a:p>
          <a:p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gnb.fit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X_train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,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y_train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GB" sz="1200" dirty="0">
                <a:latin typeface="Courier New" panose="02070309020205020404" pitchFamily="49" charset="0"/>
              </a:rPr>
              <a:t>  </a:t>
            </a:r>
          </a:p>
          <a:p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y_pred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=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gnb.predict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X_test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GB" sz="1200" dirty="0">
                <a:latin typeface="Courier New" panose="02070309020205020404" pitchFamily="49" charset="0"/>
              </a:rPr>
              <a:t>  </a:t>
            </a:r>
          </a:p>
          <a:p>
            <a:r>
              <a:rPr lang="en-GB" sz="1200" dirty="0" err="1">
                <a:latin typeface="Courier New" panose="02070309020205020404" pitchFamily="49" charset="0"/>
              </a:rPr>
              <a:t>y_sideBySide</a:t>
            </a:r>
            <a:r>
              <a:rPr lang="en-GB" sz="1200" dirty="0">
                <a:latin typeface="Courier New" panose="02070309020205020404" pitchFamily="49" charset="0"/>
              </a:rPr>
              <a:t> = list(zip(</a:t>
            </a:r>
            <a:r>
              <a:rPr lang="en-GB" sz="1200" dirty="0" err="1">
                <a:latin typeface="Courier New" panose="02070309020205020404" pitchFamily="49" charset="0"/>
              </a:rPr>
              <a:t>y_test</a:t>
            </a:r>
            <a:r>
              <a:rPr lang="en-GB" sz="1200" dirty="0">
                <a:latin typeface="Courier New" panose="02070309020205020404" pitchFamily="49" charset="0"/>
              </a:rPr>
              <a:t>, </a:t>
            </a:r>
            <a:r>
              <a:rPr lang="en-GB" sz="1200" dirty="0" err="1">
                <a:latin typeface="Courier New" panose="02070309020205020404" pitchFamily="49" charset="0"/>
              </a:rPr>
              <a:t>y_pred</a:t>
            </a:r>
            <a:r>
              <a:rPr lang="en-GB" sz="1200" dirty="0">
                <a:latin typeface="Courier New" panose="02070309020205020404" pitchFamily="49" charset="0"/>
              </a:rPr>
              <a:t>))</a:t>
            </a:r>
          </a:p>
          <a:p>
            <a:r>
              <a:rPr lang="en-GB" sz="1200" dirty="0">
                <a:latin typeface="Courier New" panose="02070309020205020404" pitchFamily="49" charset="0"/>
              </a:rPr>
              <a:t>print("\</a:t>
            </a:r>
            <a:r>
              <a:rPr lang="en-GB" sz="1200" dirty="0" err="1">
                <a:latin typeface="Courier New" panose="02070309020205020404" pitchFamily="49" charset="0"/>
              </a:rPr>
              <a:t>nActual</a:t>
            </a:r>
            <a:r>
              <a:rPr lang="en-GB" sz="1200" dirty="0">
                <a:latin typeface="Courier New" panose="02070309020205020404" pitchFamily="49" charset="0"/>
              </a:rPr>
              <a:t> vs. predicted species\n", </a:t>
            </a:r>
            <a:r>
              <a:rPr lang="en-GB" sz="1200" dirty="0" err="1">
                <a:latin typeface="Courier New" panose="02070309020205020404" pitchFamily="49" charset="0"/>
              </a:rPr>
              <a:t>y_sideBySide</a:t>
            </a:r>
            <a:r>
              <a:rPr lang="en-GB" sz="1200" dirty="0">
                <a:latin typeface="Courier New" panose="02070309020205020404" pitchFamily="49" charset="0"/>
              </a:rPr>
              <a:t>)</a:t>
            </a:r>
          </a:p>
          <a:p>
            <a:endParaRPr lang="en-GB" sz="1200" dirty="0">
              <a:latin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</a:rPr>
              <a:t>print("</a:t>
            </a:r>
            <a:r>
              <a:rPr lang="en-GB" sz="1200" dirty="0" err="1">
                <a:latin typeface="Courier New" panose="02070309020205020404" pitchFamily="49" charset="0"/>
              </a:rPr>
              <a:t>GaussianNB</a:t>
            </a:r>
            <a:r>
              <a:rPr lang="en-GB" sz="1200" dirty="0">
                <a:latin typeface="Courier New" panose="02070309020205020404" pitchFamily="49" charset="0"/>
              </a:rPr>
              <a:t> model accuracy: ",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metrics.accuracy_score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y_test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,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y_pred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GB" sz="1200" dirty="0"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007ACF-E630-A14F-A6F5-B45CC9E05B09}"/>
              </a:ext>
            </a:extLst>
          </p:cNvPr>
          <p:cNvSpPr txBox="1"/>
          <p:nvPr/>
        </p:nvSpPr>
        <p:spPr>
          <a:xfrm>
            <a:off x="6682021" y="890496"/>
            <a:ext cx="1951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3333CC"/>
                </a:solidFill>
                <a:latin typeface="Courier New" panose="02070309020205020404" pitchFamily="49" charset="0"/>
              </a:rPr>
              <a:t>ex01-DoModelling.py</a:t>
            </a:r>
          </a:p>
        </p:txBody>
      </p:sp>
    </p:spTree>
    <p:extLst>
      <p:ext uri="{BB962C8B-B14F-4D97-AF65-F5344CB8AC3E}">
        <p14:creationId xmlns:p14="http://schemas.microsoft.com/office/powerpoint/2010/main" val="24630222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4591EC-4548-CEE2-5B16-3A426D79DA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67A39-9CDC-4E87-7D37-065334E0E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Identifying Classification Errors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CA4E2E-1562-7DFF-E2AA-2FB7CE79C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can create a confusion matrix that indicates classification errors, and draw a heatmap to visualize this info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37C081-8570-289A-69C4-3A3B38774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853" y="1547977"/>
            <a:ext cx="7669714" cy="2285724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200" i="1" dirty="0">
                <a:latin typeface="Courier New" panose="02070309020205020404" pitchFamily="49" charset="0"/>
              </a:rPr>
              <a:t>… same code as previous example …</a:t>
            </a:r>
          </a:p>
          <a:p>
            <a:endParaRPr lang="en-GB" sz="1200" dirty="0">
              <a:latin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</a:rPr>
              <a:t>from </a:t>
            </a:r>
            <a:r>
              <a:rPr lang="en-GB" sz="1200" dirty="0" err="1">
                <a:latin typeface="Courier New" panose="02070309020205020404" pitchFamily="49" charset="0"/>
              </a:rPr>
              <a:t>sklearn.metrics</a:t>
            </a:r>
            <a:r>
              <a:rPr lang="en-GB" sz="1200" dirty="0">
                <a:latin typeface="Courier New" panose="02070309020205020404" pitchFamily="49" charset="0"/>
              </a:rPr>
              <a:t> import </a:t>
            </a:r>
            <a:r>
              <a:rPr lang="en-GB" sz="1200" dirty="0" err="1">
                <a:latin typeface="Courier New" panose="02070309020205020404" pitchFamily="49" charset="0"/>
              </a:rPr>
              <a:t>confusion_matrix</a:t>
            </a:r>
            <a:endParaRPr lang="en-GB" sz="1200" dirty="0">
              <a:latin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</a:rPr>
              <a:t>import seaborn as </a:t>
            </a:r>
            <a:r>
              <a:rPr lang="en-GB" sz="1200" dirty="0" err="1">
                <a:latin typeface="Courier New" panose="02070309020205020404" pitchFamily="49" charset="0"/>
              </a:rPr>
              <a:t>sns</a:t>
            </a:r>
            <a:endParaRPr lang="en-GB" sz="1200" dirty="0">
              <a:latin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</a:rPr>
              <a:t>import </a:t>
            </a:r>
            <a:r>
              <a:rPr lang="en-GB" sz="1200" dirty="0" err="1">
                <a:latin typeface="Courier New" panose="02070309020205020404" pitchFamily="49" charset="0"/>
              </a:rPr>
              <a:t>matplotlib.pyplot</a:t>
            </a:r>
            <a:r>
              <a:rPr lang="en-GB" sz="1200" dirty="0">
                <a:latin typeface="Courier New" panose="02070309020205020404" pitchFamily="49" charset="0"/>
              </a:rPr>
              <a:t> as </a:t>
            </a:r>
            <a:r>
              <a:rPr lang="en-GB" sz="1200" dirty="0" err="1">
                <a:latin typeface="Courier New" panose="02070309020205020404" pitchFamily="49" charset="0"/>
              </a:rPr>
              <a:t>plt</a:t>
            </a:r>
            <a:endParaRPr lang="en-GB" sz="1200" dirty="0">
              <a:latin typeface="Courier New" panose="02070309020205020404" pitchFamily="49" charset="0"/>
            </a:endParaRPr>
          </a:p>
          <a:p>
            <a:endParaRPr lang="en-GB" sz="1200" dirty="0">
              <a:latin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cm =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confusion_matrix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y_test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,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y_pred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sns.heatmap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(cm, square=True,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annot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=True, cbar=False)</a:t>
            </a:r>
          </a:p>
          <a:p>
            <a:endParaRPr lang="en-GB" sz="1200" dirty="0">
              <a:latin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</a:rPr>
              <a:t>plt.xlabel</a:t>
            </a:r>
            <a:r>
              <a:rPr lang="en-GB" sz="1200" dirty="0">
                <a:latin typeface="Courier New" panose="02070309020205020404" pitchFamily="49" charset="0"/>
              </a:rPr>
              <a:t>('Predicted value')</a:t>
            </a:r>
          </a:p>
          <a:p>
            <a:r>
              <a:rPr lang="en-GB" sz="1200" dirty="0" err="1">
                <a:latin typeface="Courier New" panose="02070309020205020404" pitchFamily="49" charset="0"/>
              </a:rPr>
              <a:t>plt.ylabel</a:t>
            </a:r>
            <a:r>
              <a:rPr lang="en-GB" sz="1200" dirty="0">
                <a:latin typeface="Courier New" panose="02070309020205020404" pitchFamily="49" charset="0"/>
              </a:rPr>
              <a:t>('Actual value');</a:t>
            </a:r>
          </a:p>
          <a:p>
            <a:r>
              <a:rPr lang="en-GB" sz="1200" dirty="0" err="1">
                <a:latin typeface="Courier New" panose="02070309020205020404" pitchFamily="49" charset="0"/>
              </a:rPr>
              <a:t>plt.show</a:t>
            </a:r>
            <a:r>
              <a:rPr lang="en-GB" sz="1200" dirty="0">
                <a:latin typeface="Courier New" panose="02070309020205020404" pitchFamily="49" charset="0"/>
              </a:rPr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7976CA-F176-0E9D-5048-ECA0FC5517E2}"/>
              </a:ext>
            </a:extLst>
          </p:cNvPr>
          <p:cNvSpPr txBox="1"/>
          <p:nvPr/>
        </p:nvSpPr>
        <p:spPr>
          <a:xfrm>
            <a:off x="5101461" y="1542874"/>
            <a:ext cx="35317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3333CC"/>
                </a:solidFill>
                <a:latin typeface="Courier New" panose="02070309020205020404" pitchFamily="49" charset="0"/>
              </a:rPr>
              <a:t>ex02-IdentifyClassificationErrors.py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4BD5713-FE93-DC62-5F09-7A72C1EFF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874" y="1966334"/>
            <a:ext cx="2917902" cy="291790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879722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GB" sz="2800" dirty="0">
                <a:solidFill>
                  <a:srgbClr val="005B70"/>
                </a:solidFill>
              </a:rPr>
              <a:t>Summary</a:t>
            </a:r>
            <a:endParaRPr lang="en-US" sz="2800" dirty="0">
              <a:solidFill>
                <a:srgbClr val="005B7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7389" y="1259431"/>
            <a:ext cx="6233685" cy="1692452"/>
          </a:xfrm>
        </p:spPr>
        <p:txBody>
          <a:bodyPr>
            <a:normAutofit/>
          </a:bodyPr>
          <a:lstStyle/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Setting the scene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Understanding Naïve Bayes classification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Naïve Bayes example using scikit-learn</a:t>
            </a:r>
          </a:p>
        </p:txBody>
      </p:sp>
    </p:spTree>
    <p:extLst>
      <p:ext uri="{BB962C8B-B14F-4D97-AF65-F5344CB8AC3E}">
        <p14:creationId xmlns:p14="http://schemas.microsoft.com/office/powerpoint/2010/main" val="3251270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634" name="Rectangle 2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Setting the Scene</a:t>
            </a:r>
          </a:p>
        </p:txBody>
      </p:sp>
      <p:sp>
        <p:nvSpPr>
          <p:cNvPr id="965635" name="Rectangle 3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dirty="0"/>
              <a:t>This chapter digs deeper into scikit-learn, to broaden your understanding of machine learning techniques</a:t>
            </a:r>
          </a:p>
          <a:p>
            <a:pPr lvl="1"/>
            <a:endParaRPr lang="en-GB" dirty="0"/>
          </a:p>
          <a:p>
            <a:r>
              <a:rPr lang="en-GB" dirty="0"/>
              <a:t>In the chapter, we'll cover </a:t>
            </a:r>
            <a:r>
              <a:rPr lang="en-GB" i="1" dirty="0"/>
              <a:t>Naïve Bayes classification</a:t>
            </a:r>
          </a:p>
          <a:p>
            <a:pPr lvl="1"/>
            <a:r>
              <a:rPr lang="en-GB" dirty="0"/>
              <a:t>Fast and simple classification algorithm</a:t>
            </a:r>
          </a:p>
          <a:p>
            <a:pPr lvl="1"/>
            <a:r>
              <a:rPr lang="en-GB" dirty="0"/>
              <a:t>Well suited for datasets with very high multidimensionality</a:t>
            </a:r>
          </a:p>
          <a:p>
            <a:pPr lvl="1"/>
            <a:endParaRPr lang="en-GB" dirty="0"/>
          </a:p>
          <a:p>
            <a:r>
              <a:rPr lang="en-GB" dirty="0"/>
              <a:t>In the lab, we'll cover </a:t>
            </a:r>
            <a:r>
              <a:rPr lang="en-GB" i="1" dirty="0"/>
              <a:t>Principal Component Analysis</a:t>
            </a:r>
          </a:p>
          <a:p>
            <a:pPr lvl="1"/>
            <a:r>
              <a:rPr lang="en-GB" dirty="0"/>
              <a:t>An unsupervised learning technique </a:t>
            </a:r>
          </a:p>
          <a:p>
            <a:pPr lvl="1"/>
            <a:r>
              <a:rPr lang="en-GB" dirty="0"/>
              <a:t>Reduces complexity of data, so you can spot relationships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Plan for this Chapter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We'll start off with a simple example using a hypothetical dataset</a:t>
            </a:r>
          </a:p>
          <a:p>
            <a:pPr lvl="1" eaLnBrk="1" hangingPunct="1"/>
            <a:r>
              <a:rPr lang="en-GB" dirty="0"/>
              <a:t>We'll discuss statistics/probability concepts and terminology</a:t>
            </a:r>
          </a:p>
          <a:p>
            <a:pPr lvl="1" eaLnBrk="1" hangingPunct="1"/>
            <a:r>
              <a:rPr lang="en-GB" dirty="0"/>
              <a:t>We'll also explain Bayes' Theorem, which is at the heart of Naïve Bayes classifiers in machine learning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Then we'll explore scikit-</a:t>
            </a:r>
            <a:r>
              <a:rPr lang="en-GB" dirty="0" err="1"/>
              <a:t>learn's</a:t>
            </a:r>
            <a:r>
              <a:rPr lang="en-GB" dirty="0"/>
              <a:t> support for Naïve Bayes classification</a:t>
            </a:r>
          </a:p>
          <a:p>
            <a:pPr lvl="1" eaLnBrk="1" hangingPunct="1"/>
            <a:r>
              <a:rPr lang="en-GB" dirty="0"/>
              <a:t>We'll focus on the Gaussian Naïve Bayes classifier, as an example</a:t>
            </a:r>
          </a:p>
          <a:p>
            <a:pPr lvl="1" eaLnBrk="1" hangingPunct="1"/>
            <a:r>
              <a:rPr lang="en-GB" dirty="0"/>
              <a:t>We'll show a demo based on the iris sample dataset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Probability Terminology and Notation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dirty="0"/>
              <a:t>Naïve Bayes classifiers are based on probability</a:t>
            </a:r>
          </a:p>
          <a:p>
            <a:pPr lvl="1"/>
            <a:r>
              <a:rPr lang="en-GB" dirty="0"/>
              <a:t>So we need to discuss basic probability notation/terminology…</a:t>
            </a:r>
          </a:p>
          <a:p>
            <a:pPr lvl="2"/>
            <a:endParaRPr lang="en-GB" sz="1200" dirty="0"/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P(y)</a:t>
            </a:r>
          </a:p>
          <a:p>
            <a:pPr lvl="1"/>
            <a:r>
              <a:rPr lang="en-GB" dirty="0"/>
              <a:t>The probability of y (0 to 1)</a:t>
            </a:r>
          </a:p>
          <a:p>
            <a:pPr lvl="3"/>
            <a:endParaRPr lang="en-GB" sz="1200" dirty="0"/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P(y | X)</a:t>
            </a:r>
          </a:p>
          <a:p>
            <a:pPr lvl="1"/>
            <a:r>
              <a:rPr lang="en-GB" dirty="0"/>
              <a:t>Conditional probability (i.e., probability of y, given X has happened)</a:t>
            </a:r>
          </a:p>
          <a:p>
            <a:pPr lvl="1"/>
            <a:r>
              <a:rPr lang="en-GB" dirty="0"/>
              <a:t>E.g., probability of getting &gt; 9 with two dice, given first die was a 6</a:t>
            </a:r>
          </a:p>
          <a:p>
            <a:pPr lvl="2"/>
            <a:endParaRPr lang="en-GB" sz="1200" dirty="0"/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P(x1, x2) = P(x1) P(x2)</a:t>
            </a:r>
          </a:p>
          <a:p>
            <a:pPr lvl="1"/>
            <a:r>
              <a:rPr lang="en-GB" dirty="0"/>
              <a:t>Probability of independent things</a:t>
            </a:r>
          </a:p>
          <a:p>
            <a:pPr lvl="1"/>
            <a:r>
              <a:rPr lang="en-GB" dirty="0"/>
              <a:t>E.g., throwing two 6s with two dice</a:t>
            </a:r>
          </a:p>
        </p:txBody>
      </p:sp>
    </p:spTree>
    <p:extLst>
      <p:ext uri="{BB962C8B-B14F-4D97-AF65-F5344CB8AC3E}">
        <p14:creationId xmlns:p14="http://schemas.microsoft.com/office/powerpoint/2010/main" val="1900818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2. Understanding Naïve Bayes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>
            <a:normAutofit/>
          </a:bodyPr>
          <a:lstStyle/>
          <a:p>
            <a:r>
              <a:rPr lang="en-GB" dirty="0"/>
              <a:t>Recap of classification</a:t>
            </a:r>
          </a:p>
          <a:p>
            <a:r>
              <a:rPr lang="en-GB" dirty="0"/>
              <a:t>Sample dataset</a:t>
            </a:r>
          </a:p>
          <a:p>
            <a:r>
              <a:rPr lang="en-GB" dirty="0"/>
              <a:t>Naïve Bayes assumptions about datasets</a:t>
            </a:r>
          </a:p>
          <a:p>
            <a:r>
              <a:rPr lang="en-GB" dirty="0"/>
              <a:t>Bayes' Theorem</a:t>
            </a:r>
          </a:p>
          <a:p>
            <a:r>
              <a:rPr lang="en-GB" dirty="0"/>
              <a:t>Applying Bayes' Theorem</a:t>
            </a:r>
          </a:p>
          <a:p>
            <a:r>
              <a:rPr lang="en-GB" dirty="0"/>
              <a:t>Plugging in values</a:t>
            </a:r>
          </a:p>
          <a:p>
            <a:r>
              <a:rPr lang="en-GB" dirty="0"/>
              <a:t>Putting it all together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8184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Recap of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676" y="823338"/>
            <a:ext cx="8023438" cy="4280203"/>
          </a:xfrm>
        </p:spPr>
        <p:txBody>
          <a:bodyPr>
            <a:normAutofit/>
          </a:bodyPr>
          <a:lstStyle/>
          <a:p>
            <a:r>
              <a:rPr lang="en-GB" dirty="0"/>
              <a:t>Recall, classification is an example of supervised learning…</a:t>
            </a:r>
          </a:p>
          <a:p>
            <a:pPr lvl="1"/>
            <a:endParaRPr lang="en-GB" sz="1400" dirty="0"/>
          </a:p>
          <a:p>
            <a:r>
              <a:rPr lang="en-GB" dirty="0"/>
              <a:t>You start off with some labelled training data</a:t>
            </a:r>
          </a:p>
          <a:p>
            <a:pPr lvl="1"/>
            <a:r>
              <a:rPr lang="en-GB" dirty="0"/>
              <a:t>With known features (inputs) and labels (results)</a:t>
            </a:r>
          </a:p>
          <a:p>
            <a:pPr lvl="1"/>
            <a:endParaRPr lang="en-GB" sz="1400" dirty="0"/>
          </a:p>
          <a:p>
            <a:r>
              <a:rPr lang="en-GB" dirty="0"/>
              <a:t>You fit a model to the training data</a:t>
            </a:r>
          </a:p>
          <a:p>
            <a:pPr lvl="1"/>
            <a:r>
              <a:rPr lang="en-GB" dirty="0"/>
              <a:t>Builds a statistical model for the relationships between features and labels, based on probability</a:t>
            </a:r>
          </a:p>
          <a:p>
            <a:pPr lvl="1"/>
            <a:r>
              <a:rPr lang="en-GB" dirty="0"/>
              <a:t>i.e., for a given set of feature combinations, what is the label value</a:t>
            </a:r>
          </a:p>
          <a:p>
            <a:pPr lvl="1"/>
            <a:endParaRPr lang="en-GB" sz="1400" dirty="0"/>
          </a:p>
          <a:p>
            <a:r>
              <a:rPr lang="en-GB" dirty="0"/>
              <a:t>You can then use the model to predict future labels</a:t>
            </a:r>
          </a:p>
          <a:p>
            <a:pPr lvl="1"/>
            <a:r>
              <a:rPr lang="en-GB" dirty="0"/>
              <a:t>Given a set of features, uses the statistical model to guess the most probably label value</a:t>
            </a:r>
          </a:p>
        </p:txBody>
      </p:sp>
    </p:spTree>
    <p:extLst>
      <p:ext uri="{BB962C8B-B14F-4D97-AF65-F5344CB8AC3E}">
        <p14:creationId xmlns:p14="http://schemas.microsoft.com/office/powerpoint/2010/main" val="1353404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Sample Dataset</a:t>
            </a:r>
            <a:endParaRPr lang="en-GB" alt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2660056-200E-4597-91EB-AC3C22C45A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931"/>
              </p:ext>
            </p:extLst>
          </p:nvPr>
        </p:nvGraphicFramePr>
        <p:xfrm>
          <a:off x="940420" y="1104894"/>
          <a:ext cx="5557024" cy="3627265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389256">
                  <a:extLst>
                    <a:ext uri="{9D8B030D-6E8A-4147-A177-3AD203B41FA5}">
                      <a16:colId xmlns:a16="http://schemas.microsoft.com/office/drawing/2014/main" val="2251565059"/>
                    </a:ext>
                  </a:extLst>
                </a:gridCol>
                <a:gridCol w="1389256">
                  <a:extLst>
                    <a:ext uri="{9D8B030D-6E8A-4147-A177-3AD203B41FA5}">
                      <a16:colId xmlns:a16="http://schemas.microsoft.com/office/drawing/2014/main" val="1759135775"/>
                    </a:ext>
                  </a:extLst>
                </a:gridCol>
                <a:gridCol w="1389256">
                  <a:extLst>
                    <a:ext uri="{9D8B030D-6E8A-4147-A177-3AD203B41FA5}">
                      <a16:colId xmlns:a16="http://schemas.microsoft.com/office/drawing/2014/main" val="3293390687"/>
                    </a:ext>
                  </a:extLst>
                </a:gridCol>
                <a:gridCol w="1389256">
                  <a:extLst>
                    <a:ext uri="{9D8B030D-6E8A-4147-A177-3AD203B41FA5}">
                      <a16:colId xmlns:a16="http://schemas.microsoft.com/office/drawing/2014/main" val="1883712301"/>
                    </a:ext>
                  </a:extLst>
                </a:gridCol>
              </a:tblGrid>
              <a:tr h="329453">
                <a:tc>
                  <a:txBody>
                    <a:bodyPr/>
                    <a:lstStyle/>
                    <a:p>
                      <a:pPr algn="ctr" fontAlgn="b">
                        <a:spcAft>
                          <a:spcPts val="600"/>
                        </a:spcAft>
                      </a:pPr>
                      <a:r>
                        <a:rPr lang="en-GB" sz="1100" b="1" u="none" strike="noStrike" dirty="0">
                          <a:solidFill>
                            <a:srgbClr val="333399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Weather</a:t>
                      </a:r>
                      <a:endParaRPr lang="en-GB" sz="1100" b="1" i="0" u="none" strike="noStrike" dirty="0">
                        <a:solidFill>
                          <a:srgbClr val="333399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203" marR="6203" marT="6203" marB="0" anchor="ctr">
                    <a:solidFill>
                      <a:srgbClr val="ECC50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600"/>
                        </a:spcAft>
                      </a:pPr>
                      <a:r>
                        <a:rPr lang="en-GB" sz="1100" b="1" u="none" strike="noStrike" dirty="0">
                          <a:solidFill>
                            <a:srgbClr val="333399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Temp</a:t>
                      </a:r>
                      <a:endParaRPr lang="en-GB" sz="1100" b="1" i="0" u="none" strike="noStrike" dirty="0">
                        <a:solidFill>
                          <a:srgbClr val="333399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203" marR="6203" marT="6203" marB="0" anchor="ctr">
                    <a:solidFill>
                      <a:srgbClr val="ECC50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600"/>
                        </a:spcAft>
                      </a:pPr>
                      <a:r>
                        <a:rPr lang="en-GB" sz="1100" b="1" u="none" strike="noStrike" dirty="0">
                          <a:solidFill>
                            <a:srgbClr val="333399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Snow depth</a:t>
                      </a:r>
                      <a:endParaRPr lang="en-GB" sz="1100" b="1" i="0" u="none" strike="noStrike" dirty="0">
                        <a:solidFill>
                          <a:srgbClr val="333399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203" marR="6203" marT="6203" marB="0" anchor="ctr">
                    <a:solidFill>
                      <a:srgbClr val="ECC50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600"/>
                        </a:spcAft>
                      </a:pPr>
                      <a:r>
                        <a:rPr lang="en-GB" sz="1100" b="1" u="none" strike="noStrike" dirty="0">
                          <a:solidFill>
                            <a:srgbClr val="333399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Weekday</a:t>
                      </a:r>
                      <a:endParaRPr lang="en-GB" sz="1100" b="1" i="0" u="none" strike="noStrike" dirty="0">
                        <a:solidFill>
                          <a:srgbClr val="333399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203" marR="6203" marT="6203" marB="0" anchor="ctr">
                    <a:solidFill>
                      <a:srgbClr val="ECC5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088699"/>
                  </a:ext>
                </a:extLst>
              </a:tr>
              <a:tr h="23555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u="none" strike="noStrike" dirty="0">
                          <a:solidFill>
                            <a:srgbClr val="333399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Snow</a:t>
                      </a:r>
                      <a:endParaRPr lang="en-GB" sz="1100" b="0" i="0" u="none" strike="noStrike" dirty="0">
                        <a:solidFill>
                          <a:srgbClr val="333399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203" marR="6203" marT="62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u="none" strike="noStrike" dirty="0">
                          <a:solidFill>
                            <a:srgbClr val="333399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+</a:t>
                      </a:r>
                      <a:r>
                        <a:rPr lang="en-GB" sz="1100" b="0" u="none" strike="noStrike" dirty="0" err="1">
                          <a:solidFill>
                            <a:srgbClr val="333399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ve</a:t>
                      </a:r>
                      <a:endParaRPr lang="en-GB" sz="1100" b="0" i="0" u="none" strike="noStrike" dirty="0">
                        <a:solidFill>
                          <a:srgbClr val="333399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203" marR="6203" marT="62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u="none" strike="noStrike" dirty="0">
                          <a:solidFill>
                            <a:srgbClr val="333399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Poor</a:t>
                      </a:r>
                      <a:endParaRPr lang="en-GB" sz="1100" b="0" i="0" u="none" strike="noStrike" dirty="0">
                        <a:solidFill>
                          <a:srgbClr val="333399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203" marR="6203" marT="62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u="none" strike="noStrike" dirty="0">
                          <a:solidFill>
                            <a:srgbClr val="333399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</a:t>
                      </a:r>
                      <a:endParaRPr lang="en-GB" sz="1100" b="0" i="0" u="none" strike="noStrike" dirty="0">
                        <a:solidFill>
                          <a:srgbClr val="333399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203" marR="6203" marT="6203" marB="0" anchor="ctr"/>
                </a:tc>
                <a:extLst>
                  <a:ext uri="{0D108BD9-81ED-4DB2-BD59-A6C34878D82A}">
                    <a16:rowId xmlns:a16="http://schemas.microsoft.com/office/drawing/2014/main" val="1953624262"/>
                  </a:ext>
                </a:extLst>
              </a:tr>
              <a:tr h="23555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u="none" strike="noStrike" dirty="0">
                          <a:solidFill>
                            <a:srgbClr val="333399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Snow</a:t>
                      </a:r>
                      <a:endParaRPr lang="en-GB" sz="1100" b="0" i="0" u="none" strike="noStrike" dirty="0">
                        <a:solidFill>
                          <a:srgbClr val="333399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203" marR="6203" marT="62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u="none" strike="noStrike" dirty="0">
                          <a:solidFill>
                            <a:srgbClr val="333399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+</a:t>
                      </a:r>
                      <a:r>
                        <a:rPr lang="en-GB" sz="1100" b="0" u="none" strike="noStrike" dirty="0" err="1">
                          <a:solidFill>
                            <a:srgbClr val="333399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ve</a:t>
                      </a:r>
                      <a:endParaRPr lang="en-GB" sz="1100" b="0" i="0" u="none" strike="noStrike" dirty="0">
                        <a:solidFill>
                          <a:srgbClr val="333399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203" marR="6203" marT="62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u="none" strike="noStrike" dirty="0">
                          <a:solidFill>
                            <a:srgbClr val="333399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Poor</a:t>
                      </a:r>
                      <a:endParaRPr lang="en-GB" sz="1100" b="0" i="0" u="none" strike="noStrike" dirty="0">
                        <a:solidFill>
                          <a:srgbClr val="333399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203" marR="6203" marT="62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u="none" strike="noStrike" dirty="0">
                          <a:solidFill>
                            <a:srgbClr val="333399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Yes</a:t>
                      </a:r>
                      <a:endParaRPr lang="en-GB" sz="1100" b="0" i="0" u="none" strike="noStrike" dirty="0">
                        <a:solidFill>
                          <a:srgbClr val="333399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203" marR="6203" marT="6203" marB="0" anchor="ctr"/>
                </a:tc>
                <a:extLst>
                  <a:ext uri="{0D108BD9-81ED-4DB2-BD59-A6C34878D82A}">
                    <a16:rowId xmlns:a16="http://schemas.microsoft.com/office/drawing/2014/main" val="2959163256"/>
                  </a:ext>
                </a:extLst>
              </a:tr>
              <a:tr h="23555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u="none" strike="noStrike" dirty="0">
                          <a:solidFill>
                            <a:srgbClr val="333399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Cloud</a:t>
                      </a:r>
                      <a:endParaRPr lang="en-GB" sz="1100" b="0" i="0" u="none" strike="noStrike" dirty="0">
                        <a:solidFill>
                          <a:srgbClr val="333399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203" marR="6203" marT="62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u="none" strike="noStrike" dirty="0">
                          <a:solidFill>
                            <a:srgbClr val="333399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+</a:t>
                      </a:r>
                      <a:r>
                        <a:rPr lang="en-GB" sz="1100" b="0" u="none" strike="noStrike" dirty="0" err="1">
                          <a:solidFill>
                            <a:srgbClr val="333399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ve</a:t>
                      </a:r>
                      <a:endParaRPr lang="en-GB" sz="1100" b="0" i="0" u="none" strike="noStrike" dirty="0">
                        <a:solidFill>
                          <a:srgbClr val="333399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203" marR="6203" marT="62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u="none" strike="noStrike" dirty="0">
                          <a:solidFill>
                            <a:srgbClr val="333399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Poor</a:t>
                      </a:r>
                      <a:endParaRPr lang="en-GB" sz="1100" b="0" i="0" u="none" strike="noStrike" dirty="0">
                        <a:solidFill>
                          <a:srgbClr val="333399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203" marR="6203" marT="62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u="none" strike="noStrike" dirty="0">
                          <a:solidFill>
                            <a:srgbClr val="333399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</a:t>
                      </a:r>
                      <a:endParaRPr lang="en-GB" sz="1100" b="0" i="0" u="none" strike="noStrike" dirty="0">
                        <a:solidFill>
                          <a:srgbClr val="333399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203" marR="6203" marT="6203" marB="0" anchor="ctr"/>
                </a:tc>
                <a:extLst>
                  <a:ext uri="{0D108BD9-81ED-4DB2-BD59-A6C34878D82A}">
                    <a16:rowId xmlns:a16="http://schemas.microsoft.com/office/drawing/2014/main" val="2588771906"/>
                  </a:ext>
                </a:extLst>
              </a:tr>
              <a:tr h="23555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u="none" strike="noStrike" dirty="0">
                          <a:solidFill>
                            <a:srgbClr val="333399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Sun</a:t>
                      </a:r>
                      <a:endParaRPr lang="en-GB" sz="1100" b="0" i="0" u="none" strike="noStrike" dirty="0">
                        <a:solidFill>
                          <a:srgbClr val="333399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203" marR="6203" marT="62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u="none" strike="noStrike" dirty="0">
                          <a:solidFill>
                            <a:srgbClr val="333399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  <a:endParaRPr lang="en-GB" sz="1100" b="0" i="0" u="none" strike="noStrike" dirty="0">
                        <a:solidFill>
                          <a:srgbClr val="333399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203" marR="6203" marT="62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u="none" strike="noStrike" dirty="0">
                          <a:solidFill>
                            <a:srgbClr val="333399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Poor</a:t>
                      </a:r>
                      <a:endParaRPr lang="en-GB" sz="1100" b="0" i="0" u="none" strike="noStrike" dirty="0">
                        <a:solidFill>
                          <a:srgbClr val="333399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203" marR="6203" marT="62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u="none" strike="noStrike" dirty="0">
                          <a:solidFill>
                            <a:srgbClr val="333399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</a:t>
                      </a:r>
                      <a:endParaRPr lang="en-GB" sz="1100" b="0" i="0" u="none" strike="noStrike" dirty="0">
                        <a:solidFill>
                          <a:srgbClr val="333399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203" marR="6203" marT="6203" marB="0" anchor="ctr"/>
                </a:tc>
                <a:extLst>
                  <a:ext uri="{0D108BD9-81ED-4DB2-BD59-A6C34878D82A}">
                    <a16:rowId xmlns:a16="http://schemas.microsoft.com/office/drawing/2014/main" val="745473094"/>
                  </a:ext>
                </a:extLst>
              </a:tr>
              <a:tr h="23555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u="none" strike="noStrike">
                          <a:solidFill>
                            <a:srgbClr val="333399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Sun</a:t>
                      </a:r>
                      <a:endParaRPr lang="en-GB" sz="1100" b="0" i="0" u="none" strike="noStrike">
                        <a:solidFill>
                          <a:srgbClr val="333399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203" marR="6203" marT="62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u="none" strike="noStrike" dirty="0">
                          <a:solidFill>
                            <a:srgbClr val="333399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</a:t>
                      </a:r>
                      <a:r>
                        <a:rPr lang="en-GB" sz="1100" b="0" u="none" strike="noStrike" dirty="0" err="1">
                          <a:solidFill>
                            <a:srgbClr val="333399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ve</a:t>
                      </a:r>
                      <a:endParaRPr lang="en-GB" sz="1100" b="0" i="0" u="none" strike="noStrike" dirty="0">
                        <a:solidFill>
                          <a:srgbClr val="333399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203" marR="6203" marT="62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u="none" strike="noStrike" dirty="0">
                          <a:solidFill>
                            <a:srgbClr val="333399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Good</a:t>
                      </a:r>
                      <a:endParaRPr lang="en-GB" sz="1100" b="0" i="0" u="none" strike="noStrike" dirty="0">
                        <a:solidFill>
                          <a:srgbClr val="333399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203" marR="6203" marT="62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u="none" strike="noStrike" dirty="0">
                          <a:solidFill>
                            <a:srgbClr val="333399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</a:t>
                      </a:r>
                      <a:endParaRPr lang="en-GB" sz="1100" b="0" i="0" u="none" strike="noStrike" dirty="0">
                        <a:solidFill>
                          <a:srgbClr val="333399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203" marR="6203" marT="6203" marB="0" anchor="ctr"/>
                </a:tc>
                <a:extLst>
                  <a:ext uri="{0D108BD9-81ED-4DB2-BD59-A6C34878D82A}">
                    <a16:rowId xmlns:a16="http://schemas.microsoft.com/office/drawing/2014/main" val="4050253100"/>
                  </a:ext>
                </a:extLst>
              </a:tr>
              <a:tr h="23555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u="none" strike="noStrike">
                          <a:solidFill>
                            <a:srgbClr val="333399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Sun</a:t>
                      </a:r>
                      <a:endParaRPr lang="en-GB" sz="1100" b="0" i="0" u="none" strike="noStrike">
                        <a:solidFill>
                          <a:srgbClr val="333399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203" marR="6203" marT="62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u="none" strike="noStrike" dirty="0">
                          <a:solidFill>
                            <a:srgbClr val="333399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</a:t>
                      </a:r>
                      <a:r>
                        <a:rPr lang="en-GB" sz="1100" b="0" u="none" strike="noStrike" dirty="0" err="1">
                          <a:solidFill>
                            <a:srgbClr val="333399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ve</a:t>
                      </a:r>
                      <a:endParaRPr lang="en-GB" sz="1100" b="0" i="0" u="none" strike="noStrike" dirty="0">
                        <a:solidFill>
                          <a:srgbClr val="333399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203" marR="6203" marT="62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u="none" strike="noStrike" dirty="0">
                          <a:solidFill>
                            <a:srgbClr val="333399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Good</a:t>
                      </a:r>
                      <a:endParaRPr lang="en-GB" sz="1100" b="0" i="0" u="none" strike="noStrike" dirty="0">
                        <a:solidFill>
                          <a:srgbClr val="333399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203" marR="6203" marT="62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u="none" strike="noStrike" dirty="0">
                          <a:solidFill>
                            <a:srgbClr val="333399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Yes</a:t>
                      </a:r>
                      <a:endParaRPr lang="en-GB" sz="1100" b="0" i="0" u="none" strike="noStrike" dirty="0">
                        <a:solidFill>
                          <a:srgbClr val="333399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203" marR="6203" marT="6203" marB="0" anchor="ctr"/>
                </a:tc>
                <a:extLst>
                  <a:ext uri="{0D108BD9-81ED-4DB2-BD59-A6C34878D82A}">
                    <a16:rowId xmlns:a16="http://schemas.microsoft.com/office/drawing/2014/main" val="3266483398"/>
                  </a:ext>
                </a:extLst>
              </a:tr>
              <a:tr h="23555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u="none" strike="noStrike">
                          <a:solidFill>
                            <a:srgbClr val="333399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Cloud</a:t>
                      </a:r>
                      <a:endParaRPr lang="en-GB" sz="1100" b="0" i="0" u="none" strike="noStrike">
                        <a:solidFill>
                          <a:srgbClr val="333399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203" marR="6203" marT="62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u="none" strike="noStrike" dirty="0">
                          <a:solidFill>
                            <a:srgbClr val="333399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</a:t>
                      </a:r>
                      <a:r>
                        <a:rPr lang="en-GB" sz="1100" b="0" u="none" strike="noStrike" dirty="0" err="1">
                          <a:solidFill>
                            <a:srgbClr val="333399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ve</a:t>
                      </a:r>
                      <a:endParaRPr lang="en-GB" sz="1100" b="0" i="0" u="none" strike="noStrike" dirty="0">
                        <a:solidFill>
                          <a:srgbClr val="333399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203" marR="6203" marT="62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u="none" strike="noStrike" dirty="0">
                          <a:solidFill>
                            <a:srgbClr val="333399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Good</a:t>
                      </a:r>
                      <a:endParaRPr lang="en-GB" sz="1100" b="0" i="0" u="none" strike="noStrike" dirty="0">
                        <a:solidFill>
                          <a:srgbClr val="333399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203" marR="6203" marT="62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u="none" strike="noStrike" dirty="0">
                          <a:solidFill>
                            <a:srgbClr val="333399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Yes</a:t>
                      </a:r>
                      <a:endParaRPr lang="en-GB" sz="1100" b="0" i="0" u="none" strike="noStrike" dirty="0">
                        <a:solidFill>
                          <a:srgbClr val="333399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203" marR="6203" marT="6203" marB="0" anchor="ctr"/>
                </a:tc>
                <a:extLst>
                  <a:ext uri="{0D108BD9-81ED-4DB2-BD59-A6C34878D82A}">
                    <a16:rowId xmlns:a16="http://schemas.microsoft.com/office/drawing/2014/main" val="2854500875"/>
                  </a:ext>
                </a:extLst>
              </a:tr>
              <a:tr h="23555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u="none" strike="noStrike">
                          <a:solidFill>
                            <a:srgbClr val="333399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Snow</a:t>
                      </a:r>
                      <a:endParaRPr lang="en-GB" sz="1100" b="0" i="0" u="none" strike="noStrike">
                        <a:solidFill>
                          <a:srgbClr val="333399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203" marR="6203" marT="62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u="none" strike="noStrike" dirty="0">
                          <a:solidFill>
                            <a:srgbClr val="333399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  <a:endParaRPr lang="en-GB" sz="1100" b="0" i="0" u="none" strike="noStrike" dirty="0">
                        <a:solidFill>
                          <a:srgbClr val="333399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203" marR="6203" marT="62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u="none" strike="noStrike" dirty="0">
                          <a:solidFill>
                            <a:srgbClr val="333399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Poor</a:t>
                      </a:r>
                      <a:endParaRPr lang="en-GB" sz="1100" b="0" i="0" u="none" strike="noStrike" dirty="0">
                        <a:solidFill>
                          <a:srgbClr val="333399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203" marR="6203" marT="62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u="none" strike="noStrike" dirty="0">
                          <a:solidFill>
                            <a:srgbClr val="333399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</a:t>
                      </a:r>
                      <a:endParaRPr lang="en-GB" sz="1100" b="0" i="0" u="none" strike="noStrike" dirty="0">
                        <a:solidFill>
                          <a:srgbClr val="333399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203" marR="6203" marT="6203" marB="0" anchor="ctr"/>
                </a:tc>
                <a:extLst>
                  <a:ext uri="{0D108BD9-81ED-4DB2-BD59-A6C34878D82A}">
                    <a16:rowId xmlns:a16="http://schemas.microsoft.com/office/drawing/2014/main" val="410049712"/>
                  </a:ext>
                </a:extLst>
              </a:tr>
              <a:tr h="23555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u="none" strike="noStrike">
                          <a:solidFill>
                            <a:srgbClr val="333399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Snow</a:t>
                      </a:r>
                      <a:endParaRPr lang="en-GB" sz="1100" b="0" i="0" u="none" strike="noStrike">
                        <a:solidFill>
                          <a:srgbClr val="333399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203" marR="6203" marT="62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u="none" strike="noStrike" dirty="0">
                          <a:solidFill>
                            <a:srgbClr val="333399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</a:t>
                      </a:r>
                      <a:r>
                        <a:rPr lang="en-GB" sz="1100" b="0" u="none" strike="noStrike" dirty="0" err="1">
                          <a:solidFill>
                            <a:srgbClr val="333399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ve</a:t>
                      </a:r>
                      <a:endParaRPr lang="en-GB" sz="1100" b="0" i="0" u="none" strike="noStrike" dirty="0">
                        <a:solidFill>
                          <a:srgbClr val="333399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203" marR="6203" marT="62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u="none" strike="noStrike" dirty="0">
                          <a:solidFill>
                            <a:srgbClr val="333399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Good</a:t>
                      </a:r>
                      <a:endParaRPr lang="en-GB" sz="1100" b="0" i="0" u="none" strike="noStrike" dirty="0">
                        <a:solidFill>
                          <a:srgbClr val="333399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203" marR="6203" marT="62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u="none" strike="noStrike" dirty="0">
                          <a:solidFill>
                            <a:srgbClr val="333399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</a:t>
                      </a:r>
                      <a:endParaRPr lang="en-GB" sz="1100" b="0" i="0" u="none" strike="noStrike" dirty="0">
                        <a:solidFill>
                          <a:srgbClr val="333399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203" marR="6203" marT="6203" marB="0" anchor="ctr"/>
                </a:tc>
                <a:extLst>
                  <a:ext uri="{0D108BD9-81ED-4DB2-BD59-A6C34878D82A}">
                    <a16:rowId xmlns:a16="http://schemas.microsoft.com/office/drawing/2014/main" val="4009611424"/>
                  </a:ext>
                </a:extLst>
              </a:tr>
              <a:tr h="23555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u="none" strike="noStrike">
                          <a:solidFill>
                            <a:srgbClr val="333399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Sun</a:t>
                      </a:r>
                      <a:endParaRPr lang="en-GB" sz="1100" b="0" i="0" u="none" strike="noStrike">
                        <a:solidFill>
                          <a:srgbClr val="333399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203" marR="6203" marT="62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u="none" strike="noStrike" dirty="0">
                          <a:solidFill>
                            <a:srgbClr val="333399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  <a:endParaRPr lang="en-GB" sz="1100" b="0" i="0" u="none" strike="noStrike" dirty="0">
                        <a:solidFill>
                          <a:srgbClr val="333399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203" marR="6203" marT="62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u="none" strike="noStrike" dirty="0">
                          <a:solidFill>
                            <a:srgbClr val="333399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Good</a:t>
                      </a:r>
                      <a:endParaRPr lang="en-GB" sz="1100" b="0" i="0" u="none" strike="noStrike" dirty="0">
                        <a:solidFill>
                          <a:srgbClr val="333399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203" marR="6203" marT="62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u="none" strike="noStrike" dirty="0">
                          <a:solidFill>
                            <a:srgbClr val="333399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</a:t>
                      </a:r>
                      <a:endParaRPr lang="en-GB" sz="1100" b="0" i="0" u="none" strike="noStrike" dirty="0">
                        <a:solidFill>
                          <a:srgbClr val="333399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203" marR="6203" marT="6203" marB="0" anchor="ctr"/>
                </a:tc>
                <a:extLst>
                  <a:ext uri="{0D108BD9-81ED-4DB2-BD59-A6C34878D82A}">
                    <a16:rowId xmlns:a16="http://schemas.microsoft.com/office/drawing/2014/main" val="763967806"/>
                  </a:ext>
                </a:extLst>
              </a:tr>
              <a:tr h="23555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u="none" strike="noStrike">
                          <a:solidFill>
                            <a:srgbClr val="333399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Snow</a:t>
                      </a:r>
                      <a:endParaRPr lang="en-GB" sz="1100" b="0" i="0" u="none" strike="noStrike">
                        <a:solidFill>
                          <a:srgbClr val="333399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203" marR="6203" marT="62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u="none" strike="noStrike" dirty="0">
                          <a:solidFill>
                            <a:srgbClr val="333399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  <a:endParaRPr lang="en-GB" sz="1100" b="0" i="0" u="none" strike="noStrike" dirty="0">
                        <a:solidFill>
                          <a:srgbClr val="333399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203" marR="6203" marT="62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u="none" strike="noStrike" dirty="0">
                          <a:solidFill>
                            <a:srgbClr val="333399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Good</a:t>
                      </a:r>
                      <a:endParaRPr lang="en-GB" sz="1100" b="0" i="0" u="none" strike="noStrike" dirty="0">
                        <a:solidFill>
                          <a:srgbClr val="333399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203" marR="6203" marT="62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u="none" strike="noStrike" dirty="0">
                          <a:solidFill>
                            <a:srgbClr val="333399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Yes</a:t>
                      </a:r>
                      <a:endParaRPr lang="en-GB" sz="1100" b="0" i="0" u="none" strike="noStrike" dirty="0">
                        <a:solidFill>
                          <a:srgbClr val="333399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203" marR="6203" marT="6203" marB="0" anchor="ctr"/>
                </a:tc>
                <a:extLst>
                  <a:ext uri="{0D108BD9-81ED-4DB2-BD59-A6C34878D82A}">
                    <a16:rowId xmlns:a16="http://schemas.microsoft.com/office/drawing/2014/main" val="1184343323"/>
                  </a:ext>
                </a:extLst>
              </a:tr>
              <a:tr h="23555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u="none" strike="noStrike">
                          <a:solidFill>
                            <a:srgbClr val="333399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Cloud</a:t>
                      </a:r>
                      <a:endParaRPr lang="en-GB" sz="1100" b="0" i="0" u="none" strike="noStrike">
                        <a:solidFill>
                          <a:srgbClr val="333399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203" marR="6203" marT="62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u="none" strike="noStrike" dirty="0">
                          <a:solidFill>
                            <a:srgbClr val="333399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  <a:endParaRPr lang="en-GB" sz="1100" b="0" i="0" u="none" strike="noStrike" dirty="0">
                        <a:solidFill>
                          <a:srgbClr val="333399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203" marR="6203" marT="62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u="none" strike="noStrike" dirty="0">
                          <a:solidFill>
                            <a:srgbClr val="333399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Poor</a:t>
                      </a:r>
                      <a:endParaRPr lang="en-GB" sz="1100" b="0" i="0" u="none" strike="noStrike" dirty="0">
                        <a:solidFill>
                          <a:srgbClr val="333399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203" marR="6203" marT="62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u="none" strike="noStrike" dirty="0">
                          <a:solidFill>
                            <a:srgbClr val="333399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Yes</a:t>
                      </a:r>
                      <a:endParaRPr lang="en-GB" sz="1100" b="0" i="0" u="none" strike="noStrike" dirty="0">
                        <a:solidFill>
                          <a:srgbClr val="333399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203" marR="6203" marT="6203" marB="0" anchor="ctr"/>
                </a:tc>
                <a:extLst>
                  <a:ext uri="{0D108BD9-81ED-4DB2-BD59-A6C34878D82A}">
                    <a16:rowId xmlns:a16="http://schemas.microsoft.com/office/drawing/2014/main" val="2788626899"/>
                  </a:ext>
                </a:extLst>
              </a:tr>
              <a:tr h="23555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u="none" strike="noStrike">
                          <a:solidFill>
                            <a:srgbClr val="333399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Cloud</a:t>
                      </a:r>
                      <a:endParaRPr lang="en-GB" sz="1100" b="0" i="0" u="none" strike="noStrike">
                        <a:solidFill>
                          <a:srgbClr val="333399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203" marR="6203" marT="62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u="none" strike="noStrike" dirty="0">
                          <a:solidFill>
                            <a:srgbClr val="333399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+</a:t>
                      </a:r>
                      <a:r>
                        <a:rPr lang="en-GB" sz="1100" b="0" u="none" strike="noStrike" dirty="0" err="1">
                          <a:solidFill>
                            <a:srgbClr val="333399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ve</a:t>
                      </a:r>
                      <a:endParaRPr lang="en-GB" sz="1100" b="0" i="0" u="none" strike="noStrike" dirty="0">
                        <a:solidFill>
                          <a:srgbClr val="333399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203" marR="6203" marT="62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333399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Good</a:t>
                      </a:r>
                    </a:p>
                  </a:txBody>
                  <a:tcPr marL="6203" marR="6203" marT="62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u="none" strike="noStrike" dirty="0">
                          <a:solidFill>
                            <a:srgbClr val="333399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</a:t>
                      </a:r>
                      <a:endParaRPr lang="en-GB" sz="1100" b="0" i="0" u="none" strike="noStrike" dirty="0">
                        <a:solidFill>
                          <a:srgbClr val="333399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203" marR="6203" marT="6203" marB="0" anchor="ctr"/>
                </a:tc>
                <a:extLst>
                  <a:ext uri="{0D108BD9-81ED-4DB2-BD59-A6C34878D82A}">
                    <a16:rowId xmlns:a16="http://schemas.microsoft.com/office/drawing/2014/main" val="4143648668"/>
                  </a:ext>
                </a:extLst>
              </a:tr>
              <a:tr h="23555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u="none" strike="noStrike">
                          <a:solidFill>
                            <a:srgbClr val="333399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Sun</a:t>
                      </a:r>
                      <a:endParaRPr lang="en-GB" sz="1100" b="0" i="0" u="none" strike="noStrike">
                        <a:solidFill>
                          <a:srgbClr val="333399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203" marR="6203" marT="62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u="none" strike="noStrike" dirty="0">
                          <a:solidFill>
                            <a:srgbClr val="333399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  <a:endParaRPr lang="en-GB" sz="1100" b="0" i="0" u="none" strike="noStrike" dirty="0">
                        <a:solidFill>
                          <a:srgbClr val="333399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203" marR="6203" marT="62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u="none" strike="noStrike" dirty="0">
                          <a:solidFill>
                            <a:srgbClr val="333399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Poor</a:t>
                      </a:r>
                      <a:endParaRPr lang="en-GB" sz="1100" b="0" i="0" u="none" strike="noStrike" dirty="0">
                        <a:solidFill>
                          <a:srgbClr val="333399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203" marR="6203" marT="62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u="none" strike="noStrike" dirty="0">
                          <a:solidFill>
                            <a:srgbClr val="333399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Yes</a:t>
                      </a:r>
                      <a:endParaRPr lang="en-GB" sz="1100" b="0" i="0" u="none" strike="noStrike" dirty="0">
                        <a:solidFill>
                          <a:srgbClr val="333399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203" marR="6203" marT="6203" marB="0" anchor="ctr"/>
                </a:tc>
                <a:extLst>
                  <a:ext uri="{0D108BD9-81ED-4DB2-BD59-A6C34878D82A}">
                    <a16:rowId xmlns:a16="http://schemas.microsoft.com/office/drawing/2014/main" val="343363104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1575EF4-C4D7-4B85-8DC1-867320C2D9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108168"/>
              </p:ext>
            </p:extLst>
          </p:nvPr>
        </p:nvGraphicFramePr>
        <p:xfrm>
          <a:off x="6748531" y="1104894"/>
          <a:ext cx="1481069" cy="3627265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481069">
                  <a:extLst>
                    <a:ext uri="{9D8B030D-6E8A-4147-A177-3AD203B41FA5}">
                      <a16:colId xmlns:a16="http://schemas.microsoft.com/office/drawing/2014/main" val="1883712301"/>
                    </a:ext>
                  </a:extLst>
                </a:gridCol>
              </a:tblGrid>
              <a:tr h="329453">
                <a:tc>
                  <a:txBody>
                    <a:bodyPr/>
                    <a:lstStyle/>
                    <a:p>
                      <a:pPr algn="ctr" fontAlgn="b">
                        <a:spcAft>
                          <a:spcPts val="600"/>
                        </a:spcAft>
                      </a:pPr>
                      <a:r>
                        <a:rPr lang="en-GB" sz="1100" b="1" u="none" strike="noStrike" dirty="0">
                          <a:solidFill>
                            <a:srgbClr val="333399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Go skiing?</a:t>
                      </a:r>
                      <a:endParaRPr lang="en-GB" sz="1100" b="1" i="0" u="none" strike="noStrike" dirty="0">
                        <a:solidFill>
                          <a:srgbClr val="333399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203" marR="6203" marT="6203" marB="0" anchor="ctr">
                    <a:solidFill>
                      <a:srgbClr val="ECC5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088699"/>
                  </a:ext>
                </a:extLst>
              </a:tr>
              <a:tr h="23555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solidFill>
                            <a:srgbClr val="333399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</a:t>
                      </a:r>
                      <a:endParaRPr lang="en-GB" sz="1100" b="0" i="0" u="none" strike="noStrike" dirty="0">
                        <a:solidFill>
                          <a:srgbClr val="333399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203" marR="6203" marT="6203" marB="0" anchor="ctr"/>
                </a:tc>
                <a:extLst>
                  <a:ext uri="{0D108BD9-81ED-4DB2-BD59-A6C34878D82A}">
                    <a16:rowId xmlns:a16="http://schemas.microsoft.com/office/drawing/2014/main" val="1953624262"/>
                  </a:ext>
                </a:extLst>
              </a:tr>
              <a:tr h="23555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solidFill>
                            <a:srgbClr val="333399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</a:t>
                      </a:r>
                      <a:endParaRPr lang="en-GB" sz="1100" b="0" i="0" u="none" strike="noStrike" dirty="0">
                        <a:solidFill>
                          <a:srgbClr val="333399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203" marR="6203" marT="6203" marB="0" anchor="ctr"/>
                </a:tc>
                <a:extLst>
                  <a:ext uri="{0D108BD9-81ED-4DB2-BD59-A6C34878D82A}">
                    <a16:rowId xmlns:a16="http://schemas.microsoft.com/office/drawing/2014/main" val="2959163256"/>
                  </a:ext>
                </a:extLst>
              </a:tr>
              <a:tr h="23555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solidFill>
                            <a:srgbClr val="333399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Yes</a:t>
                      </a:r>
                      <a:endParaRPr lang="en-GB" sz="1100" b="0" i="0" u="none" strike="noStrike" dirty="0">
                        <a:solidFill>
                          <a:srgbClr val="333399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203" marR="6203" marT="6203" marB="0" anchor="ctr"/>
                </a:tc>
                <a:extLst>
                  <a:ext uri="{0D108BD9-81ED-4DB2-BD59-A6C34878D82A}">
                    <a16:rowId xmlns:a16="http://schemas.microsoft.com/office/drawing/2014/main" val="2588771906"/>
                  </a:ext>
                </a:extLst>
              </a:tr>
              <a:tr h="23555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solidFill>
                            <a:srgbClr val="333399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Yes</a:t>
                      </a:r>
                      <a:endParaRPr lang="en-GB" sz="1100" b="0" i="0" u="none" strike="noStrike" dirty="0">
                        <a:solidFill>
                          <a:srgbClr val="333399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203" marR="6203" marT="6203" marB="0" anchor="ctr"/>
                </a:tc>
                <a:extLst>
                  <a:ext uri="{0D108BD9-81ED-4DB2-BD59-A6C34878D82A}">
                    <a16:rowId xmlns:a16="http://schemas.microsoft.com/office/drawing/2014/main" val="745473094"/>
                  </a:ext>
                </a:extLst>
              </a:tr>
              <a:tr h="23555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solidFill>
                            <a:srgbClr val="333399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Yes</a:t>
                      </a:r>
                      <a:endParaRPr lang="en-GB" sz="1100" b="0" i="0" u="none" strike="noStrike" dirty="0">
                        <a:solidFill>
                          <a:srgbClr val="333399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203" marR="6203" marT="6203" marB="0" anchor="ctr"/>
                </a:tc>
                <a:extLst>
                  <a:ext uri="{0D108BD9-81ED-4DB2-BD59-A6C34878D82A}">
                    <a16:rowId xmlns:a16="http://schemas.microsoft.com/office/drawing/2014/main" val="4050253100"/>
                  </a:ext>
                </a:extLst>
              </a:tr>
              <a:tr h="23555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solidFill>
                            <a:srgbClr val="333399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</a:t>
                      </a:r>
                      <a:endParaRPr lang="en-GB" sz="1100" b="0" i="0" u="none" strike="noStrike" dirty="0">
                        <a:solidFill>
                          <a:srgbClr val="333399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203" marR="6203" marT="6203" marB="0" anchor="ctr"/>
                </a:tc>
                <a:extLst>
                  <a:ext uri="{0D108BD9-81ED-4DB2-BD59-A6C34878D82A}">
                    <a16:rowId xmlns:a16="http://schemas.microsoft.com/office/drawing/2014/main" val="3266483398"/>
                  </a:ext>
                </a:extLst>
              </a:tr>
              <a:tr h="23555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solidFill>
                            <a:srgbClr val="333399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Yes</a:t>
                      </a:r>
                      <a:endParaRPr lang="en-GB" sz="1100" b="0" i="0" u="none" strike="noStrike" dirty="0">
                        <a:solidFill>
                          <a:srgbClr val="333399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203" marR="6203" marT="6203" marB="0" anchor="ctr"/>
                </a:tc>
                <a:extLst>
                  <a:ext uri="{0D108BD9-81ED-4DB2-BD59-A6C34878D82A}">
                    <a16:rowId xmlns:a16="http://schemas.microsoft.com/office/drawing/2014/main" val="2854500875"/>
                  </a:ext>
                </a:extLst>
              </a:tr>
              <a:tr h="23555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solidFill>
                            <a:srgbClr val="333399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</a:t>
                      </a:r>
                      <a:endParaRPr lang="en-GB" sz="1100" b="0" i="0" u="none" strike="noStrike" dirty="0">
                        <a:solidFill>
                          <a:srgbClr val="333399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203" marR="6203" marT="6203" marB="0" anchor="ctr"/>
                </a:tc>
                <a:extLst>
                  <a:ext uri="{0D108BD9-81ED-4DB2-BD59-A6C34878D82A}">
                    <a16:rowId xmlns:a16="http://schemas.microsoft.com/office/drawing/2014/main" val="410049712"/>
                  </a:ext>
                </a:extLst>
              </a:tr>
              <a:tr h="23555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solidFill>
                            <a:srgbClr val="333399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Yes</a:t>
                      </a:r>
                      <a:endParaRPr lang="en-GB" sz="1100" b="0" i="0" u="none" strike="noStrike" dirty="0">
                        <a:solidFill>
                          <a:srgbClr val="333399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203" marR="6203" marT="6203" marB="0" anchor="ctr"/>
                </a:tc>
                <a:extLst>
                  <a:ext uri="{0D108BD9-81ED-4DB2-BD59-A6C34878D82A}">
                    <a16:rowId xmlns:a16="http://schemas.microsoft.com/office/drawing/2014/main" val="4009611424"/>
                  </a:ext>
                </a:extLst>
              </a:tr>
              <a:tr h="23555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solidFill>
                            <a:srgbClr val="333399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Yes</a:t>
                      </a:r>
                      <a:endParaRPr lang="en-GB" sz="1100" b="0" i="0" u="none" strike="noStrike" dirty="0">
                        <a:solidFill>
                          <a:srgbClr val="333399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203" marR="6203" marT="6203" marB="0" anchor="ctr"/>
                </a:tc>
                <a:extLst>
                  <a:ext uri="{0D108BD9-81ED-4DB2-BD59-A6C34878D82A}">
                    <a16:rowId xmlns:a16="http://schemas.microsoft.com/office/drawing/2014/main" val="763967806"/>
                  </a:ext>
                </a:extLst>
              </a:tr>
              <a:tr h="23555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solidFill>
                            <a:srgbClr val="333399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Yes</a:t>
                      </a:r>
                      <a:endParaRPr lang="en-GB" sz="1100" b="0" i="0" u="none" strike="noStrike" dirty="0">
                        <a:solidFill>
                          <a:srgbClr val="333399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203" marR="6203" marT="6203" marB="0" anchor="ctr"/>
                </a:tc>
                <a:extLst>
                  <a:ext uri="{0D108BD9-81ED-4DB2-BD59-A6C34878D82A}">
                    <a16:rowId xmlns:a16="http://schemas.microsoft.com/office/drawing/2014/main" val="1184343323"/>
                  </a:ext>
                </a:extLst>
              </a:tr>
              <a:tr h="23555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solidFill>
                            <a:srgbClr val="333399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Yes</a:t>
                      </a:r>
                      <a:endParaRPr lang="en-GB" sz="1100" b="0" i="0" u="none" strike="noStrike" dirty="0">
                        <a:solidFill>
                          <a:srgbClr val="333399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203" marR="6203" marT="6203" marB="0" anchor="ctr"/>
                </a:tc>
                <a:extLst>
                  <a:ext uri="{0D108BD9-81ED-4DB2-BD59-A6C34878D82A}">
                    <a16:rowId xmlns:a16="http://schemas.microsoft.com/office/drawing/2014/main" val="2788626899"/>
                  </a:ext>
                </a:extLst>
              </a:tr>
              <a:tr h="23555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solidFill>
                            <a:srgbClr val="333399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Yes</a:t>
                      </a:r>
                      <a:endParaRPr lang="en-GB" sz="1100" b="0" i="0" u="none" strike="noStrike" dirty="0">
                        <a:solidFill>
                          <a:srgbClr val="333399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203" marR="6203" marT="6203" marB="0" anchor="ctr"/>
                </a:tc>
                <a:extLst>
                  <a:ext uri="{0D108BD9-81ED-4DB2-BD59-A6C34878D82A}">
                    <a16:rowId xmlns:a16="http://schemas.microsoft.com/office/drawing/2014/main" val="4143648668"/>
                  </a:ext>
                </a:extLst>
              </a:tr>
              <a:tr h="23555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solidFill>
                            <a:srgbClr val="333399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</a:t>
                      </a:r>
                      <a:endParaRPr lang="en-GB" sz="1100" b="0" i="0" u="none" strike="noStrike" dirty="0">
                        <a:solidFill>
                          <a:srgbClr val="333399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203" marR="6203" marT="6203" marB="0" anchor="ctr"/>
                </a:tc>
                <a:extLst>
                  <a:ext uri="{0D108BD9-81ED-4DB2-BD59-A6C34878D82A}">
                    <a16:rowId xmlns:a16="http://schemas.microsoft.com/office/drawing/2014/main" val="34336310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4ABC77B-A4D0-45FF-A4D1-8E4C8AF30D48}"/>
              </a:ext>
            </a:extLst>
          </p:cNvPr>
          <p:cNvSpPr txBox="1"/>
          <p:nvPr/>
        </p:nvSpPr>
        <p:spPr>
          <a:xfrm>
            <a:off x="858645" y="821840"/>
            <a:ext cx="555330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Features that determine if a person will go skiing on a particular day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539518-936C-43D8-8858-8BF1A806502D}"/>
              </a:ext>
            </a:extLst>
          </p:cNvPr>
          <p:cNvSpPr txBox="1"/>
          <p:nvPr/>
        </p:nvSpPr>
        <p:spPr>
          <a:xfrm>
            <a:off x="6907562" y="821840"/>
            <a:ext cx="109157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Outcome</a:t>
            </a:r>
          </a:p>
        </p:txBody>
      </p:sp>
    </p:spTree>
    <p:extLst>
      <p:ext uri="{BB962C8B-B14F-4D97-AF65-F5344CB8AC3E}">
        <p14:creationId xmlns:p14="http://schemas.microsoft.com/office/powerpoint/2010/main" val="3673138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Naïve Bayes Assumptions about Datasets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dirty="0"/>
              <a:t>Naïve Bayes classification assumes each feature:</a:t>
            </a:r>
          </a:p>
          <a:p>
            <a:pPr lvl="1"/>
            <a:r>
              <a:rPr lang="en-GB" dirty="0"/>
              <a:t>… is independent of every other feature</a:t>
            </a:r>
          </a:p>
          <a:p>
            <a:pPr lvl="1"/>
            <a:r>
              <a:rPr lang="en-GB" dirty="0"/>
              <a:t>… has the same influence on the final outcome</a:t>
            </a:r>
          </a:p>
          <a:p>
            <a:pPr lvl="1"/>
            <a:endParaRPr lang="en-GB" dirty="0"/>
          </a:p>
          <a:p>
            <a:r>
              <a:rPr lang="en-GB" dirty="0"/>
              <a:t>The assumptions made by Naïve Bayes are naïve </a:t>
            </a:r>
          </a:p>
          <a:p>
            <a:pPr lvl="1"/>
            <a:r>
              <a:rPr lang="en-GB" dirty="0"/>
              <a:t>Hence the name</a:t>
            </a:r>
          </a:p>
          <a:p>
            <a:pPr lvl="1"/>
            <a:r>
              <a:rPr lang="en-GB" dirty="0"/>
              <a:t>These assumptions are generally incorrect in real-world situations, but it's a starting point</a:t>
            </a:r>
          </a:p>
        </p:txBody>
      </p:sp>
    </p:spTree>
    <p:extLst>
      <p:ext uri="{BB962C8B-B14F-4D97-AF65-F5344CB8AC3E}">
        <p14:creationId xmlns:p14="http://schemas.microsoft.com/office/powerpoint/2010/main" val="44358119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5613</TotalTime>
  <Words>2155</Words>
  <Application>Microsoft Office PowerPoint</Application>
  <PresentationFormat>On-screen Show (16:9)</PresentationFormat>
  <Paragraphs>469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Courier New</vt:lpstr>
      <vt:lpstr>Open Sans</vt:lpstr>
      <vt:lpstr>Standard_LiveLessons_2017</vt:lpstr>
      <vt:lpstr>Going Further with Scikit-Learn</vt:lpstr>
      <vt:lpstr>Section 1:  Introduction</vt:lpstr>
      <vt:lpstr>Setting the Scene</vt:lpstr>
      <vt:lpstr>Plan for this Chapter</vt:lpstr>
      <vt:lpstr>Probability Terminology and Notation</vt:lpstr>
      <vt:lpstr>2. Understanding Naïve Bayes Classification</vt:lpstr>
      <vt:lpstr>Recap of Classification</vt:lpstr>
      <vt:lpstr>Sample Dataset</vt:lpstr>
      <vt:lpstr>Naïve Bayes Assumptions about Datasets</vt:lpstr>
      <vt:lpstr>Bayes' Theorem</vt:lpstr>
      <vt:lpstr>Applying Bayes' Theorem (1 of 4)</vt:lpstr>
      <vt:lpstr>Applying Bayes' Theorem (2 of 4)</vt:lpstr>
      <vt:lpstr>Applying Bayes' Theorem (3 of 4)</vt:lpstr>
      <vt:lpstr>Applying Bayes' Theorem (4 of 4)</vt:lpstr>
      <vt:lpstr>Plugging in Values (1 of 4) </vt:lpstr>
      <vt:lpstr>Plugging in Values (2 of 4) </vt:lpstr>
      <vt:lpstr>Plugging in Values (3 of 4) </vt:lpstr>
      <vt:lpstr>Plugging in Values (4 of 4) </vt:lpstr>
      <vt:lpstr>Putting it all Together</vt:lpstr>
      <vt:lpstr>3. Naïve Bayes Example using Scikit-Learn</vt:lpstr>
      <vt:lpstr>Overview</vt:lpstr>
      <vt:lpstr>Using the Gaussian Naïve Bayes Classifier</vt:lpstr>
      <vt:lpstr>Doing Modelling</vt:lpstr>
      <vt:lpstr>Identifying Classification Errors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147</cp:revision>
  <dcterms:created xsi:type="dcterms:W3CDTF">2015-09-28T19:52:00Z</dcterms:created>
  <dcterms:modified xsi:type="dcterms:W3CDTF">2024-11-17T14:27:59Z</dcterms:modified>
</cp:coreProperties>
</file>