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726" r:id="rId2"/>
    <p:sldId id="672" r:id="rId3"/>
    <p:sldId id="662" r:id="rId4"/>
    <p:sldId id="673" r:id="rId5"/>
    <p:sldId id="727" r:id="rId6"/>
    <p:sldId id="686" r:id="rId7"/>
    <p:sldId id="729" r:id="rId8"/>
    <p:sldId id="730" r:id="rId9"/>
    <p:sldId id="728" r:id="rId10"/>
    <p:sldId id="735" r:id="rId11"/>
    <p:sldId id="706" r:id="rId12"/>
    <p:sldId id="707" r:id="rId13"/>
    <p:sldId id="732" r:id="rId14"/>
    <p:sldId id="709" r:id="rId15"/>
    <p:sldId id="897" r:id="rId16"/>
    <p:sldId id="896" r:id="rId17"/>
    <p:sldId id="740" r:id="rId18"/>
    <p:sldId id="742" r:id="rId19"/>
    <p:sldId id="743" r:id="rId20"/>
    <p:sldId id="745" r:id="rId21"/>
    <p:sldId id="744" r:id="rId22"/>
    <p:sldId id="746" r:id="rId23"/>
    <p:sldId id="562" r:id="rId24"/>
    <p:sldId id="734" r:id="rId25"/>
    <p:sldId id="899" r:id="rId26"/>
    <p:sldId id="747" r:id="rId27"/>
    <p:sldId id="748" r:id="rId28"/>
    <p:sldId id="898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8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70"/>
    <a:srgbClr val="7030A0"/>
    <a:srgbClr val="00B05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6454" autoAdjust="0"/>
  </p:normalViewPr>
  <p:slideViewPr>
    <p:cSldViewPr snapToGrid="0" snapToObjects="1">
      <p:cViewPr varScale="1">
        <p:scale>
          <a:sx n="114" d="100"/>
          <a:sy n="114" d="100"/>
        </p:scale>
        <p:origin x="61" y="136"/>
      </p:cViewPr>
      <p:guideLst>
        <p:guide orient="horz" pos="1620"/>
        <p:guide pos="8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2400"/>
    </p:cViewPr>
  </p:sorterViewPr>
  <p:notesViewPr>
    <p:cSldViewPr snapToGrid="0" snapToObjects="1">
      <p:cViewPr varScale="1">
        <p:scale>
          <a:sx n="66" d="100"/>
          <a:sy n="66" d="100"/>
        </p:scale>
        <p:origin x="2467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panose="020B0606030504020204" pitchFamily="34" charset="0"/>
              </a:defRPr>
            </a:lvl1pPr>
          </a:lstStyle>
          <a:p>
            <a:fld id="{83DEBBD1-6077-4938-811F-54E4AC433829}" type="datetimeFigureOut">
              <a:rPr lang="en-GB" smtClean="0"/>
              <a:pPr/>
              <a:t>18/02/2025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panose="020B0606030504020204" pitchFamily="34" charset="0"/>
              </a:defRPr>
            </a:lvl1pPr>
          </a:lstStyle>
          <a:p>
            <a:fld id="{5DE77016-B761-47E8-ADDA-7F73F02D164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0E53A-FECE-C623-819B-2A8AA4BD6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>
            <a:extLst>
              <a:ext uri="{FF2B5EF4-FFF2-40B4-BE49-F238E27FC236}">
                <a16:creationId xmlns:a16="http://schemas.microsoft.com/office/drawing/2014/main" id="{DCB058AE-3F83-135D-A0B4-633C3C0F5E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Notes Placeholder 4">
            <a:extLst>
              <a:ext uri="{FF2B5EF4-FFF2-40B4-BE49-F238E27FC236}">
                <a16:creationId xmlns:a16="http://schemas.microsoft.com/office/drawing/2014/main" id="{F9B9F258-C2CB-E79D-84B6-A845B777AF4A}"/>
              </a:ext>
            </a:extLst>
          </p:cNvPr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 dirty="0">
              <a:latin typeface="Open Sans" panose="020B0606030504020204" pitchFamily="34" charset="0"/>
            </a:endParaRPr>
          </a:p>
        </p:txBody>
      </p:sp>
      <p:sp>
        <p:nvSpPr>
          <p:cNvPr id="4" name="Notes Placeholder 3">
            <a:extLst>
              <a:ext uri="{FF2B5EF4-FFF2-40B4-BE49-F238E27FC236}">
                <a16:creationId xmlns:a16="http://schemas.microsoft.com/office/drawing/2014/main" id="{67ED562F-913A-F467-8E15-273615D0D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658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6E0EB9-0362-9B3D-BD36-AEFA978E1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 dirty="0">
              <a:latin typeface="Open Sans" panose="020B0606030504020204" pitchFamily="34" charset="0"/>
            </a:endParaRPr>
          </a:p>
        </p:txBody>
      </p:sp>
      <p:sp>
        <p:nvSpPr>
          <p:cNvPr id="4" name="Notes Placeholder 3">
            <a:extLst>
              <a:ext uri="{FF2B5EF4-FFF2-40B4-BE49-F238E27FC236}">
                <a16:creationId xmlns:a16="http://schemas.microsoft.com/office/drawing/2014/main" id="{E569EE7B-0C93-03AF-6BBC-FF3719037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 dirty="0">
              <a:latin typeface="Open Sans" panose="020B0606030504020204" pitchFamily="34" charset="0"/>
            </a:endParaRPr>
          </a:p>
        </p:txBody>
      </p:sp>
      <p:sp>
        <p:nvSpPr>
          <p:cNvPr id="4" name="Notes Placeholder 3">
            <a:extLst>
              <a:ext uri="{FF2B5EF4-FFF2-40B4-BE49-F238E27FC236}">
                <a16:creationId xmlns:a16="http://schemas.microsoft.com/office/drawing/2014/main" id="{88FD8C34-9493-1CC1-A696-1A9811251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 dirty="0">
              <a:latin typeface="Open Sans" panose="020B0606030504020204" pitchFamily="34" charset="0"/>
            </a:endParaRPr>
          </a:p>
        </p:txBody>
      </p:sp>
      <p:sp>
        <p:nvSpPr>
          <p:cNvPr id="4" name="Notes Placeholder 3">
            <a:extLst>
              <a:ext uri="{FF2B5EF4-FFF2-40B4-BE49-F238E27FC236}">
                <a16:creationId xmlns:a16="http://schemas.microsoft.com/office/drawing/2014/main" id="{D21DB294-8C5C-AF66-811E-27987F754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88ABC-F4DC-849A-D8C4-3C374035B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Notes Placeholder 4">
            <a:extLst>
              <a:ext uri="{FF2B5EF4-FFF2-40B4-BE49-F238E27FC236}">
                <a16:creationId xmlns:a16="http://schemas.microsoft.com/office/drawing/2014/main" id="{F2C2DF8C-CF7F-1675-147F-3680C113DB41}"/>
              </a:ext>
            </a:extLst>
          </p:cNvPr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 dirty="0">
              <a:latin typeface="Open Sans" panose="020B0606030504020204" pitchFamily="34" charset="0"/>
            </a:endParaRPr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6A820CF8-1B06-CB29-823E-D3F2858A54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09CFDC27-AC88-0450-3FAE-56AD41FC8D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989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683F9A-2195-E26A-E797-E3F61E8FF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99BCFD-8F8C-4921-77F6-C739E4502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629523-9082-B270-63B2-3BFAABADC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79F11A-99C1-8FFD-39A0-4F190757D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BE8896-7808-36BB-B47C-79DF9C090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501650-FE66-B405-7C62-30BF20425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B20F661-A5CD-8A43-CA0E-B9461017B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F57C1B-D984-0114-086C-E7A05B8E3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2512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AA97A-EF34-66FB-408A-65402CD2F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>
            <a:extLst>
              <a:ext uri="{FF2B5EF4-FFF2-40B4-BE49-F238E27FC236}">
                <a16:creationId xmlns:a16="http://schemas.microsoft.com/office/drawing/2014/main" id="{0AD9F270-C635-2DF6-8E66-938F1DA767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580AF6-986B-4A34-38FE-D73F7BBF6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9138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57FADA-7A92-DF02-3A17-5245B4ED4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3EEF98-3299-14A3-90AB-0E66A1883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6C764-EB4C-64DD-AF58-ACFF96C9F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>
            <a:extLst>
              <a:ext uri="{FF2B5EF4-FFF2-40B4-BE49-F238E27FC236}">
                <a16:creationId xmlns:a16="http://schemas.microsoft.com/office/drawing/2014/main" id="{01D2FC69-CC2F-A5FE-9A28-D09D203275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DB5DF9-1668-09CC-37FB-C482A1AB0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241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 dirty="0">
              <a:latin typeface="Open Sans" panose="020B0606030504020204" pitchFamily="34" charset="0"/>
            </a:endParaRPr>
          </a:p>
        </p:txBody>
      </p:sp>
      <p:sp>
        <p:nvSpPr>
          <p:cNvPr id="4" name="Notes Placeholder 3">
            <a:extLst>
              <a:ext uri="{FF2B5EF4-FFF2-40B4-BE49-F238E27FC236}">
                <a16:creationId xmlns:a16="http://schemas.microsoft.com/office/drawing/2014/main" id="{A33C0E36-24C1-1988-B47D-B9242E50E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 dirty="0">
              <a:latin typeface="Open Sans" panose="020B0606030504020204" pitchFamily="34" charset="0"/>
            </a:endParaRPr>
          </a:p>
        </p:txBody>
      </p:sp>
      <p:sp>
        <p:nvSpPr>
          <p:cNvPr id="4" name="Notes Placeholder 3">
            <a:extLst>
              <a:ext uri="{FF2B5EF4-FFF2-40B4-BE49-F238E27FC236}">
                <a16:creationId xmlns:a16="http://schemas.microsoft.com/office/drawing/2014/main" id="{DB113910-3CFA-50BD-9A96-329188D47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 dirty="0">
              <a:latin typeface="Open Sans" panose="020B0606030504020204" pitchFamily="34" charset="0"/>
            </a:endParaRPr>
          </a:p>
        </p:txBody>
      </p:sp>
      <p:sp>
        <p:nvSpPr>
          <p:cNvPr id="4" name="Notes Placeholder 3">
            <a:extLst>
              <a:ext uri="{FF2B5EF4-FFF2-40B4-BE49-F238E27FC236}">
                <a16:creationId xmlns:a16="http://schemas.microsoft.com/office/drawing/2014/main" id="{9AAE549B-9C8E-7C59-8974-417DE9983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 dirty="0">
              <a:latin typeface="Open Sans" panose="020B0606030504020204" pitchFamily="34" charset="0"/>
            </a:endParaRPr>
          </a:p>
        </p:txBody>
      </p:sp>
      <p:sp>
        <p:nvSpPr>
          <p:cNvPr id="4" name="Notes Placeholder 3">
            <a:extLst>
              <a:ext uri="{FF2B5EF4-FFF2-40B4-BE49-F238E27FC236}">
                <a16:creationId xmlns:a16="http://schemas.microsoft.com/office/drawing/2014/main" id="{2B8D065F-D548-D703-A147-E34B5BC22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 dirty="0">
              <a:latin typeface="Open Sans" panose="020B0606030504020204" pitchFamily="34" charset="0"/>
            </a:endParaRPr>
          </a:p>
        </p:txBody>
      </p:sp>
      <p:sp>
        <p:nvSpPr>
          <p:cNvPr id="4" name="Notes Placeholder 3">
            <a:extLst>
              <a:ext uri="{FF2B5EF4-FFF2-40B4-BE49-F238E27FC236}">
                <a16:creationId xmlns:a16="http://schemas.microsoft.com/office/drawing/2014/main" id="{1EB0C3A9-6F3E-2C7E-51FB-D72808CAA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 dirty="0">
              <a:latin typeface="Open Sans" panose="020B0606030504020204" pitchFamily="34" charset="0"/>
            </a:endParaRPr>
          </a:p>
        </p:txBody>
      </p:sp>
      <p:sp>
        <p:nvSpPr>
          <p:cNvPr id="4" name="Notes Placeholder 3">
            <a:extLst>
              <a:ext uri="{FF2B5EF4-FFF2-40B4-BE49-F238E27FC236}">
                <a16:creationId xmlns:a16="http://schemas.microsoft.com/office/drawing/2014/main" id="{B6D4780F-5324-DE00-09A6-1F78C88CB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 dirty="0">
              <a:latin typeface="Open Sans" panose="020B0606030504020204" pitchFamily="34" charset="0"/>
            </a:endParaRPr>
          </a:p>
        </p:txBody>
      </p:sp>
      <p:sp>
        <p:nvSpPr>
          <p:cNvPr id="4" name="Notes Placeholder 3">
            <a:extLst>
              <a:ext uri="{FF2B5EF4-FFF2-40B4-BE49-F238E27FC236}">
                <a16:creationId xmlns:a16="http://schemas.microsoft.com/office/drawing/2014/main" id="{B0A1A1CE-6C88-D3AA-08DC-79BAB369B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794991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Autofit/>
          </a:bodyPr>
          <a:lstStyle>
            <a:lvl1pPr>
              <a:defRPr sz="2000" baseline="0">
                <a:latin typeface="Open Sans" panose="020B0606030504020204" pitchFamily="34" charset="0"/>
              </a:defRPr>
            </a:lvl1pPr>
            <a:lvl2pPr>
              <a:defRPr sz="1800" baseline="0">
                <a:latin typeface="Open Sans" panose="020B0606030504020204" pitchFamily="34" charset="0"/>
              </a:defRPr>
            </a:lvl2pPr>
            <a:lvl3pPr>
              <a:defRPr sz="1600" baseline="0">
                <a:latin typeface="Open Sans" panose="020B0606030504020204" pitchFamily="34" charset="0"/>
              </a:defRPr>
            </a:lvl3pPr>
            <a:lvl4pPr>
              <a:defRPr sz="1600" baseline="0">
                <a:latin typeface="Open Sans" panose="020B0606030504020204" pitchFamily="34" charset="0"/>
              </a:defRPr>
            </a:lvl4pPr>
            <a:lvl5pPr>
              <a:defRPr sz="16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772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1437914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fld id="{128B0A6C-EF38-9441-ADBF-8FE45FA6C46E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fld id="{6D032D76-6BE4-154B-A130-37D069E423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8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Using Object Orientation Effectively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237" y="1281769"/>
            <a:ext cx="6233685" cy="2642837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Defining and using classes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Class-wide members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Inheritance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endParaRPr lang="en-GB" sz="2000" dirty="0"/>
          </a:p>
          <a:p>
            <a:pPr marL="55563" indent="0">
              <a:tabLst>
                <a:tab pos="446088" algn="l"/>
              </a:tabLst>
            </a:pPr>
            <a:r>
              <a:rPr lang="en-GB" sz="2000" i="1" dirty="0"/>
              <a:t>Annex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Multiple inheritance</a:t>
            </a: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1E193AC-A311-5E87-39A6-0D017290B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>
            <a:extLst>
              <a:ext uri="{FF2B5EF4-FFF2-40B4-BE49-F238E27FC236}">
                <a16:creationId xmlns:a16="http://schemas.microsoft.com/office/drawing/2014/main" id="{9233E55C-AE06-E5AB-B6E5-49A5A417F9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Defining Properties</a:t>
            </a:r>
          </a:p>
        </p:txBody>
      </p:sp>
      <p:sp>
        <p:nvSpPr>
          <p:cNvPr id="14340" name="Rectangle 5">
            <a:extLst>
              <a:ext uri="{FF2B5EF4-FFF2-40B4-BE49-F238E27FC236}">
                <a16:creationId xmlns:a16="http://schemas.microsoft.com/office/drawing/2014/main" id="{612DF50A-1FB1-ABA9-08ED-A61DE9CC24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>
                <a:sym typeface="Wingdings" pitchFamily="2" charset="2"/>
              </a:rPr>
              <a:t>You can provide </a:t>
            </a:r>
            <a:r>
              <a:rPr lang="en-GB" i="1" dirty="0">
                <a:sym typeface="Wingdings" pitchFamily="2" charset="2"/>
              </a:rPr>
              <a:t>properties</a:t>
            </a:r>
            <a:r>
              <a:rPr lang="en-GB" dirty="0">
                <a:sym typeface="Wingdings" pitchFamily="2" charset="2"/>
              </a:rPr>
              <a:t> to encapsulate attributes</a:t>
            </a:r>
          </a:p>
          <a:p>
            <a:pPr lvl="1"/>
            <a:r>
              <a:rPr lang="en-GB" dirty="0">
                <a:sym typeface="Wingdings" pitchFamily="2" charset="2"/>
              </a:rPr>
              <a:t>Define an attribute as private, plus get/set property methods</a:t>
            </a:r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BE847231-3F0A-EABA-ED13-8DD110138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088" y="1846816"/>
            <a:ext cx="134363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sz="1350" b="1" dirty="0">
                <a:solidFill>
                  <a:schemeClr val="tx2"/>
                </a:solidFill>
                <a:latin typeface="Open Sans" panose="020B0606030504020204" pitchFamily="34" charset="0"/>
              </a:rPr>
              <a:t>properties.py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F6867D-F237-97D5-DA69-5B3748B30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639" y="1562109"/>
            <a:ext cx="7292897" cy="3543296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noAutofit/>
          </a:bodyPr>
          <a:lstStyle/>
          <a:p>
            <a:pPr defTabSz="554831">
              <a:defRPr/>
            </a:pP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Employee:</a:t>
            </a:r>
          </a:p>
          <a:p>
            <a:pPr defTabSz="554831">
              <a:defRPr/>
            </a:pP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name, salary):</a:t>
            </a:r>
          </a:p>
          <a:p>
            <a:pPr defTabSz="554831">
              <a:defRPr/>
            </a:pP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self.__name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name</a:t>
            </a:r>
          </a:p>
          <a:p>
            <a:pPr defTabSz="554831">
              <a:defRPr/>
            </a:pP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self.__salary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salary</a:t>
            </a:r>
          </a:p>
          <a:p>
            <a:pPr defTabSz="554831">
              <a:defRPr/>
            </a:pP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@property</a:t>
            </a:r>
          </a:p>
          <a:p>
            <a:pPr defTabSz="554831">
              <a:defRPr/>
            </a:pP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name(self):</a:t>
            </a:r>
          </a:p>
          <a:p>
            <a:pPr defTabSz="554831">
              <a:defRPr/>
            </a:pP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self.__name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554831">
              <a:defRPr/>
            </a:pP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@name.setter</a:t>
            </a:r>
          </a:p>
          <a:p>
            <a:pPr defTabSz="554831">
              <a:defRPr/>
            </a:pP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name(self, value):</a:t>
            </a:r>
          </a:p>
          <a:p>
            <a:pPr defTabSz="554831">
              <a:defRPr/>
            </a:pP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self.__name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value	</a:t>
            </a:r>
          </a:p>
          <a:p>
            <a:pPr defTabSz="554831">
              <a:defRPr/>
            </a:pP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@property</a:t>
            </a:r>
          </a:p>
          <a:p>
            <a:pPr defTabSz="554831">
              <a:defRPr/>
            </a:pP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salary(self):</a:t>
            </a:r>
          </a:p>
          <a:p>
            <a:pPr defTabSz="554831">
              <a:defRPr/>
            </a:pP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self.__salary</a:t>
            </a:r>
            <a:endParaRPr lang="en-GB" sz="11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@salary.setter</a:t>
            </a:r>
          </a:p>
          <a:p>
            <a:pPr defTabSz="554831">
              <a:defRPr/>
            </a:pP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salary(self, value):</a:t>
            </a:r>
          </a:p>
          <a:p>
            <a:pPr defTabSz="554831">
              <a:defRPr/>
            </a:pP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self.__salary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value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14E424E4-2826-D729-64B9-54EFEA9C2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7018" y="1535737"/>
            <a:ext cx="139333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GB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properties.py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006261-065F-FF30-3125-3F3D92CC7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2713" y="3738721"/>
            <a:ext cx="3180108" cy="1254672"/>
          </a:xfrm>
          <a:prstGeom prst="rect">
            <a:avLst/>
          </a:prstGeom>
          <a:solidFill>
            <a:srgbClr val="FFE05B"/>
          </a:solidFill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e1 = Employee("Thomas", 20000)</a:t>
            </a:r>
          </a:p>
          <a:p>
            <a:pPr defTabSz="554831">
              <a:defRPr/>
            </a:pPr>
            <a:endParaRPr lang="en-GB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e1.name = "Tom"</a:t>
            </a:r>
          </a:p>
          <a:p>
            <a:pPr defTabSz="554831">
              <a:defRPr/>
            </a:pP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e1.name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endParaRPr lang="en-GB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e1.salary += 500</a:t>
            </a:r>
          </a:p>
          <a:p>
            <a:pPr defTabSz="554831">
              <a:defRPr/>
            </a:pP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e1.salary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400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2:  Class-Wide Members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Class-wide variables</a:t>
            </a:r>
          </a:p>
          <a:p>
            <a:r>
              <a:rPr lang="en-GB" dirty="0"/>
              <a:t>Class-wide methods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Class-Wide Variables (1 of 2)</a:t>
            </a:r>
          </a:p>
        </p:txBody>
      </p:sp>
      <p:sp>
        <p:nvSpPr>
          <p:cNvPr id="36868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>
                <a:sym typeface="Wingdings" pitchFamily="2" charset="2"/>
              </a:rPr>
              <a:t>Class-wide variables belong to the class as a whole</a:t>
            </a:r>
          </a:p>
          <a:p>
            <a:pPr lvl="1"/>
            <a:r>
              <a:rPr lang="en-GB" dirty="0">
                <a:sym typeface="Wingdings" pitchFamily="2" charset="2"/>
              </a:rPr>
              <a:t>Allocated once, before usage of first object</a:t>
            </a:r>
          </a:p>
          <a:p>
            <a:pPr lvl="1"/>
            <a:r>
              <a:rPr lang="en-GB" dirty="0">
                <a:sym typeface="Wingdings" pitchFamily="2" charset="2"/>
              </a:rPr>
              <a:t>Remain allocated regardless of number of objects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To define class-wide variables in a class:</a:t>
            </a:r>
          </a:p>
          <a:p>
            <a:pPr lvl="1"/>
            <a:endParaRPr lang="en-GB" dirty="0">
              <a:sym typeface="Wingdings" pitchFamily="2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25DC5E-17B0-8418-F0C1-C09AA4448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639" y="2581276"/>
            <a:ext cx="7292897" cy="808396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da-DK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__nextId = 1</a:t>
            </a:r>
          </a:p>
          <a:p>
            <a:pPr defTabSz="554831">
              <a:defRPr/>
            </a:pPr>
            <a:r>
              <a:rPr lang="da-DK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__OVERDRAFT_LIMIT = -1000</a:t>
            </a:r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68DD8EBB-4F40-ADA9-2426-4D0830EBA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2275" y="2583498"/>
            <a:ext cx="193807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GB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classwideMembers.py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Class-Wide Variables (2 of 2)</a:t>
            </a:r>
          </a:p>
        </p:txBody>
      </p:sp>
      <p:sp>
        <p:nvSpPr>
          <p:cNvPr id="36868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>
                <a:sym typeface="Wingdings" pitchFamily="2" charset="2"/>
              </a:rPr>
              <a:t>To use class-wide variables in a class, use the class name: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2CD892-14DC-C45D-6FF9-3459121A9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639" y="1240986"/>
            <a:ext cx="7292897" cy="3393719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__nextId = 1</a:t>
            </a:r>
          </a:p>
          <a:p>
            <a:pPr defTabSz="554831">
              <a:defRPr/>
            </a:pP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__OVERDRAFT_LIMIT = -1000</a:t>
            </a:r>
          </a:p>
          <a:p>
            <a:pPr defTabSz="554831">
              <a:defRPr/>
            </a:pPr>
            <a:endParaRPr lang="da-DK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__init__(self, accountHolder="Anonymous"):</a:t>
            </a:r>
          </a:p>
          <a:p>
            <a:pPr defTabSz="554831">
              <a:defRPr/>
            </a:pP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self.__accountHolder = accountHolder</a:t>
            </a:r>
          </a:p>
          <a:p>
            <a:pPr defTabSz="554831">
              <a:defRPr/>
            </a:pP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self.__balance = 0.0</a:t>
            </a:r>
          </a:p>
          <a:p>
            <a:pPr defTabSz="554831">
              <a:defRPr/>
            </a:pP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self.__id = </a:t>
            </a:r>
            <a:r>
              <a:rPr lang="da-DK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BankAccount.__nextId</a:t>
            </a:r>
          </a:p>
          <a:p>
            <a:pPr defTabSz="554831">
              <a:defRPr/>
            </a:pP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BankAccount.__nextId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defTabSz="554831">
              <a:defRPr/>
            </a:pPr>
            <a:endParaRPr lang="da-DK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withdraw(self, amount):</a:t>
            </a:r>
          </a:p>
          <a:p>
            <a:pPr defTabSz="554831">
              <a:defRPr/>
            </a:pP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newBalance = self.__balance - amount</a:t>
            </a:r>
          </a:p>
          <a:p>
            <a:pPr defTabSz="554831">
              <a:defRPr/>
            </a:pP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newBalance &lt; </a:t>
            </a:r>
            <a:r>
              <a:rPr lang="da-DK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BankAccount.__OVERDRAFT_LIMIT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554831">
              <a:defRPr/>
            </a:pP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raise ValueError(f"Insufficient funds to withdraw {amount}")</a:t>
            </a:r>
          </a:p>
          <a:p>
            <a:pPr defTabSz="554831">
              <a:defRPr/>
            </a:pP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defTabSz="554831">
              <a:defRPr/>
            </a:pP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self.__balance = newBalance</a:t>
            </a:r>
          </a:p>
          <a:p>
            <a:pPr defTabSz="554831">
              <a:defRPr/>
            </a:pP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self.__balance</a:t>
            </a:r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8EB8F530-BB31-D437-31D3-A8A2AC9E7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2275" y="1230938"/>
            <a:ext cx="193807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GB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classwideMembers.py</a:t>
            </a:r>
          </a:p>
        </p:txBody>
      </p:sp>
    </p:spTree>
    <p:extLst>
      <p:ext uri="{BB962C8B-B14F-4D97-AF65-F5344CB8AC3E}">
        <p14:creationId xmlns:p14="http://schemas.microsoft.com/office/powerpoint/2010/main" val="3199226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Class-Wide Methods (1 of 2)</a:t>
            </a:r>
          </a:p>
        </p:txBody>
      </p:sp>
      <p:sp>
        <p:nvSpPr>
          <p:cNvPr id="38915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>
                <a:sym typeface="Wingdings" pitchFamily="2" charset="2"/>
              </a:rPr>
              <a:t>You can define class-wide methods</a:t>
            </a:r>
          </a:p>
          <a:p>
            <a:pPr lvl="1"/>
            <a:r>
              <a:rPr lang="en-GB" dirty="0">
                <a:sym typeface="Wingdings" pitchFamily="2" charset="2"/>
              </a:rPr>
              <a:t>Don’t have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self</a:t>
            </a:r>
            <a:r>
              <a:rPr lang="en-GB" dirty="0">
                <a:sym typeface="Wingdings" pitchFamily="2" charset="2"/>
              </a:rPr>
              <a:t> parameter, so can't access object-specific stuff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There are two ways to define a class wide method: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782C04-B23C-5FF7-0906-12B04D7BE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639" y="2250330"/>
            <a:ext cx="7292897" cy="2470390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__nextId = 1</a:t>
            </a:r>
          </a:p>
          <a:p>
            <a:pPr defTabSz="554831">
              <a:defRPr/>
            </a:pP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__OVERDRAFT_LIMIT = -1000</a:t>
            </a:r>
          </a:p>
          <a:p>
            <a:pPr defTabSz="554831">
              <a:defRPr/>
            </a:pPr>
            <a:endParaRPr lang="da-DK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da-DK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@classmethod		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getOverdraftLimit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.__OVERDRAFT_LIMIT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@staticmethod		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getBanner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"\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nThis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the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Banner"</a:t>
            </a:r>
          </a:p>
          <a:p>
            <a:pPr defTabSz="554831">
              <a:defRPr/>
            </a:pP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A9EE2-DFCE-81AD-1206-E03C6BA17F99}"/>
              </a:ext>
            </a:extLst>
          </p:cNvPr>
          <p:cNvSpPr txBox="1"/>
          <p:nvPr/>
        </p:nvSpPr>
        <p:spPr>
          <a:xfrm>
            <a:off x="5976928" y="3119427"/>
            <a:ext cx="2331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solidFill>
                  <a:srgbClr val="FF0000"/>
                </a:solidFill>
              </a:rPr>
              <a:t>Accesses class-wide members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F02AE9-147D-1ECE-C475-37AB34864F28}"/>
              </a:ext>
            </a:extLst>
          </p:cNvPr>
          <p:cNvSpPr/>
          <p:nvPr/>
        </p:nvSpPr>
        <p:spPr>
          <a:xfrm>
            <a:off x="1714496" y="3205146"/>
            <a:ext cx="4300540" cy="59530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EBD383-42B4-8574-A566-BFDB6FD932E1}"/>
              </a:ext>
            </a:extLst>
          </p:cNvPr>
          <p:cNvSpPr/>
          <p:nvPr/>
        </p:nvSpPr>
        <p:spPr>
          <a:xfrm>
            <a:off x="1719256" y="3933821"/>
            <a:ext cx="4300540" cy="59530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9F887-A00E-5E0C-A9D8-5CBA90A0530D}"/>
              </a:ext>
            </a:extLst>
          </p:cNvPr>
          <p:cNvSpPr txBox="1"/>
          <p:nvPr/>
        </p:nvSpPr>
        <p:spPr>
          <a:xfrm>
            <a:off x="5976926" y="3838568"/>
            <a:ext cx="2756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solidFill>
                  <a:srgbClr val="FF0000"/>
                </a:solidFill>
              </a:rPr>
              <a:t>Doesn't access class-wide members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19AE1855-9E0F-E8B3-451C-F876959A2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>
            <a:extLst>
              <a:ext uri="{FF2B5EF4-FFF2-40B4-BE49-F238E27FC236}">
                <a16:creationId xmlns:a16="http://schemas.microsoft.com/office/drawing/2014/main" id="{294F126E-BEBF-5311-19EC-FDC1631B40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Class-Wide Methods (2 of 2)</a:t>
            </a:r>
          </a:p>
        </p:txBody>
      </p:sp>
      <p:sp>
        <p:nvSpPr>
          <p:cNvPr id="38915" name="Rectangle 5">
            <a:extLst>
              <a:ext uri="{FF2B5EF4-FFF2-40B4-BE49-F238E27FC236}">
                <a16:creationId xmlns:a16="http://schemas.microsoft.com/office/drawing/2014/main" id="{E09C4D3D-B64C-72A9-180F-4727BB99EF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>
                <a:sym typeface="Wingdings" pitchFamily="2" charset="2"/>
              </a:rPr>
              <a:t>You invoke class-wide methods on the class itself: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60AC1E-8CB6-2717-1BEA-1F4768F62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639" y="1244835"/>
            <a:ext cx="7292897" cy="623730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BankAccount.getOverdraftLimit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BankAccount.getBanner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3095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3:  Inheritance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Overview of inheritance</a:t>
            </a:r>
          </a:p>
          <a:p>
            <a:r>
              <a:rPr lang="en-GB" dirty="0"/>
              <a:t>Sample hierarchy</a:t>
            </a:r>
          </a:p>
          <a:p>
            <a:r>
              <a:rPr lang="en-GB" dirty="0"/>
              <a:t>Defining a subclass</a:t>
            </a:r>
          </a:p>
          <a:p>
            <a:r>
              <a:rPr lang="en-GB" dirty="0"/>
              <a:t>Defining constructors</a:t>
            </a:r>
          </a:p>
          <a:p>
            <a:r>
              <a:rPr lang="en-GB" dirty="0"/>
              <a:t>Defining new methods</a:t>
            </a:r>
          </a:p>
          <a:p>
            <a:r>
              <a:rPr lang="en-GB" dirty="0"/>
              <a:t>Overriding methods</a:t>
            </a:r>
          </a:p>
          <a:p>
            <a:r>
              <a:rPr lang="en-GB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795667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6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Overview of Inheritance</a:t>
            </a:r>
          </a:p>
        </p:txBody>
      </p:sp>
      <p:sp>
        <p:nvSpPr>
          <p:cNvPr id="6147" name="Rectangle 47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Inheritance is a very important part of OO development</a:t>
            </a:r>
          </a:p>
          <a:p>
            <a:pPr lvl="1"/>
            <a:r>
              <a:rPr lang="en-GB" dirty="0"/>
              <a:t>Allows you to define a new class based on an existing class</a:t>
            </a:r>
          </a:p>
          <a:p>
            <a:pPr lvl="1"/>
            <a:r>
              <a:rPr lang="en-GB" dirty="0"/>
              <a:t>You just specify how the new class differs from the existing class</a:t>
            </a:r>
          </a:p>
          <a:p>
            <a:pPr lvl="1"/>
            <a:endParaRPr lang="en-GB" dirty="0"/>
          </a:p>
          <a:p>
            <a:r>
              <a:rPr lang="en-GB" dirty="0"/>
              <a:t>Terminology:</a:t>
            </a:r>
          </a:p>
          <a:p>
            <a:pPr lvl="1">
              <a:tabLst>
                <a:tab pos="3408363" algn="l"/>
              </a:tabLst>
            </a:pPr>
            <a:r>
              <a:rPr lang="en-GB" dirty="0"/>
              <a:t>For the "existing class": 	Base class, superclass, parent class</a:t>
            </a:r>
          </a:p>
          <a:p>
            <a:pPr lvl="1">
              <a:tabLst>
                <a:tab pos="3408363" algn="l"/>
              </a:tabLst>
            </a:pPr>
            <a:r>
              <a:rPr lang="en-GB" dirty="0"/>
              <a:t>For the "new class":	Derived class, subclass, child class</a:t>
            </a:r>
          </a:p>
          <a:p>
            <a:pPr lvl="1"/>
            <a:endParaRPr lang="en-GB" dirty="0"/>
          </a:p>
          <a:p>
            <a:r>
              <a:rPr lang="en-GB" dirty="0"/>
              <a:t>Potential benefits of inheritance:</a:t>
            </a:r>
          </a:p>
          <a:p>
            <a:pPr lvl="1"/>
            <a:r>
              <a:rPr lang="en-GB" dirty="0"/>
              <a:t>Improved OO model</a:t>
            </a:r>
          </a:p>
          <a:p>
            <a:pPr lvl="1"/>
            <a:r>
              <a:rPr lang="en-GB" dirty="0"/>
              <a:t>Smaller code base</a:t>
            </a:r>
          </a:p>
          <a:p>
            <a:pPr lvl="1"/>
            <a:r>
              <a:rPr lang="en-GB" dirty="0"/>
              <a:t>Faster development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4400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We'll see how to implement the following simple hierarchy: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marL="0" indent="0">
              <a:buNone/>
            </a:pPr>
            <a:endParaRPr lang="en-GB" dirty="0"/>
          </a:p>
          <a:p>
            <a:pPr eaLnBrk="1" hangingPunct="1"/>
            <a:r>
              <a:rPr lang="en-GB" dirty="0"/>
              <a:t>Note:</a:t>
            </a:r>
          </a:p>
          <a:p>
            <a:pPr lvl="1" eaLnBrk="1" hangingPunct="1"/>
            <a:r>
              <a:rPr lang="en-GB" dirty="0" err="1">
                <a:latin typeface="Courier New" panose="02070309020205020404" pitchFamily="49" charset="0"/>
              </a:rPr>
              <a:t>BankAccount</a:t>
            </a:r>
            <a:r>
              <a:rPr lang="en-GB" dirty="0"/>
              <a:t> defines common features for all kinds of account</a:t>
            </a:r>
          </a:p>
          <a:p>
            <a:pPr lvl="1" eaLnBrk="1" hangingPunct="1"/>
            <a:r>
              <a:rPr lang="en-GB" dirty="0" err="1">
                <a:latin typeface="Courier New" panose="02070309020205020404" pitchFamily="49" charset="0"/>
              </a:rPr>
              <a:t>SavingsAccount</a:t>
            </a:r>
            <a:r>
              <a:rPr lang="en-GB" dirty="0"/>
              <a:t> "is a kind of" </a:t>
            </a:r>
            <a:r>
              <a:rPr lang="en-GB" dirty="0" err="1">
                <a:latin typeface="Courier New" panose="02070309020205020404" pitchFamily="49" charset="0"/>
              </a:rPr>
              <a:t>BankAccount</a:t>
            </a:r>
            <a:r>
              <a:rPr lang="en-GB" dirty="0"/>
              <a:t> that earns interest</a:t>
            </a:r>
          </a:p>
          <a:p>
            <a:pPr lvl="1" eaLnBrk="1" hangingPunct="1"/>
            <a:endParaRPr lang="en-GB" dirty="0">
              <a:latin typeface="Courier New" panose="02070309020205020404" pitchFamily="49" charset="0"/>
            </a:endParaRPr>
          </a:p>
          <a:p>
            <a:pPr eaLnBrk="1" hangingPunct="1"/>
            <a:r>
              <a:rPr lang="en-GB" dirty="0"/>
              <a:t>We might define additional subclasses in the future…</a:t>
            </a:r>
          </a:p>
          <a:p>
            <a:pPr lvl="1" eaLnBrk="1" hangingPunct="1"/>
            <a:r>
              <a:rPr lang="en-GB" dirty="0"/>
              <a:t>E.g. </a:t>
            </a:r>
            <a:r>
              <a:rPr lang="en-GB" dirty="0" err="1">
                <a:latin typeface="Courier New" panose="02070309020205020404" pitchFamily="49" charset="0"/>
              </a:rPr>
              <a:t>CurrentAccount</a:t>
            </a:r>
            <a:r>
              <a:rPr lang="en-GB" dirty="0"/>
              <a:t>, a kind of </a:t>
            </a:r>
            <a:r>
              <a:rPr lang="en-GB" dirty="0" err="1">
                <a:latin typeface="Courier New" panose="02070309020205020404" pitchFamily="49" charset="0"/>
              </a:rPr>
              <a:t>BankAccount</a:t>
            </a:r>
            <a:r>
              <a:rPr lang="en-GB" dirty="0"/>
              <a:t> for daily life</a:t>
            </a:r>
          </a:p>
          <a:p>
            <a:pPr lvl="1" eaLnBrk="1" hangingPunct="1"/>
            <a:endParaRPr lang="en-GB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 dirty="0"/>
              <a:t>Sample Hierarchy</a:t>
            </a:r>
          </a:p>
        </p:txBody>
      </p:sp>
      <p:cxnSp>
        <p:nvCxnSpPr>
          <p:cNvPr id="12293" name="Straight Connector 43"/>
          <p:cNvCxnSpPr>
            <a:cxnSpLocks noChangeShapeType="1"/>
          </p:cNvCxnSpPr>
          <p:nvPr/>
        </p:nvCxnSpPr>
        <p:spPr bwMode="auto">
          <a:xfrm>
            <a:off x="4369725" y="1784482"/>
            <a:ext cx="1" cy="450719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sp>
        <p:nvSpPr>
          <p:cNvPr id="12294" name="Isosceles Triangle 44"/>
          <p:cNvSpPr>
            <a:spLocks noChangeArrowheads="1"/>
          </p:cNvSpPr>
          <p:nvPr/>
        </p:nvSpPr>
        <p:spPr bwMode="auto">
          <a:xfrm>
            <a:off x="4295906" y="1764240"/>
            <a:ext cx="152400" cy="16192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1350" dirty="0">
              <a:solidFill>
                <a:srgbClr val="000000"/>
              </a:solidFill>
              <a:latin typeface="Open Sans" panose="020B0606030504020204" pitchFamily="34" charset="0"/>
            </a:endParaRPr>
          </a:p>
        </p:txBody>
      </p:sp>
      <p:sp>
        <p:nvSpPr>
          <p:cNvPr id="12296" name="TextBox 48"/>
          <p:cNvSpPr txBox="1">
            <a:spLocks noChangeArrowheads="1"/>
          </p:cNvSpPr>
          <p:nvPr/>
        </p:nvSpPr>
        <p:spPr bwMode="auto">
          <a:xfrm flipH="1">
            <a:off x="3541390" y="1345140"/>
            <a:ext cx="1646726" cy="4095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13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endParaRPr lang="en-GB" sz="135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97" name="TextBox 45"/>
          <p:cNvSpPr txBox="1">
            <a:spLocks noChangeArrowheads="1"/>
          </p:cNvSpPr>
          <p:nvPr/>
        </p:nvSpPr>
        <p:spPr bwMode="auto">
          <a:xfrm flipH="1">
            <a:off x="3541390" y="2094041"/>
            <a:ext cx="1646726" cy="4095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13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SavingsAccount</a:t>
            </a:r>
            <a:endParaRPr lang="en-GB" sz="135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959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To define a subclass, use the following syntax</a:t>
            </a:r>
          </a:p>
          <a:p>
            <a:pPr lvl="1" eaLnBrk="1" hangingPunct="1"/>
            <a:r>
              <a:rPr lang="en-GB" dirty="0">
                <a:cs typeface="Tahoma" pitchFamily="34" charset="0"/>
              </a:rPr>
              <a:t>Note that a Python class can inherit from multiple </a:t>
            </a:r>
            <a:r>
              <a:rPr lang="en-GB" dirty="0" err="1">
                <a:cs typeface="Tahoma" pitchFamily="34" charset="0"/>
              </a:rPr>
              <a:t>superclasses</a:t>
            </a:r>
            <a:endParaRPr lang="en-GB" dirty="0">
              <a:cs typeface="Tahoma" pitchFamily="34" charset="0"/>
            </a:endParaRPr>
          </a:p>
          <a:p>
            <a:pPr lvl="1" eaLnBrk="1" hangingPunct="1"/>
            <a:r>
              <a:rPr lang="en-GB" dirty="0">
                <a:cs typeface="Tahoma" pitchFamily="34" charset="0"/>
              </a:rPr>
              <a:t>We'll discuss multiple inheritance later</a:t>
            </a:r>
          </a:p>
          <a:p>
            <a:pPr lvl="1" eaLnBrk="1" hangingPunct="1"/>
            <a:endParaRPr lang="en-GB" dirty="0">
              <a:cs typeface="Tahoma" pitchFamily="34" charset="0"/>
            </a:endParaRPr>
          </a:p>
          <a:p>
            <a:pPr lvl="1" eaLnBrk="1" hangingPunct="1"/>
            <a:endParaRPr lang="en-GB" dirty="0">
              <a:cs typeface="Tahoma" pitchFamily="34" charset="0"/>
            </a:endParaRPr>
          </a:p>
          <a:p>
            <a:pPr lvl="1" eaLnBrk="1" hangingPunct="1"/>
            <a:endParaRPr lang="en-GB" dirty="0">
              <a:cs typeface="Tahoma" pitchFamily="34" charset="0"/>
            </a:endParaRPr>
          </a:p>
          <a:p>
            <a:endParaRPr lang="en-GB" dirty="0">
              <a:cs typeface="Tahoma" pitchFamily="34" charset="0"/>
            </a:endParaRPr>
          </a:p>
          <a:p>
            <a:pPr marL="0" indent="0">
              <a:buNone/>
            </a:pPr>
            <a:endParaRPr lang="en-GB" dirty="0">
              <a:cs typeface="Tahoma" pitchFamily="34" charset="0"/>
            </a:endParaRPr>
          </a:p>
          <a:p>
            <a:pPr eaLnBrk="1" hangingPunct="1"/>
            <a:r>
              <a:rPr lang="en-GB" dirty="0">
                <a:cs typeface="Tahoma" pitchFamily="34" charset="0"/>
              </a:rPr>
              <a:t>Example:</a:t>
            </a:r>
            <a:endParaRPr lang="en-US" dirty="0">
              <a:cs typeface="Tahoma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 dirty="0"/>
              <a:t>Defining a Subclass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B215BC-8942-8FB3-C350-42DFD7426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639" y="1931205"/>
            <a:ext cx="7292897" cy="136239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Subclass(Superclass1, Superclass2, … ) : </a:t>
            </a:r>
          </a:p>
          <a:p>
            <a:pPr defTabSz="554831">
              <a:defRPr/>
            </a:pPr>
            <a:endParaRPr lang="en-GB" sz="1200" b="1" dirty="0">
              <a:solidFill>
                <a:srgbClr val="005B7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Additional attributes and methods …</a:t>
            </a:r>
          </a:p>
          <a:p>
            <a:pPr defTabSz="554831">
              <a:defRPr/>
            </a:pPr>
            <a:endParaRPr lang="en-GB" sz="1200" b="1" dirty="0">
              <a:solidFill>
                <a:srgbClr val="005B7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Constructor(s) …</a:t>
            </a:r>
          </a:p>
          <a:p>
            <a:pPr defTabSz="554831">
              <a:defRPr/>
            </a:pPr>
            <a:endParaRPr lang="en-GB" sz="1200" b="1" dirty="0">
              <a:solidFill>
                <a:srgbClr val="005B7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Overrides for superclass methods, if necessary 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65E3DA-DA77-FC2D-9374-1D2774F3C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639" y="3988712"/>
            <a:ext cx="7292897" cy="439064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SavingsAccount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3F12E1E0-05D4-5F98-BEE6-8FFF61C45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2275" y="3969234"/>
            <a:ext cx="193807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GB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inheritance.py</a:t>
            </a:r>
          </a:p>
        </p:txBody>
      </p:sp>
    </p:spTree>
    <p:extLst>
      <p:ext uri="{BB962C8B-B14F-4D97-AF65-F5344CB8AC3E}">
        <p14:creationId xmlns:p14="http://schemas.microsoft.com/office/powerpoint/2010/main" val="153433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1:  Defining and Using Classes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What is a class?</a:t>
            </a:r>
          </a:p>
          <a:p>
            <a:r>
              <a:rPr lang="en-GB" dirty="0"/>
              <a:t>General syntax for class declarations</a:t>
            </a:r>
          </a:p>
          <a:p>
            <a:r>
              <a:rPr lang="en-GB" dirty="0"/>
              <a:t>Creating objects</a:t>
            </a:r>
          </a:p>
          <a:p>
            <a:r>
              <a:rPr lang="en-GB" dirty="0"/>
              <a:t>Defining and calling methods</a:t>
            </a:r>
          </a:p>
          <a:p>
            <a:r>
              <a:rPr lang="en-GB" dirty="0"/>
              <a:t>Initialization methods</a:t>
            </a:r>
          </a:p>
          <a:p>
            <a:r>
              <a:rPr lang="en-GB" dirty="0"/>
              <a:t>Implementing method behaviour</a:t>
            </a:r>
          </a:p>
          <a:p>
            <a:r>
              <a:rPr lang="en-GB" dirty="0"/>
              <a:t>Defining properties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A subclass doesn't inherit the constructor from the superclass</a:t>
            </a:r>
          </a:p>
          <a:p>
            <a:pPr lvl="1" eaLnBrk="1" hangingPunct="1"/>
            <a:r>
              <a:rPr lang="en-GB" dirty="0">
                <a:cs typeface="Tahoma" pitchFamily="34" charset="0"/>
              </a:rPr>
              <a:t>So, define a constructor in the subclass, to initialize subclass state</a:t>
            </a:r>
          </a:p>
          <a:p>
            <a:pPr lvl="1" eaLnBrk="1" hangingPunct="1"/>
            <a:endParaRPr lang="en-GB" dirty="0">
              <a:cs typeface="Tahoma" pitchFamily="34" charset="0"/>
            </a:endParaRPr>
          </a:p>
          <a:p>
            <a:pPr eaLnBrk="1" hangingPunct="1"/>
            <a:r>
              <a:rPr lang="en-GB" dirty="0">
                <a:cs typeface="Tahoma" pitchFamily="34" charset="0"/>
              </a:rPr>
              <a:t>The subclass constructor should always invoke the superclass constructor, to initialize superclass data</a:t>
            </a:r>
          </a:p>
          <a:p>
            <a:pPr lvl="1" eaLnBrk="1" hangingPunct="1"/>
            <a:r>
              <a:rPr lang="en-GB" dirty="0">
                <a:cs typeface="Tahoma" pitchFamily="34" charset="0"/>
              </a:rPr>
              <a:t>Call </a:t>
            </a:r>
            <a:r>
              <a:rPr lang="en-GB" dirty="0">
                <a:latin typeface="Courier New" panose="02070309020205020404" pitchFamily="49" charset="0"/>
                <a:cs typeface="Tahoma" pitchFamily="34" charset="0"/>
              </a:rPr>
              <a:t>super().__</a:t>
            </a:r>
            <a:r>
              <a:rPr lang="en-GB" dirty="0" err="1">
                <a:latin typeface="Courier New" panose="02070309020205020404" pitchFamily="49" charset="0"/>
                <a:cs typeface="Tahoma" pitchFamily="34" charset="0"/>
              </a:rPr>
              <a:t>init</a:t>
            </a:r>
            <a:r>
              <a:rPr lang="en-GB" dirty="0">
                <a:latin typeface="Courier New" panose="02070309020205020404" pitchFamily="49" charset="0"/>
                <a:cs typeface="Tahoma" pitchFamily="34" charset="0"/>
              </a:rPr>
              <a:t>__(</a:t>
            </a:r>
            <a:r>
              <a:rPr lang="en-GB" i="1" dirty="0" err="1">
                <a:latin typeface="Courier New" panose="02070309020205020404" pitchFamily="49" charset="0"/>
                <a:cs typeface="Tahoma" pitchFamily="34" charset="0"/>
              </a:rPr>
              <a:t>params</a:t>
            </a:r>
            <a:r>
              <a:rPr lang="en-GB" dirty="0">
                <a:latin typeface="Courier New" panose="02070309020205020404" pitchFamily="49" charset="0"/>
                <a:cs typeface="Tahoma" pitchFamily="34" charset="0"/>
              </a:rPr>
              <a:t>)</a:t>
            </a:r>
          </a:p>
          <a:p>
            <a:pPr lvl="1" eaLnBrk="1" hangingPunct="1"/>
            <a:endParaRPr lang="en-GB" dirty="0">
              <a:latin typeface="Courier New" panose="02070309020205020404" pitchFamily="49" charset="0"/>
              <a:cs typeface="Tahoma" pitchFamily="34" charset="0"/>
            </a:endParaRPr>
          </a:p>
          <a:p>
            <a:pPr eaLnBrk="1" hangingPunct="1"/>
            <a:r>
              <a:rPr lang="en-GB" dirty="0">
                <a:cs typeface="Tahoma" pitchFamily="34" charset="0"/>
              </a:rPr>
              <a:t>Example: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 dirty="0"/>
              <a:t>Defining Constructors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6F86ED-1D78-DA46-1110-1496D4706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639" y="3599249"/>
            <a:ext cx="7292897" cy="993062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SavingsAccount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accountHolder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="Anonymous",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interestRate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=0.0):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super().__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accountHolder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self.interestRate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interestRate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A079E1D2-AE49-807E-4163-2FC801ABB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2275" y="3578045"/>
            <a:ext cx="193807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GB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inheritance.py</a:t>
            </a:r>
          </a:p>
        </p:txBody>
      </p:sp>
    </p:spTree>
    <p:extLst>
      <p:ext uri="{BB962C8B-B14F-4D97-AF65-F5344CB8AC3E}">
        <p14:creationId xmlns:p14="http://schemas.microsoft.com/office/powerpoint/2010/main" val="3068401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Defining New Methods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The subclass can define additional methods if it needs to </a:t>
            </a:r>
          </a:p>
          <a:p>
            <a:pPr lvl="1"/>
            <a:endParaRPr lang="en-GB" dirty="0"/>
          </a:p>
          <a:p>
            <a:r>
              <a:rPr lang="en-GB" dirty="0"/>
              <a:t>Example: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FEBF0E-DBA5-AC4B-1AA6-D72DB1553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639" y="1945574"/>
            <a:ext cx="7292897" cy="993062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SavingsAccount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earnInterest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self.balance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*= (1 +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self.interestRate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self.balance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52265071-A29E-59DA-2F89-03926CF7A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2275" y="1949734"/>
            <a:ext cx="193807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GB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inheritance.py</a:t>
            </a:r>
          </a:p>
        </p:txBody>
      </p:sp>
    </p:spTree>
    <p:extLst>
      <p:ext uri="{BB962C8B-B14F-4D97-AF65-F5344CB8AC3E}">
        <p14:creationId xmlns:p14="http://schemas.microsoft.com/office/powerpoint/2010/main" val="1164377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Overriding Methods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The subclass can override superclass instance methods</a:t>
            </a:r>
          </a:p>
          <a:p>
            <a:pPr lvl="1"/>
            <a:r>
              <a:rPr lang="en-GB" dirty="0"/>
              <a:t>To </a:t>
            </a:r>
            <a:r>
              <a:rPr lang="en-GB" dirty="0">
                <a:sym typeface="Wingdings" pitchFamily="2" charset="2"/>
              </a:rPr>
              <a:t>provide a different (or supplementary) implementation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An override can call the original superclass method</a:t>
            </a:r>
          </a:p>
          <a:p>
            <a:pPr lvl="1"/>
            <a:r>
              <a:rPr lang="en-GB" dirty="0">
                <a:sym typeface="Wingdings" pitchFamily="2" charset="2"/>
              </a:rPr>
              <a:t>Call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super().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methodName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params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)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Example: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0BE679-47A5-4056-9F03-9C74A5AD4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639" y="3287112"/>
            <a:ext cx="7292897" cy="1547060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SavingsAccount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def withdraw(self, amount):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amount &gt;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self.balance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raise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("You can't go overdrawn in a </a:t>
            </a:r>
            <a:r>
              <a:rPr lang="en-GB" sz="1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savings account")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super().withdraw(amount)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self.balance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51945156-EED0-5C57-482D-1078205FC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856" y="3273389"/>
            <a:ext cx="193807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GB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inheritance.py</a:t>
            </a:r>
          </a:p>
        </p:txBody>
      </p:sp>
    </p:spTree>
    <p:extLst>
      <p:ext uri="{BB962C8B-B14F-4D97-AF65-F5344CB8AC3E}">
        <p14:creationId xmlns:p14="http://schemas.microsoft.com/office/powerpoint/2010/main" val="3673904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Polymorphism</a:t>
            </a:r>
          </a:p>
        </p:txBody>
      </p:sp>
      <p:sp>
        <p:nvSpPr>
          <p:cNvPr id="848899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Polymorphism is a vital aspect of OO programming</a:t>
            </a:r>
          </a:p>
          <a:p>
            <a:pPr lvl="1"/>
            <a:r>
              <a:rPr lang="en-GB" dirty="0"/>
              <a:t>You can have many different "kinds" of object</a:t>
            </a:r>
          </a:p>
          <a:p>
            <a:pPr lvl="1"/>
            <a:r>
              <a:rPr lang="en-GB" dirty="0"/>
              <a:t>Your application can treat them all in the same way</a:t>
            </a:r>
          </a:p>
          <a:p>
            <a:pPr lvl="1"/>
            <a:r>
              <a:rPr lang="en-GB" dirty="0"/>
              <a:t>Your application doesn't need to know which particular kind of object it's using at any given moment</a:t>
            </a:r>
          </a:p>
          <a:p>
            <a:pPr lvl="1"/>
            <a:endParaRPr lang="en-GB" dirty="0"/>
          </a:p>
          <a:p>
            <a:r>
              <a:rPr lang="en-GB" dirty="0"/>
              <a:t>For an example of how to use polymorphism, and why it's beneficial, see these two demos: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hierarchyWithoutPolymorphism.py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hierarchyWithPolymorphism.py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389" y="1259431"/>
            <a:ext cx="6233685" cy="1692452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Defining and using classes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Class-wide members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3251270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6406AFA4-8A2E-A054-EC54-D7FC5343B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>
            <a:extLst>
              <a:ext uri="{FF2B5EF4-FFF2-40B4-BE49-F238E27FC236}">
                <a16:creationId xmlns:a16="http://schemas.microsoft.com/office/drawing/2014/main" id="{0E367C63-2D51-944A-3F0E-DB2EAEB14F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Annex:  Multiple Inheritance</a:t>
            </a:r>
          </a:p>
        </p:txBody>
      </p:sp>
      <p:sp>
        <p:nvSpPr>
          <p:cNvPr id="996355" name="Rectangle 3">
            <a:extLst>
              <a:ext uri="{FF2B5EF4-FFF2-40B4-BE49-F238E27FC236}">
                <a16:creationId xmlns:a16="http://schemas.microsoft.com/office/drawing/2014/main" id="{C7CB468B-F1DC-80C0-54CD-2F15A3F658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Defining multiple inheritance</a:t>
            </a:r>
          </a:p>
          <a:p>
            <a:r>
              <a:rPr lang="en-GB" dirty="0"/>
              <a:t>Using multiple inheritance</a:t>
            </a:r>
          </a:p>
          <a:p>
            <a:r>
              <a:rPr lang="en-GB" dirty="0"/>
              <a:t>Method resolution order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8630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Defining Multiple Inheritance</a:t>
            </a:r>
          </a:p>
        </p:txBody>
      </p:sp>
      <p:sp>
        <p:nvSpPr>
          <p:cNvPr id="925699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Python supports multiple inheritance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 flipV="1">
            <a:off x="4519255" y="2090384"/>
            <a:ext cx="169334" cy="431798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378622" y="2090384"/>
            <a:ext cx="169334" cy="431798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08FE54B-ABB7-AFCB-2752-8396B7BE3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640" y="1277502"/>
            <a:ext cx="3468172" cy="808396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Logger: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def log(self,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print(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E62A67-AE7F-D323-9585-D98A1DF42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494" y="1277502"/>
            <a:ext cx="3468172" cy="808396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Beeper: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def beep(self, duration):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winsound.Beep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(2500, duration)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1622D8-0B8E-5275-15F1-7A0DB39B9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639" y="2514575"/>
            <a:ext cx="7292897" cy="2470390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Alerter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(Logger, Beeper):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def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doShortAlert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super().log(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super().beep(250)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def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doMediumAlert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super().log(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super().beep(1000)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def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doLongAlert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super().log(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super().beep(2500)</a:t>
            </a: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CD8CB692-AE86-1CB3-B3A8-DDA8E9F3E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5250" y="4706115"/>
            <a:ext cx="22516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GB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multipleInheritance.py</a:t>
            </a:r>
          </a:p>
        </p:txBody>
      </p:sp>
    </p:spTree>
    <p:extLst>
      <p:ext uri="{BB962C8B-B14F-4D97-AF65-F5344CB8AC3E}">
        <p14:creationId xmlns:p14="http://schemas.microsoft.com/office/powerpoint/2010/main" val="1584770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Using Multiple Inheritance</a:t>
            </a:r>
          </a:p>
        </p:txBody>
      </p:sp>
      <p:sp>
        <p:nvSpPr>
          <p:cNvPr id="925699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Client code can access public members in the subclass or in any superclass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476598" y="3298586"/>
            <a:ext cx="2170787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sz="1350" b="1" dirty="0">
                <a:solidFill>
                  <a:srgbClr val="002060"/>
                </a:solidFill>
                <a:latin typeface="Open Sans" panose="020B0606030504020204" pitchFamily="34" charset="0"/>
              </a:rPr>
              <a:t>multipleinheritance.py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288B56-F4EC-87DE-976F-6AFDFB9A7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639" y="1551850"/>
            <a:ext cx="7292897" cy="2655056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alerter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Alerter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alerter.log("Wakey wakey!")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range(30):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alerter.beep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(50)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input("Enter an alert message: ")</a:t>
            </a:r>
          </a:p>
          <a:p>
            <a:pPr defTabSz="554831">
              <a:defRPr/>
            </a:pP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alerter.doShortAlert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input("Enter another alert message: ")</a:t>
            </a:r>
          </a:p>
          <a:p>
            <a:pPr defTabSz="554831">
              <a:defRPr/>
            </a:pP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alerter.doMediumAlert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input("And another: ")</a:t>
            </a:r>
          </a:p>
          <a:p>
            <a:pPr defTabSz="554831">
              <a:defRPr/>
            </a:pP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alerter.doLongAlert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F1AD330E-08CD-FC62-BF7C-E8992536D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5250" y="3953076"/>
            <a:ext cx="22516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GB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multipleInheritance.py</a:t>
            </a:r>
          </a:p>
        </p:txBody>
      </p:sp>
    </p:spTree>
    <p:extLst>
      <p:ext uri="{BB962C8B-B14F-4D97-AF65-F5344CB8AC3E}">
        <p14:creationId xmlns:p14="http://schemas.microsoft.com/office/powerpoint/2010/main" val="2209013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9CB98-7396-557F-3552-DD7EC4765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E91715D-5C5D-0D99-E6B2-0DF89D47A0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Method Resolution Order</a:t>
            </a:r>
          </a:p>
        </p:txBody>
      </p:sp>
      <p:sp>
        <p:nvSpPr>
          <p:cNvPr id="925699" name="Rectangle 3">
            <a:extLst>
              <a:ext uri="{FF2B5EF4-FFF2-40B4-BE49-F238E27FC236}">
                <a16:creationId xmlns:a16="http://schemas.microsoft.com/office/drawing/2014/main" id="{72E27732-E452-9F18-3103-581A801BE6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Imagine the following scenario:</a:t>
            </a:r>
          </a:p>
          <a:p>
            <a:pPr lvl="1"/>
            <a:r>
              <a:rPr lang="en-GB" dirty="0"/>
              <a:t>A class inherits from several </a:t>
            </a:r>
            <a:r>
              <a:rPr lang="en-GB" dirty="0" err="1"/>
              <a:t>superclasses</a:t>
            </a:r>
            <a:endParaRPr lang="en-GB" dirty="0"/>
          </a:p>
          <a:p>
            <a:pPr lvl="1"/>
            <a:r>
              <a:rPr lang="en-GB" dirty="0"/>
              <a:t>Each superclass defines a method with the same name/signature</a:t>
            </a:r>
          </a:p>
          <a:p>
            <a:pPr lvl="1"/>
            <a:r>
              <a:rPr lang="en-GB" dirty="0"/>
              <a:t>If the client calls the method, which one will be called?</a:t>
            </a:r>
          </a:p>
          <a:p>
            <a:pPr lvl="1"/>
            <a:endParaRPr lang="en-GB" dirty="0"/>
          </a:p>
          <a:p>
            <a:r>
              <a:rPr lang="en-GB" dirty="0"/>
              <a:t>Python uses the </a:t>
            </a:r>
            <a:r>
              <a:rPr lang="en-GB" i="1" dirty="0"/>
              <a:t>method order resolution order </a:t>
            </a:r>
            <a:r>
              <a:rPr lang="en-GB" dirty="0"/>
              <a:t>in such cases</a:t>
            </a:r>
          </a:p>
          <a:p>
            <a:pPr lvl="1"/>
            <a:r>
              <a:rPr lang="en-GB" dirty="0"/>
              <a:t>The </a:t>
            </a:r>
            <a:r>
              <a:rPr lang="en-GB" i="1" dirty="0" err="1"/>
              <a:t>mro</a:t>
            </a:r>
            <a:r>
              <a:rPr lang="en-GB" dirty="0"/>
              <a:t> specifies the order in which methods are resolved 👍</a:t>
            </a:r>
          </a:p>
          <a:p>
            <a:pPr lvl="1"/>
            <a:endParaRPr lang="en-GB" dirty="0"/>
          </a:p>
          <a:p>
            <a:r>
              <a:rPr lang="en-GB" dirty="0"/>
              <a:t>See these demos, explaining how it works: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mro1.py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mro2.py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mro3.py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10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/>
              <a:t>What is a Class?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>
                <a:sym typeface="Wingdings" pitchFamily="2" charset="2"/>
              </a:rPr>
              <a:t>A class is a representation of a real-world entity</a:t>
            </a:r>
          </a:p>
          <a:p>
            <a:pPr lvl="1"/>
            <a:r>
              <a:rPr lang="en-GB" dirty="0">
                <a:sym typeface="Wingdings" pitchFamily="2" charset="2"/>
              </a:rPr>
              <a:t>Defines data, plus methods to work on that data</a:t>
            </a:r>
          </a:p>
          <a:p>
            <a:pPr lvl="2"/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Domain classes</a:t>
            </a:r>
          </a:p>
          <a:p>
            <a:pPr lvl="1"/>
            <a:r>
              <a:rPr lang="en-GB" dirty="0">
                <a:sym typeface="Wingdings" pitchFamily="2" charset="2"/>
              </a:rPr>
              <a:t>E.g.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BankAccount</a:t>
            </a:r>
            <a:r>
              <a:rPr lang="en-GB" dirty="0">
                <a:sym typeface="Wingdings" pitchFamily="2" charset="2"/>
              </a:rPr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Customer</a:t>
            </a:r>
            <a:r>
              <a:rPr lang="en-GB" dirty="0">
                <a:sym typeface="Wingdings" pitchFamily="2" charset="2"/>
              </a:rPr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Patient</a:t>
            </a:r>
            <a:r>
              <a:rPr lang="en-GB" dirty="0">
                <a:sym typeface="Wingdings" pitchFamily="2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MedicalRecord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lvl="2"/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Infrastructure classes</a:t>
            </a:r>
          </a:p>
          <a:p>
            <a:pPr lvl="1"/>
            <a:r>
              <a:rPr lang="en-GB" dirty="0">
                <a:sym typeface="Wingdings" pitchFamily="2" charset="2"/>
              </a:rPr>
              <a:t>E.g.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NetworkConnection</a:t>
            </a:r>
            <a:r>
              <a:rPr lang="en-GB" dirty="0">
                <a:sym typeface="Wingdings" pitchFamily="2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AccountsDataAccess</a:t>
            </a:r>
            <a:r>
              <a:rPr lang="en-GB" dirty="0">
                <a:sym typeface="Wingdings" pitchFamily="2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IPAddress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lvl="2"/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Error classes</a:t>
            </a:r>
          </a:p>
          <a:p>
            <a:pPr lvl="1"/>
            <a:r>
              <a:rPr lang="en-GB" dirty="0">
                <a:sym typeface="Wingdings" pitchFamily="2" charset="2"/>
              </a:rPr>
              <a:t>E.g.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ValueError</a:t>
            </a:r>
            <a:r>
              <a:rPr lang="en-GB" dirty="0">
                <a:sym typeface="Wingdings" pitchFamily="2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BankError</a:t>
            </a:r>
            <a:r>
              <a:rPr lang="en-GB" dirty="0">
                <a:sym typeface="Wingdings" pitchFamily="2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CustomerError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/>
              <a:t>General Syntax for Class Declarations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>
                <a:sym typeface="Wingdings" pitchFamily="2" charset="2"/>
              </a:rPr>
              <a:t>General syntax for declaring a class: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Example:</a:t>
            </a:r>
          </a:p>
          <a:p>
            <a:endParaRPr lang="en-GB" dirty="0">
              <a:sym typeface="Wingdings" pitchFamily="2" charset="2"/>
            </a:endParaRPr>
          </a:p>
          <a:p>
            <a:endParaRPr lang="en-GB" dirty="0">
              <a:sym typeface="Wingdings" pitchFamily="2" charset="2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349298" y="1237113"/>
            <a:ext cx="7292897" cy="8083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200" b="1" i="1" dirty="0" err="1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200" b="1" i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Define data and methods here.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349298" y="2916399"/>
            <a:ext cx="7292897" cy="808396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Define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 and methods here.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</a:t>
            </a:r>
          </a:p>
        </p:txBody>
      </p:sp>
      <p:sp>
        <p:nvSpPr>
          <p:cNvPr id="10247" name="TextBox 12"/>
          <p:cNvSpPr txBox="1">
            <a:spLocks noChangeArrowheads="1"/>
          </p:cNvSpPr>
          <p:nvPr/>
        </p:nvSpPr>
        <p:spPr bwMode="auto">
          <a:xfrm>
            <a:off x="7302262" y="3478437"/>
            <a:ext cx="139333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GB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accounting.py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Creating Objects</a:t>
            </a:r>
          </a:p>
        </p:txBody>
      </p:sp>
      <p:sp>
        <p:nvSpPr>
          <p:cNvPr id="22532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To create an instance (object) of the class:</a:t>
            </a:r>
          </a:p>
          <a:p>
            <a:pPr lvl="1"/>
            <a:r>
              <a:rPr lang="en-GB" dirty="0"/>
              <a:t>Use the name of the class, followed by parentheses</a:t>
            </a:r>
          </a:p>
          <a:p>
            <a:pPr lvl="1"/>
            <a:r>
              <a:rPr lang="en-GB" dirty="0"/>
              <a:t>Pass initialization parameters if necessary (see later)</a:t>
            </a:r>
          </a:p>
          <a:p>
            <a:pPr lvl="1"/>
            <a:r>
              <a:rPr lang="en-GB" dirty="0"/>
              <a:t>You get back an object reference, points to the object in memory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Example: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DBB380-EAC2-3365-B215-217120C10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639" y="2230931"/>
            <a:ext cx="7292897" cy="2543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objectRef = </a:t>
            </a:r>
            <a:r>
              <a:rPr lang="en-GB" sz="1200" b="1" dirty="0" err="1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ClassType</a:t>
            </a:r>
            <a:r>
              <a:rPr lang="en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initializationParams</a:t>
            </a:r>
            <a:r>
              <a:rPr lang="en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90459C-48AC-635B-56B1-489F8E242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639" y="3270489"/>
            <a:ext cx="7292897" cy="623730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accounting import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acc1 =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31777CB1-E8AF-3FA1-0328-C2F524411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0735" y="3629901"/>
            <a:ext cx="139333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GB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clientCode.py</a:t>
            </a:r>
          </a:p>
        </p:txBody>
      </p:sp>
    </p:spTree>
    <p:extLst>
      <p:ext uri="{BB962C8B-B14F-4D97-AF65-F5344CB8AC3E}">
        <p14:creationId xmlns:p14="http://schemas.microsoft.com/office/powerpoint/2010/main" val="1865398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Defining and Calling Methods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>
                <a:sym typeface="Wingdings" pitchFamily="2" charset="2"/>
              </a:rPr>
              <a:t>You can define methods in a class</a:t>
            </a:r>
          </a:p>
          <a:p>
            <a:pPr lvl="1"/>
            <a:r>
              <a:rPr lang="en-GB" dirty="0">
                <a:sym typeface="Wingdings" pitchFamily="2" charset="2"/>
              </a:rPr>
              <a:t>i.e. functions that operate on an instance of a class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In Python, methods must receive an extra first parameter that references the target object</a:t>
            </a:r>
          </a:p>
          <a:p>
            <a:pPr lvl="1"/>
            <a:r>
              <a:rPr lang="en-GB" dirty="0">
                <a:sym typeface="Wingdings" pitchFamily="2" charset="2"/>
              </a:rPr>
              <a:t>Conventionally named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self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Client code can call methods on an object as follows:</a:t>
            </a:r>
          </a:p>
          <a:p>
            <a:pPr lvl="2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D016B6-52B7-D22B-454C-11B2706CF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639" y="2876940"/>
            <a:ext cx="7292897" cy="993062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deposit(self, amount): ...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withdraw(self, amount): ...</a:t>
            </a:r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DF121669-5289-122A-4862-2E5091BA5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1886" y="3619690"/>
            <a:ext cx="139333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GB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accounting.py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5D7C7A-AA4A-D0CA-5DDF-3C62A7AFA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639" y="4556231"/>
            <a:ext cx="7292897" cy="439064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acc1.deposit(200)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acc1.withdraw(50)</a:t>
            </a: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53A6C845-9956-221A-82DF-A5504B5AE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0735" y="4745955"/>
            <a:ext cx="139333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GB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clientCode.py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Initialization Methods (1 of 2)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>
                <a:sym typeface="Wingdings" pitchFamily="2" charset="2"/>
              </a:rPr>
              <a:t>You can implement a special method named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__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init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__()</a:t>
            </a:r>
          </a:p>
          <a:p>
            <a:pPr lvl="1"/>
            <a:r>
              <a:rPr lang="en-GB" dirty="0">
                <a:sym typeface="Wingdings" pitchFamily="2" charset="2"/>
              </a:rPr>
              <a:t>Similar to constructors in other OO languages</a:t>
            </a:r>
          </a:p>
          <a:p>
            <a:pPr lvl="1"/>
            <a:r>
              <a:rPr lang="en-GB" dirty="0">
                <a:sym typeface="Wingdings" pitchFamily="2" charset="2"/>
              </a:rPr>
              <a:t>Called automatically by Python when a new object is created</a:t>
            </a:r>
          </a:p>
          <a:p>
            <a:pPr lvl="1"/>
            <a:r>
              <a:rPr lang="en-GB" dirty="0">
                <a:sym typeface="Wingdings" pitchFamily="2" charset="2"/>
              </a:rPr>
              <a:t>The ideal place for you to initialize the new object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Typical approach:</a:t>
            </a:r>
          </a:p>
          <a:p>
            <a:pPr lvl="1"/>
            <a:r>
              <a:rPr lang="en-GB" dirty="0">
                <a:sym typeface="Wingdings" pitchFamily="2" charset="2"/>
              </a:rPr>
              <a:t>Define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__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init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__()</a:t>
            </a:r>
            <a:r>
              <a:rPr lang="en-GB" dirty="0">
                <a:sym typeface="Wingdings" pitchFamily="2" charset="2"/>
              </a:rPr>
              <a:t> method, with parameters if needed</a:t>
            </a:r>
          </a:p>
          <a:p>
            <a:pPr lvl="1"/>
            <a:r>
              <a:rPr lang="en-GB" dirty="0">
                <a:sym typeface="Wingdings" pitchFamily="2" charset="2"/>
              </a:rPr>
              <a:t>Inside the method, set attribute values on the target object</a:t>
            </a:r>
          </a:p>
          <a:p>
            <a:pPr lvl="1"/>
            <a:r>
              <a:rPr lang="en-GB" dirty="0">
                <a:sym typeface="Wingdings" pitchFamily="2" charset="2"/>
              </a:rPr>
              <a:t>(Note you must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self</a:t>
            </a:r>
            <a:r>
              <a:rPr lang="en-GB" dirty="0">
                <a:sym typeface="Wingdings" pitchFamily="2" charset="2"/>
              </a:rPr>
              <a:t> to access attributes in a method)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Client code:</a:t>
            </a:r>
          </a:p>
          <a:p>
            <a:pPr lvl="1"/>
            <a:r>
              <a:rPr lang="en-GB" dirty="0">
                <a:sym typeface="Wingdings" pitchFamily="2" charset="2"/>
              </a:rPr>
              <a:t>Pass in initialization values when you create an object</a:t>
            </a:r>
          </a:p>
          <a:p>
            <a:pPr marL="457200" lvl="1" indent="0">
              <a:buNone/>
            </a:pPr>
            <a:endParaRPr lang="en-GB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1289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Initialization Methods (2 of 2)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>
                <a:sym typeface="Wingdings" pitchFamily="2" charset="2"/>
              </a:rPr>
              <a:t>Here's an example of how to implement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__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init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__()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r>
              <a:rPr lang="en-GB" dirty="0">
                <a:sym typeface="Wingdings" pitchFamily="2" charset="2"/>
              </a:rPr>
              <a:t>Note we've prefixed the attribute names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__</a:t>
            </a:r>
          </a:p>
          <a:p>
            <a:pPr lvl="1"/>
            <a:r>
              <a:rPr lang="en-GB" dirty="0">
                <a:sym typeface="Wingdings" pitchFamily="2" charset="2"/>
              </a:rPr>
              <a:t>Causes Python to mangle names, e.g.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_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BankAccount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__balance</a:t>
            </a:r>
          </a:p>
          <a:p>
            <a:pPr lvl="1"/>
            <a:r>
              <a:rPr lang="en-GB" dirty="0">
                <a:sym typeface="Wingdings" pitchFamily="2" charset="2"/>
              </a:rPr>
              <a:t>Discourages client code from accessing attributes directly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Client code can create objects as follows: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512E1A-6EFA-F667-4828-5CB9D5376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639" y="1229293"/>
            <a:ext cx="7292897" cy="1177728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accountHolder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="Anonymous"):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self.__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accountHolder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accountHolder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self.__balance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0.0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64B703DB-B1DE-0F64-B155-4820BABEC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0999" y="2131280"/>
            <a:ext cx="139333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GB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accounting.py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94037C-FE1E-FD56-10F0-1A0B5E1E9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715" y="4237747"/>
            <a:ext cx="7292897" cy="439064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acc1 =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acc2 =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("Bond")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14753C2F-089F-DBF8-4B0B-106A3A279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0735" y="4415142"/>
            <a:ext cx="139333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GB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clientCode.py</a:t>
            </a:r>
          </a:p>
        </p:txBody>
      </p:sp>
    </p:spTree>
    <p:extLst>
      <p:ext uri="{BB962C8B-B14F-4D97-AF65-F5344CB8AC3E}">
        <p14:creationId xmlns:p14="http://schemas.microsoft.com/office/powerpoint/2010/main" val="3706314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Implementing Method Behaviour 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>
                <a:sym typeface="Wingdings" pitchFamily="2" charset="2"/>
              </a:rPr>
              <a:t>Here's a more complete implementation of our class</a:t>
            </a:r>
          </a:p>
          <a:p>
            <a:endParaRPr lang="en-GB" dirty="0">
              <a:sym typeface="Wingdings" pitchFamily="2" charset="2"/>
            </a:endParaRPr>
          </a:p>
          <a:p>
            <a:endParaRPr lang="en-GB" dirty="0">
              <a:sym typeface="Wingdings" pitchFamily="2" charset="2"/>
            </a:endParaRPr>
          </a:p>
          <a:p>
            <a:endParaRPr lang="en-GB" dirty="0">
              <a:sym typeface="Wingdings" pitchFamily="2" charset="2"/>
            </a:endParaRPr>
          </a:p>
          <a:p>
            <a:endParaRPr lang="en-GB" dirty="0">
              <a:sym typeface="Wingdings" pitchFamily="2" charset="2"/>
            </a:endParaRPr>
          </a:p>
          <a:p>
            <a:endParaRPr lang="en-GB" dirty="0">
              <a:sym typeface="Wingdings" pitchFamily="2" charset="2"/>
            </a:endParaRPr>
          </a:p>
          <a:p>
            <a:endParaRPr lang="en-GB" dirty="0">
              <a:sym typeface="Wingdings" pitchFamily="2" charset="2"/>
            </a:endParaRPr>
          </a:p>
          <a:p>
            <a:endParaRPr lang="en-GB" dirty="0">
              <a:sym typeface="Wingdings" pitchFamily="2" charset="2"/>
            </a:endParaRPr>
          </a:p>
          <a:p>
            <a:endParaRPr lang="en-GB" dirty="0">
              <a:sym typeface="Wingdings" pitchFamily="2" charset="2"/>
            </a:endParaRPr>
          </a:p>
          <a:p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Note: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__str__()</a:t>
            </a:r>
            <a:r>
              <a:rPr lang="en-GB" dirty="0">
                <a:sym typeface="Wingdings" pitchFamily="2" charset="2"/>
              </a:rPr>
              <a:t> is a special "to string" method in Python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83DFD2-03CC-EFDF-F101-4ECD14DD6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639" y="1238949"/>
            <a:ext cx="7292897" cy="3024387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accountHolder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="Anonymous"):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self.__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accountHolder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accountHolder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self.__balance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0.0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deposit(self, amount):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self.__balance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amount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self.__balance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withdraw(self, amount):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self.__balance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-= amount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self.__balance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__str__(self):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f"{self.__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accountHolder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}, {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self.__balance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2E8731A6-5442-8661-2E78-AC67AFBBB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7018" y="1216647"/>
            <a:ext cx="139333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GB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accounting.py</a:t>
            </a:r>
          </a:p>
        </p:txBody>
      </p:sp>
    </p:spTree>
    <p:extLst>
      <p:ext uri="{BB962C8B-B14F-4D97-AF65-F5344CB8AC3E}">
        <p14:creationId xmlns:p14="http://schemas.microsoft.com/office/powerpoint/2010/main" val="1718784300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5891</TotalTime>
  <Words>1915</Words>
  <Application>Microsoft Office PowerPoint</Application>
  <PresentationFormat>On-screen Show (16:9)</PresentationFormat>
  <Paragraphs>406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Courier New</vt:lpstr>
      <vt:lpstr>Open Sans</vt:lpstr>
      <vt:lpstr>Tahoma</vt:lpstr>
      <vt:lpstr>Wingdings</vt:lpstr>
      <vt:lpstr>Standard_LiveLessons_2017</vt:lpstr>
      <vt:lpstr>Using Object Orientation Effectively</vt:lpstr>
      <vt:lpstr>Section 1:  Defining and Using Classes</vt:lpstr>
      <vt:lpstr>What is a Class?</vt:lpstr>
      <vt:lpstr>General Syntax for Class Declarations</vt:lpstr>
      <vt:lpstr>Creating Objects</vt:lpstr>
      <vt:lpstr>Defining and Calling Methods</vt:lpstr>
      <vt:lpstr>Initialization Methods (1 of 2)</vt:lpstr>
      <vt:lpstr>Initialization Methods (2 of 2)</vt:lpstr>
      <vt:lpstr>Implementing Method Behaviour </vt:lpstr>
      <vt:lpstr>Defining Properties</vt:lpstr>
      <vt:lpstr>Section 2:  Class-Wide Members</vt:lpstr>
      <vt:lpstr>Class-Wide Variables (1 of 2)</vt:lpstr>
      <vt:lpstr>Class-Wide Variables (2 of 2)</vt:lpstr>
      <vt:lpstr>Class-Wide Methods (1 of 2)</vt:lpstr>
      <vt:lpstr>Class-Wide Methods (2 of 2)</vt:lpstr>
      <vt:lpstr>Section 3:  Inheritance</vt:lpstr>
      <vt:lpstr>Overview of Inheritance</vt:lpstr>
      <vt:lpstr>Sample Hierarchy</vt:lpstr>
      <vt:lpstr>Defining a Subclass</vt:lpstr>
      <vt:lpstr>Defining Constructors</vt:lpstr>
      <vt:lpstr>Defining New Methods</vt:lpstr>
      <vt:lpstr>Overriding Methods</vt:lpstr>
      <vt:lpstr>Polymorphism</vt:lpstr>
      <vt:lpstr>Summary</vt:lpstr>
      <vt:lpstr>Annex:  Multiple Inheritance</vt:lpstr>
      <vt:lpstr>Defining Multiple Inheritance</vt:lpstr>
      <vt:lpstr>Using Multiple Inheritance</vt:lpstr>
      <vt:lpstr>Method Resolution Order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145</cp:revision>
  <dcterms:created xsi:type="dcterms:W3CDTF">2015-09-28T19:52:00Z</dcterms:created>
  <dcterms:modified xsi:type="dcterms:W3CDTF">2025-02-18T10:31:04Z</dcterms:modified>
</cp:coreProperties>
</file>