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726" r:id="rId2"/>
    <p:sldId id="559" r:id="rId3"/>
    <p:sldId id="339" r:id="rId4"/>
    <p:sldId id="601" r:id="rId5"/>
    <p:sldId id="646" r:id="rId6"/>
    <p:sldId id="652" r:id="rId7"/>
    <p:sldId id="642" r:id="rId8"/>
    <p:sldId id="648" r:id="rId9"/>
    <p:sldId id="653" r:id="rId10"/>
    <p:sldId id="665" r:id="rId11"/>
    <p:sldId id="654" r:id="rId12"/>
    <p:sldId id="661" r:id="rId13"/>
    <p:sldId id="900" r:id="rId14"/>
    <p:sldId id="663" r:id="rId15"/>
    <p:sldId id="664" r:id="rId16"/>
    <p:sldId id="734" r:id="rId17"/>
    <p:sldId id="901" r:id="rId18"/>
    <p:sldId id="655" r:id="rId19"/>
    <p:sldId id="656" r:id="rId20"/>
    <p:sldId id="657" r:id="rId21"/>
    <p:sldId id="658" r:id="rId22"/>
    <p:sldId id="659" r:id="rId23"/>
    <p:sldId id="66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8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B43"/>
    <a:srgbClr val="005B70"/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3" autoAdjust="0"/>
    <p:restoredTop sz="96454" autoAdjust="0"/>
  </p:normalViewPr>
  <p:slideViewPr>
    <p:cSldViewPr snapToGrid="0" snapToObjects="1">
      <p:cViewPr varScale="1">
        <p:scale>
          <a:sx n="114" d="100"/>
          <a:sy n="114" d="100"/>
        </p:scale>
        <p:origin x="61" y="136"/>
      </p:cViewPr>
      <p:guideLst>
        <p:guide orient="horz" pos="1620"/>
        <p:guide pos="86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467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83DEBBD1-6077-4938-811F-54E4AC433829}" type="datetimeFigureOut">
              <a:rPr lang="en-GB" smtClean="0"/>
              <a:pPr/>
              <a:t>18/02/2025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6030504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6030504020204" pitchFamily="34" charset="0"/>
              </a:defRPr>
            </a:lvl1pPr>
          </a:lstStyle>
          <a:p>
            <a:fld id="{5DE77016-B761-47E8-ADDA-7F73F02D164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52F5B-9DAF-D5FC-3681-988BD9257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F02857A5-2C52-B19F-20FE-EF6E63D3B8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27DBF9-2917-5639-4E18-06C8D64FE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089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06384-A072-D3AF-0D46-61C9EE22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8C247A23-4D81-A3B8-FEE1-907E442962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123B2-D443-2240-0FC1-8A47EBA6D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516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45996-E109-16B7-60BF-5EB99D4A4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4D0E7E03-E0D0-0ABD-5A62-F45C678F3F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84D95-4077-D3BA-A16C-85AA15B6D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5269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91A60-7911-B81B-5B3F-8DAF6BDD6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E708589B-4696-A95B-B2C7-DCAB0B5D8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42807C-EEF3-514D-72F5-EF27CAD1FE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203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59640-2A31-E3E0-637A-F3370AB42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860E25DB-C94E-D9B1-F293-A97E30B4CA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8108B7-B456-5EAD-0DDB-444072E3B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1218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A5E27-7DF8-264B-BCF7-2E877921B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4363898E-6EEA-48FE-C174-9BF31DC635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D8D901-54FC-A7D1-0169-2596330ED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5330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90DCF-718D-EAB4-D547-6AB8FD028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>
            <a:extLst>
              <a:ext uri="{FF2B5EF4-FFF2-40B4-BE49-F238E27FC236}">
                <a16:creationId xmlns:a16="http://schemas.microsoft.com/office/drawing/2014/main" id="{74299BE8-F8B1-D588-7C08-AF88FDD7E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20391-1AA0-7C58-3442-65915ED1B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810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D1A4-389C-0989-93F5-DE03EBBE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3B874AE7-DE99-41F6-BC08-BB943DE2EC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C3C930-E32F-CBC3-0B61-EB1368F5B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43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F7B2E-4701-CA73-AACB-4AC3C1586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379B73B3-4861-B8E6-3842-0CDB6776FB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B2B462-8C01-0B6F-05CE-A1929CC2D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29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CB091-8AFB-95EC-73B5-34ABC0614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88A9E-085F-D9D8-BD77-65F5AEA2A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7D0A9A1D-D792-5787-6EE2-9B2F353F15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EE2721-E1AD-F2A6-2203-C63EC07925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349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8AA56-437A-B8BC-5BEB-6BD2FBC7B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63FCC5AD-65DF-2226-A6F8-90DBE67BB0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B26AC-037F-0CEF-7994-C92A6456A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61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99D64-B703-516E-7087-BE684F593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6967CAAF-AEFA-0682-45C2-42194F52E0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98BA3D-AD2B-4501-E1B2-6161326E5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513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C336-69ED-59D6-F34C-58630D2C9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E8AAFEEA-0DBC-484E-9A28-4CAD55C51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A078BD-752E-7AB6-35C9-B8F3B527A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965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C5D00-A595-56DA-8747-B29361580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BC522-8242-4683-FCE0-75AEC0D74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9527BD-4B4D-3B79-1C7B-68C8570E7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7922F-A529-F052-C77B-BFCF8F8FF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DC2D75B1-6143-F9E8-382C-2B26D023F0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6E8D35-10CE-FE85-0046-1DBA91B1D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43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35D407-2CD7-C29E-463B-787C1C34E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B5CF90-2E46-14DF-C114-EE771F996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7178F-6717-9092-18A5-B786986F7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27C17FF0-7D9F-6099-1890-CFEAE9448A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E56B8D-EDDD-E524-E5E7-3D6A08BDF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92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18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>
            <a:noAutofit/>
          </a:bodyPr>
          <a:lstStyle>
            <a:lvl1pPr>
              <a:defRPr sz="2000" baseline="0">
                <a:latin typeface="Open Sans" panose="020B0606030504020204" pitchFamily="34" charset="0"/>
              </a:defRPr>
            </a:lvl1pPr>
            <a:lvl2pPr>
              <a:defRPr sz="1800" baseline="0">
                <a:latin typeface="Open Sans" panose="020B0606030504020204" pitchFamily="34" charset="0"/>
              </a:defRPr>
            </a:lvl2pPr>
            <a:lvl3pPr>
              <a:defRPr sz="1600" baseline="0">
                <a:latin typeface="Open Sans" panose="020B0606030504020204" pitchFamily="34" charset="0"/>
              </a:defRPr>
            </a:lvl3pPr>
            <a:lvl4pPr>
              <a:defRPr sz="1600" baseline="0">
                <a:latin typeface="Open Sans" panose="020B0606030504020204" pitchFamily="34" charset="0"/>
              </a:defRPr>
            </a:lvl4pPr>
            <a:lvl5pPr>
              <a:defRPr sz="16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128B0A6C-EF38-9441-ADBF-8FE45FA6C46E}" type="datetimeFigureOut">
              <a:rPr lang="en-US" smtClean="0"/>
              <a:pPr/>
              <a:t>2/18/2025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</a:defRPr>
            </a:lvl1pPr>
          </a:lstStyle>
          <a:p>
            <a:fld id="{6D032D76-6BE4-154B-A130-37D069E423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58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Python Typing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237" y="1281769"/>
            <a:ext cx="6653609" cy="2642837"/>
          </a:xfrm>
        </p:spPr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Getting started with Python typing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Python typing techniques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000" dirty="0"/>
              <a:t>Defining abstract classes/methods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endParaRPr lang="en-GB" sz="2000" dirty="0"/>
          </a:p>
          <a:p>
            <a:pPr marL="55563" indent="0">
              <a:tabLst>
                <a:tab pos="446088" algn="l"/>
              </a:tabLst>
            </a:pPr>
            <a:r>
              <a:rPr lang="en-GB" sz="2000" i="1" dirty="0"/>
              <a:t>Annex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Additional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2E401-5733-B4FC-C8BB-E313B835E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A026D140-A961-0C48-EE9D-D76B55EC27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Type Techniques (2 of 2)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151874EF-FD35-B1BC-74A4-8F5AC5B71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define the signature of lambdas</a:t>
            </a:r>
          </a:p>
          <a:p>
            <a:pPr lvl="1"/>
            <a:r>
              <a:rPr lang="en-GB" dirty="0"/>
              <a:t>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en-GB" dirty="0"/>
              <a:t>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typing</a:t>
            </a:r>
            <a:r>
              <a:rPr lang="en-GB" dirty="0"/>
              <a:t> 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6CE507-75D6-684F-446F-F2DD9360A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1577022"/>
            <a:ext cx="7292897" cy="2655056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typing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endParaRPr lang="es-E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(a: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b: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Callable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("In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()")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res1 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(10, 20, 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x, y: x + y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(res1)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res2 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(10, 20, 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x, y: x - y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(res2)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res3 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(10, 20, 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 x, y: x * y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(res3)</a:t>
            </a: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8DCCCC8E-F927-EC4E-578B-782AF2E59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308" y="4237031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Ex05b_TypeTechniques.py</a:t>
            </a:r>
          </a:p>
        </p:txBody>
      </p:sp>
    </p:spTree>
    <p:extLst>
      <p:ext uri="{BB962C8B-B14F-4D97-AF65-F5344CB8AC3E}">
        <p14:creationId xmlns:p14="http://schemas.microsoft.com/office/powerpoint/2010/main" val="245178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06B47-38DF-85D2-6F6C-6402BD106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A744BAC8-73B0-9357-5ECB-D8A2B1952B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Defining Type Hints for Methods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DD32DBE6-8E85-B190-7347-638BE330C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define type hints for methods in a class</a:t>
            </a:r>
          </a:p>
          <a:p>
            <a:pPr lvl="1"/>
            <a:r>
              <a:rPr lang="en-GB" dirty="0"/>
              <a:t>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GB" dirty="0"/>
              <a:t> as an alias for the current class name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also use a class name as a type hint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9EAA3C-22AF-FFA2-EB7F-892E9C446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1538874"/>
            <a:ext cx="7292897" cy="191639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typing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lang="es-ES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isOlderThan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other.age</a:t>
            </a: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2C3483-7477-CB8C-CA6C-4FEF4449E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4076618"/>
            <a:ext cx="7292897" cy="43906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display_person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 Person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None: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print(f"{p.name} is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p.age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years old")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9F931C09-7245-B2A5-145E-F2FDDF7D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335" y="4529534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Ex06_Methods.py</a:t>
            </a:r>
          </a:p>
        </p:txBody>
      </p:sp>
    </p:spTree>
    <p:extLst>
      <p:ext uri="{BB962C8B-B14F-4D97-AF65-F5344CB8AC3E}">
        <p14:creationId xmlns:p14="http://schemas.microsoft.com/office/powerpoint/2010/main" val="128229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89D3ACF-09E3-D336-34B4-138BE1B5A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E826B9DB-38CB-99C7-7FAE-673AF98D4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3:  Defining Abstract Classes/Methods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9E7088A7-B879-CBCA-7C7F-EEF05042A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Overview of abstract classes/methods</a:t>
            </a:r>
          </a:p>
          <a:p>
            <a:r>
              <a:rPr lang="en-GB" dirty="0"/>
              <a:t>Defining an abstract class </a:t>
            </a:r>
          </a:p>
          <a:p>
            <a:r>
              <a:rPr lang="en-GB" dirty="0"/>
              <a:t>Defining concrete subclasses</a:t>
            </a:r>
          </a:p>
        </p:txBody>
      </p:sp>
    </p:spTree>
    <p:extLst>
      <p:ext uri="{BB962C8B-B14F-4D97-AF65-F5344CB8AC3E}">
        <p14:creationId xmlns:p14="http://schemas.microsoft.com/office/powerpoint/2010/main" val="149958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654629B-03DA-3E91-D424-5AA5AA3A0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4BD516A2-3296-1FF0-F791-8B78EF906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Overview of Abstract Classes/Methods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42025C8E-45A1-F727-5E5D-E2E60345C7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Abstract classes and abstract methods are important concepts in OO programming…</a:t>
            </a:r>
          </a:p>
          <a:p>
            <a:pPr lvl="1"/>
            <a:endParaRPr lang="en-GB" dirty="0"/>
          </a:p>
          <a:p>
            <a:r>
              <a:rPr lang="en-GB" dirty="0"/>
              <a:t>An abstract class…</a:t>
            </a:r>
          </a:p>
          <a:p>
            <a:pPr lvl="1"/>
            <a:r>
              <a:rPr lang="en-GB" dirty="0"/>
              <a:t>Is a class you can't instantiate</a:t>
            </a:r>
          </a:p>
          <a:p>
            <a:pPr lvl="1"/>
            <a:r>
              <a:rPr lang="en-GB" dirty="0"/>
              <a:t>Instead, you instantiate concrete subclasses</a:t>
            </a:r>
          </a:p>
          <a:p>
            <a:pPr lvl="1"/>
            <a:endParaRPr lang="en-GB" dirty="0"/>
          </a:p>
          <a:p>
            <a:r>
              <a:rPr lang="en-GB" dirty="0"/>
              <a:t>An abstract method…</a:t>
            </a:r>
          </a:p>
          <a:p>
            <a:pPr lvl="1"/>
            <a:r>
              <a:rPr lang="en-GB" dirty="0"/>
              <a:t>Is a method specified (but not implemented) in an abstract class</a:t>
            </a:r>
          </a:p>
          <a:p>
            <a:pPr lvl="1"/>
            <a:r>
              <a:rPr lang="en-GB" dirty="0"/>
              <a:t>All concrete subclasses must override/implement the method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810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4F29804-2C4E-4422-29CA-BD4DAE1F0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4334EBD4-2DAB-672A-3FF8-C04C27398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Defining an Abstract Class</a:t>
            </a:r>
            <a:endParaRPr lang="en-GB" dirty="0"/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E3D03A7C-8D29-02C6-C4B3-720F4B624E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Python has a handy module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Helps you define abstract classes and abstract methods</a:t>
            </a:r>
          </a:p>
          <a:p>
            <a:pPr lvl="2"/>
            <a:endParaRPr lang="en-GB" dirty="0"/>
          </a:p>
          <a:p>
            <a:r>
              <a:rPr lang="en-GB" dirty="0"/>
              <a:t>To define an abstract class:</a:t>
            </a:r>
          </a:p>
          <a:p>
            <a:pPr lvl="1"/>
            <a:r>
              <a:rPr lang="en-GB" dirty="0"/>
              <a:t>Inherit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abc.ABC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/>
              <a:t>Define empty methods, decorated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@abc.abstractmethod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F2987-73B6-7781-172F-EA3609063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2858541"/>
            <a:ext cx="7292897" cy="1731726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shape(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abc.ABC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@abc.abstractmethod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area(self: Self) -&gt; float: ...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@abc.abstractmethod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perimeter(self: Self) -&gt; float: ... 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D96BB4F1-D8AB-9473-F62E-892C63C5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509" y="4598402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Ex07_AbstractClass.py</a:t>
            </a:r>
          </a:p>
        </p:txBody>
      </p:sp>
    </p:spTree>
    <p:extLst>
      <p:ext uri="{BB962C8B-B14F-4D97-AF65-F5344CB8AC3E}">
        <p14:creationId xmlns:p14="http://schemas.microsoft.com/office/powerpoint/2010/main" val="2494345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3DF36C6-FFC3-2106-8AFF-F900AD02F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>
            <a:extLst>
              <a:ext uri="{FF2B5EF4-FFF2-40B4-BE49-F238E27FC236}">
                <a16:creationId xmlns:a16="http://schemas.microsoft.com/office/drawing/2014/main" id="{0C42A22B-DB20-67EE-A718-E6A48422C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Defining Concrete Classes</a:t>
            </a:r>
          </a:p>
        </p:txBody>
      </p:sp>
      <p:sp>
        <p:nvSpPr>
          <p:cNvPr id="842755" name="Rectangle 3">
            <a:extLst>
              <a:ext uri="{FF2B5EF4-FFF2-40B4-BE49-F238E27FC236}">
                <a16:creationId xmlns:a16="http://schemas.microsoft.com/office/drawing/2014/main" id="{C6430195-5577-49E1-488B-CF951B5C09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To define a concrete subclass:</a:t>
            </a:r>
          </a:p>
          <a:p>
            <a:pPr lvl="1"/>
            <a:r>
              <a:rPr lang="en-GB" dirty="0"/>
              <a:t>Inherit from a superclass</a:t>
            </a:r>
          </a:p>
          <a:p>
            <a:pPr lvl="1"/>
            <a:r>
              <a:rPr lang="en-GB" dirty="0"/>
              <a:t>Provide an implementation for all abstract methods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D3BFF-747D-A36A-AF0F-C3C2D72A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1894424"/>
            <a:ext cx="7292897" cy="136239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quadrilateral(shape):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area(self</a:t>
            </a:r>
            <a:r>
              <a:rPr lang="en-GB" sz="1200" b="1">
                <a:latin typeface="Courier New" panose="02070309020205020404" pitchFamily="49" charset="0"/>
                <a:cs typeface="Courier New" panose="02070309020205020404" pitchFamily="49" charset="0"/>
              </a:rPr>
              <a:t>: Self)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-&gt; float: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self.height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perimeter(self: Self) -&gt; float: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2 * 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self.width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self.height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1B2841-5159-D43D-6C02-948D58830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3351466"/>
            <a:ext cx="7292897" cy="136239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circle(shape):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area(self: Self) -&gt; float: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pi *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** 2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circumference(self: Self) -&gt; float: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Oops!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2 * pi *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self.radius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D2B985-AA48-BD04-9EA5-7E3A1C722AC9}"/>
              </a:ext>
            </a:extLst>
          </p:cNvPr>
          <p:cNvSpPr txBox="1"/>
          <p:nvPr/>
        </p:nvSpPr>
        <p:spPr>
          <a:xfrm>
            <a:off x="595310" y="1832622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👍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49D43-BB56-9E96-BCC9-2CE1891C3059}"/>
              </a:ext>
            </a:extLst>
          </p:cNvPr>
          <p:cNvSpPr txBox="1"/>
          <p:nvPr/>
        </p:nvSpPr>
        <p:spPr>
          <a:xfrm>
            <a:off x="583192" y="4039559"/>
            <a:ext cx="8883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👎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5908DA-D173-EBDF-D876-1903DB6A0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509" y="4717008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Ex08_ConcreteSubclasses.py</a:t>
            </a:r>
          </a:p>
        </p:txBody>
      </p:sp>
    </p:spTree>
    <p:extLst>
      <p:ext uri="{BB962C8B-B14F-4D97-AF65-F5344CB8AC3E}">
        <p14:creationId xmlns:p14="http://schemas.microsoft.com/office/powerpoint/2010/main" val="5343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7389" y="1259431"/>
            <a:ext cx="6233685" cy="1692452"/>
          </a:xfrm>
        </p:spPr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Getting started with Python typing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Python typing techniques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Defining abstract classes/methods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17B5C84-F2E1-258B-C528-38FD83FCA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>
            <a:extLst>
              <a:ext uri="{FF2B5EF4-FFF2-40B4-BE49-F238E27FC236}">
                <a16:creationId xmlns:a16="http://schemas.microsoft.com/office/drawing/2014/main" id="{1DEEC0F6-078C-8F8A-1D46-B2791DFB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Annex: Additional Techniques</a:t>
            </a:r>
          </a:p>
        </p:txBody>
      </p:sp>
      <p:sp>
        <p:nvSpPr>
          <p:cNvPr id="996355" name="Rectangle 3">
            <a:extLst>
              <a:ext uri="{FF2B5EF4-FFF2-40B4-BE49-F238E27FC236}">
                <a16:creationId xmlns:a16="http://schemas.microsoft.com/office/drawing/2014/main" id="{D35DD8BA-C2E9-3553-49A4-6137CCC5BE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Defining type hints for class objects</a:t>
            </a:r>
          </a:p>
          <a:p>
            <a:r>
              <a:rPr lang="en-GB" dirty="0"/>
              <a:t>Creating new types</a:t>
            </a:r>
          </a:p>
          <a:p>
            <a:r>
              <a:rPr lang="en-GB" dirty="0"/>
              <a:t>Function overloading</a:t>
            </a:r>
          </a:p>
        </p:txBody>
      </p:sp>
    </p:spTree>
    <p:extLst>
      <p:ext uri="{BB962C8B-B14F-4D97-AF65-F5344CB8AC3E}">
        <p14:creationId xmlns:p14="http://schemas.microsoft.com/office/powerpoint/2010/main" val="4242141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8D2D-09E3-C63C-9F9B-C441F0EED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532C3F90-B0E3-B915-12A1-04EF78215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Defining Types Hints for Class Objects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ED29993F-B887-ECB0-7DD3-6026AB415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989" y="823913"/>
            <a:ext cx="8228012" cy="3960812"/>
          </a:xfrm>
        </p:spPr>
        <p:txBody>
          <a:bodyPr/>
          <a:lstStyle/>
          <a:p>
            <a:r>
              <a:rPr lang="en-GB" dirty="0"/>
              <a:t>When you define a class in Python…</a:t>
            </a:r>
          </a:p>
          <a:p>
            <a:pPr lvl="1"/>
            <a:r>
              <a:rPr lang="en-GB" dirty="0"/>
              <a:t>Python creates a </a:t>
            </a:r>
            <a:r>
              <a:rPr lang="en-GB" i="1" dirty="0"/>
              <a:t>class object </a:t>
            </a:r>
            <a:r>
              <a:rPr lang="en-GB" dirty="0"/>
              <a:t>describing it (class name, methods, etc.)</a:t>
            </a:r>
          </a:p>
          <a:p>
            <a:pPr lvl="1"/>
            <a:endParaRPr lang="en-GB" dirty="0"/>
          </a:p>
          <a:p>
            <a:r>
              <a:rPr lang="en-GB" dirty="0"/>
              <a:t>You can pass a </a:t>
            </a:r>
            <a:r>
              <a:rPr lang="en-GB" i="1" dirty="0"/>
              <a:t>class object </a:t>
            </a:r>
            <a:r>
              <a:rPr lang="en-GB" dirty="0"/>
              <a:t>into functions</a:t>
            </a:r>
          </a:p>
          <a:p>
            <a:pPr lvl="1"/>
            <a:r>
              <a:rPr lang="en-GB" dirty="0"/>
              <a:t>And you can use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Type[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GB" dirty="0"/>
              <a:t> to provide a type hint</a:t>
            </a:r>
          </a:p>
          <a:p>
            <a:pPr lvl="1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7F7308-907E-BA0D-E0DA-A3173E07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0" y="2579267"/>
            <a:ext cx="7292897" cy="2470390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typing import Self,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Person: ...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Student(Person): ...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Employee(Person): ...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create_kind_of_person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Type[Person]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name: str, age: int) -&gt; Person: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age &gt; 125: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raise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("How old???")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(name, age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create_kind_of_person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"William", 20)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create_kind_of_person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"Kate", 30)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396B4-E4ED-AF5C-D4EA-D38E79C32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597" y="2566840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Ex09_ClassObjects.py</a:t>
            </a:r>
          </a:p>
        </p:txBody>
      </p:sp>
    </p:spTree>
    <p:extLst>
      <p:ext uri="{BB962C8B-B14F-4D97-AF65-F5344CB8AC3E}">
        <p14:creationId xmlns:p14="http://schemas.microsoft.com/office/powerpoint/2010/main" val="2178738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75748-27C6-E7C9-5052-9A3F118E6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F38412A6-45FE-4AA5-5D4E-17F599A8D1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Creating New Types (1 of 2)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547D107A-0A95-C2BA-71FD-9645770BE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Consider the following simple class: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Employee</a:t>
            </a:r>
            <a:r>
              <a:rPr lang="en-GB" dirty="0"/>
              <a:t> constructor receives two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/>
              <a:t> arguments</a:t>
            </a:r>
          </a:p>
          <a:p>
            <a:pPr lvl="1"/>
            <a:r>
              <a:rPr lang="en-GB" dirty="0"/>
              <a:t>We could accidentally pass in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 err="1"/>
              <a:t>s</a:t>
            </a:r>
            <a:r>
              <a:rPr lang="en-GB" dirty="0"/>
              <a:t> in the wrong order (see Midge), and this would not be detected as a type error 😢</a:t>
            </a: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1B7FAA69-007B-4723-247C-9DA6008E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734" y="3351806"/>
            <a:ext cx="1412566" cy="230832"/>
          </a:xfrm>
          <a:prstGeom prst="rect">
            <a:avLst/>
          </a:prstGeom>
          <a:noFill/>
          <a:ln w="2857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r"/>
            <a:r>
              <a:rPr lang="cy-GB" sz="900" b="1" dirty="0">
                <a:solidFill>
                  <a:schemeClr val="folHlink"/>
                </a:solidFill>
                <a:cs typeface="Tahoma" pitchFamily="34" charset="0"/>
              </a:rPr>
              <a:t>Ex08a_NewTypes_Bad.py</a:t>
            </a:r>
            <a:endParaRPr lang="en-US" sz="900" b="1" dirty="0">
              <a:solidFill>
                <a:schemeClr val="folHlink"/>
              </a:solidFill>
              <a:cs typeface="Tahom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A76C88-D761-E533-D35D-FB4634E8A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0" y="1229427"/>
            <a:ext cx="7292897" cy="2470390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__(self: Self, name: str,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salary: 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None: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self.salary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salary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__str__(self: Self) -&gt; str: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f"[{self.id} {self.name}, earns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self.salary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]"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emp1 = Employee("Mary",  1, 10000)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emp2 = Employee("Mungo", 2, 20000)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emp3 = Employee("Midge",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26278-FAA2-9DE0-0FC7-058BDD815E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595" y="3695500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Ex10a_NewTypes_Lax.py</a:t>
            </a:r>
          </a:p>
        </p:txBody>
      </p:sp>
    </p:spTree>
    <p:extLst>
      <p:ext uri="{BB962C8B-B14F-4D97-AF65-F5344CB8AC3E}">
        <p14:creationId xmlns:p14="http://schemas.microsoft.com/office/powerpoint/2010/main" val="416345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1:  Getting Started with Python Typing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Python is dynamically typed</a:t>
            </a:r>
          </a:p>
          <a:p>
            <a:r>
              <a:rPr lang="en-GB" dirty="0"/>
              <a:t>Providing type hints</a:t>
            </a:r>
          </a:p>
          <a:p>
            <a:r>
              <a:rPr lang="en-GB" dirty="0"/>
              <a:t>How to verify Python type usage</a:t>
            </a:r>
          </a:p>
          <a:p>
            <a:r>
              <a:rPr lang="en-GB" dirty="0"/>
              <a:t>Python types available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0F94D-893E-98D3-653D-B8C97000E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9E0D0625-795E-241C-295C-FAFFEC7B23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Creating New Types (2 of 2)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38CF66EC-8318-F0C8-E031-9DF3C044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use Python typing to invent distinct types: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37729-57C3-40B9-C51F-2F7B49A5A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0" y="1238353"/>
            <a:ext cx="7292897" cy="3393719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typing import Self,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NewType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Money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NewType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(Money', int)    # Money is a new type, inherits from int.</a:t>
            </a: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NewType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('PK', int)         # PK is a new type, inherits from int.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__(self: Self, name: str,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 PK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salary: Money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None: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self.name = name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self.id = id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self.salary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salary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__str__(self: Self) -&gt; str: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f"[{self.id} {self.name}, earns {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self.salary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]"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emp1 = Employee("Mary",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PK(1)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Money(10000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# Must specify exact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types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emp2 = Employee("Mungo",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PK(2)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Money(20000)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emp3 = Employee("Midge",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PK(3)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Money(30000)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804D9-FCDC-D93F-BFC9-BCCB2FDCB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1247" y="4636676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Ex10b_NewTypes_Strict.py</a:t>
            </a:r>
          </a:p>
        </p:txBody>
      </p:sp>
    </p:spTree>
    <p:extLst>
      <p:ext uri="{BB962C8B-B14F-4D97-AF65-F5344CB8AC3E}">
        <p14:creationId xmlns:p14="http://schemas.microsoft.com/office/powerpoint/2010/main" val="1184760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1402-0BAC-8AE2-E551-9B5E98D9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E4C35166-A96A-AF4D-44AF-6264F7C63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Function Overloading (1 of 3)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5EFF756D-E359-C799-A330-28AEF1434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Python typing lets you define overloaded functions</a:t>
            </a:r>
          </a:p>
          <a:p>
            <a:pPr lvl="1"/>
            <a:r>
              <a:rPr lang="en-GB" dirty="0"/>
              <a:t>Multiple functions with the same name, but different </a:t>
            </a:r>
            <a:r>
              <a:rPr lang="en-GB" dirty="0" err="1"/>
              <a:t>args</a:t>
            </a:r>
            <a:endParaRPr lang="en-GB" dirty="0"/>
          </a:p>
          <a:p>
            <a:pPr lvl="1"/>
            <a:r>
              <a:rPr lang="en-GB" dirty="0"/>
              <a:t>(The number or type of </a:t>
            </a:r>
            <a:r>
              <a:rPr lang="en-GB" dirty="0" err="1"/>
              <a:t>args</a:t>
            </a:r>
            <a:r>
              <a:rPr lang="en-GB" dirty="0"/>
              <a:t> must be different) </a:t>
            </a:r>
          </a:p>
          <a:p>
            <a:pPr lvl="1"/>
            <a:endParaRPr lang="en-GB" dirty="0"/>
          </a:p>
          <a:p>
            <a:r>
              <a:rPr lang="en-GB" dirty="0"/>
              <a:t>Here's a simple example of using overloaded functions: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Let's see how to do this using Python typing…</a:t>
            </a:r>
          </a:p>
          <a:p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17C47-96EB-08CA-6B47-DECE1A1CA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0" y="2585596"/>
            <a:ext cx="7292897" cy="439064"/>
          </a:xfrm>
          <a:prstGeom prst="rect">
            <a:avLst/>
          </a:prstGeom>
          <a:solidFill>
            <a:srgbClr val="FFDB43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res1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seconds_to_midnight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(86_395)         # Pass in time of day as (seconds)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res2 =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seconds_to_midnight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(23, 59, 57)     # Pass in time of day as (h, m, s)</a:t>
            </a:r>
          </a:p>
        </p:txBody>
      </p:sp>
    </p:spTree>
    <p:extLst>
      <p:ext uri="{BB962C8B-B14F-4D97-AF65-F5344CB8AC3E}">
        <p14:creationId xmlns:p14="http://schemas.microsoft.com/office/powerpoint/2010/main" val="2991204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1AD38-358D-DD8B-B0DE-CDF64D10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E6A67428-FA79-971A-218C-442876AE22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/>
              <a:t>Function Overloading (2 of 3)</a:t>
            </a:r>
            <a:endParaRPr lang="en-GB" dirty="0"/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5AACEA68-E6B9-6E52-F423-8BC3C5F01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First, specify the function signatures you want to support</a:t>
            </a:r>
          </a:p>
          <a:p>
            <a:pPr lvl="1"/>
            <a:r>
              <a:rPr lang="en-GB" dirty="0"/>
              <a:t>Decorate these functions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@overload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Then, define a single function that satisfies all signatures: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ECCB5-119E-D9AF-F234-41712FAAB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0" y="1559108"/>
            <a:ext cx="7292897" cy="136239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typing import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overload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@overload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seconds_to_midnight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(p1: int) -&gt; int:  ... 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@overload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seconds_to_midnight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(p1: int, p2: int, p3: int) -&gt; int:  ...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3079F2-C559-4B37-A6FA-334C6FFD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0" y="3609683"/>
            <a:ext cx="7292897" cy="1177728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seconds_to_midnight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p1: int,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p2: int | None = None,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p3: int | None = None) -&gt; int: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Implementation to satisfy both overloads. See next slide…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131CC-C8A8-62BD-A20F-BE4AFE6F6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769" y="4801194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Ex11_FunctionOverloading.py</a:t>
            </a:r>
          </a:p>
        </p:txBody>
      </p:sp>
    </p:spTree>
    <p:extLst>
      <p:ext uri="{BB962C8B-B14F-4D97-AF65-F5344CB8AC3E}">
        <p14:creationId xmlns:p14="http://schemas.microsoft.com/office/powerpoint/2010/main" val="205339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CBC88-7795-0952-7083-A1BE52FC2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C7D6709A-1FA6-DC39-67A6-698CC3CC23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Function Overloading (3 of 3)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3F483678-6DDB-C3F2-4D31-FABEEABAA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 function implementation must figure out which overload the client called: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3D84FC-5490-B00D-2E9A-47D57E630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080" y="1518297"/>
            <a:ext cx="7292897" cy="2285724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seconds_to_midnight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p1: int,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p2: int | None = None, 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p3: int | None = None) -&gt; int: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NUM_SECS_IN_DAY = 60*60*24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(p2 is None or p3 is None):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NUM_SECS_IN_DAY - p1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NUM_SECS_IN_DAY - (p1*60*60 + p2*60 + p3)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0F2C5D-66EC-895D-CC10-0E9FA9726C33}"/>
              </a:ext>
            </a:extLst>
          </p:cNvPr>
          <p:cNvCxnSpPr>
            <a:cxnSpLocks/>
          </p:cNvCxnSpPr>
          <p:nvPr/>
        </p:nvCxnSpPr>
        <p:spPr>
          <a:xfrm flipH="1">
            <a:off x="4598782" y="2942564"/>
            <a:ext cx="2062182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9752ED-7160-22B8-C452-A74030C0B5AF}"/>
              </a:ext>
            </a:extLst>
          </p:cNvPr>
          <p:cNvCxnSpPr>
            <a:cxnSpLocks/>
          </p:cNvCxnSpPr>
          <p:nvPr/>
        </p:nvCxnSpPr>
        <p:spPr>
          <a:xfrm flipH="1">
            <a:off x="2287913" y="3473678"/>
            <a:ext cx="4373051" cy="0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E7B2B4-2F0A-0CE9-9591-F0719ABFE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769" y="3817928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Ex11_FunctionOverloading.py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D9897C-D57B-310F-D0A4-D6D7157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005" y="2808005"/>
            <a:ext cx="3012882" cy="254398"/>
          </a:xfrm>
          <a:prstGeom prst="rect">
            <a:avLst/>
          </a:prstGeom>
          <a:solidFill>
            <a:srgbClr val="FFDB43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seconds_to_midnight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(86_395)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5FF0CF-7AF3-F174-F511-8AA5089A98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8005" y="3327701"/>
            <a:ext cx="3012882" cy="254398"/>
          </a:xfrm>
          <a:prstGeom prst="rect">
            <a:avLst/>
          </a:prstGeom>
          <a:solidFill>
            <a:srgbClr val="FFDB43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seconds_to_midnight(23, 59, 57)</a:t>
            </a:r>
          </a:p>
        </p:txBody>
      </p:sp>
    </p:spTree>
    <p:extLst>
      <p:ext uri="{BB962C8B-B14F-4D97-AF65-F5344CB8AC3E}">
        <p14:creationId xmlns:p14="http://schemas.microsoft.com/office/powerpoint/2010/main" val="43057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6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Python is Dynamically Typed</a:t>
            </a:r>
          </a:p>
        </p:txBody>
      </p:sp>
      <p:sp>
        <p:nvSpPr>
          <p:cNvPr id="6147" name="Rectangle 47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Python is a dynamically-typed language</a:t>
            </a:r>
          </a:p>
          <a:p>
            <a:pPr lvl="1"/>
            <a:r>
              <a:rPr lang="en-GB" dirty="0"/>
              <a:t>A variable can change its type mid-flight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Pros of dynamic typing:</a:t>
            </a:r>
          </a:p>
          <a:p>
            <a:pPr lvl="1"/>
            <a:r>
              <a:rPr lang="en-GB" dirty="0"/>
              <a:t>Python code is easy to learn/write</a:t>
            </a:r>
          </a:p>
          <a:p>
            <a:pPr lvl="1"/>
            <a:endParaRPr lang="en-GB" dirty="0"/>
          </a:p>
          <a:p>
            <a:r>
              <a:rPr lang="en-GB" dirty="0"/>
              <a:t>Cons of dynamic typing:</a:t>
            </a:r>
          </a:p>
          <a:p>
            <a:pPr lvl="1"/>
            <a:r>
              <a:rPr lang="en-GB" dirty="0"/>
              <a:t>Python code can be error-prone at run 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CD8007-71AF-EE23-C4C4-3B9B3A7AB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1541735"/>
            <a:ext cx="7292897" cy="99306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print(x, type(x))</a:t>
            </a:r>
          </a:p>
          <a:p>
            <a:pPr defTabSz="554831">
              <a:defRPr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"Hello world"</a:t>
            </a:r>
          </a:p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print(x, type(x))</a:t>
            </a: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DE62AEAD-8882-EE3B-3457-D5F24F639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579" y="2551221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Ex01_PythonIsDynamicallyTyped.py</a:t>
            </a:r>
            <a:endParaRPr lang="en-US" sz="1200" b="1" dirty="0">
              <a:solidFill>
                <a:srgbClr val="005B7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6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Providing Type Hints</a:t>
            </a:r>
          </a:p>
        </p:txBody>
      </p:sp>
      <p:sp>
        <p:nvSpPr>
          <p:cNvPr id="7171" name="Rectangle 47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provide type hints for your variables</a:t>
            </a:r>
          </a:p>
          <a:p>
            <a:pPr lvl="1"/>
            <a:r>
              <a:rPr lang="en-GB" dirty="0"/>
              <a:t>When you declare a variable, specify its intended type too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Pros of type hints:</a:t>
            </a:r>
          </a:p>
          <a:p>
            <a:pPr lvl="1"/>
            <a:r>
              <a:rPr lang="en-GB" dirty="0"/>
              <a:t>Enables static code checkers to spot incorrect type usage</a:t>
            </a:r>
          </a:p>
          <a:p>
            <a:pPr lvl="1"/>
            <a:endParaRPr lang="en-GB" dirty="0"/>
          </a:p>
          <a:p>
            <a:r>
              <a:rPr lang="en-GB" dirty="0"/>
              <a:t>Cons of dynamic typing:</a:t>
            </a:r>
          </a:p>
          <a:p>
            <a:pPr lvl="1"/>
            <a:r>
              <a:rPr lang="en-GB" dirty="0"/>
              <a:t>More syntax to learn/write</a:t>
            </a:r>
          </a:p>
          <a:p>
            <a:pPr lvl="1"/>
            <a:r>
              <a:rPr lang="en-GB" dirty="0"/>
              <a:t>Not enforced at run time (Python is still dynamically typed!)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3A9F0-69CB-5040-B16F-444A77E44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1541735"/>
            <a:ext cx="7292897" cy="993062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42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43        # OK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"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# </a:t>
            </a: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OK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B0925B96-3730-C52B-6234-495895395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101" y="2539743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Ex02_ProvidingTypeHints.py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How to Verify Python Type Usage</a:t>
            </a:r>
          </a:p>
        </p:txBody>
      </p:sp>
      <p:sp>
        <p:nvSpPr>
          <p:cNvPr id="9219" name="Content Placeholder 26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There are various static code checkers available, to verify that your code adheres to the specified types</a:t>
            </a:r>
          </a:p>
          <a:p>
            <a:pPr lvl="1"/>
            <a:r>
              <a:rPr lang="en-GB" dirty="0"/>
              <a:t>We'll use </a:t>
            </a:r>
            <a:r>
              <a:rPr lang="en-GB" i="1" dirty="0" err="1"/>
              <a:t>pyright</a:t>
            </a:r>
            <a:r>
              <a:rPr lang="en-GB" dirty="0"/>
              <a:t>, a popular choice </a:t>
            </a:r>
          </a:p>
          <a:p>
            <a:pPr lvl="1"/>
            <a:endParaRPr lang="en-GB" dirty="0"/>
          </a:p>
          <a:p>
            <a:r>
              <a:rPr lang="en-GB" dirty="0"/>
              <a:t>Install and run </a:t>
            </a:r>
            <a:r>
              <a:rPr lang="en-GB" dirty="0" err="1"/>
              <a:t>pyright</a:t>
            </a:r>
            <a:r>
              <a:rPr lang="en-GB" dirty="0"/>
              <a:t> as follows: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For example: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0EFBA3-C10E-5221-C1C5-D81A5218E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2556080"/>
            <a:ext cx="7292897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s-E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es-E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es-E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pyright</a:t>
            </a:r>
            <a:endParaRPr lang="es-ES" sz="12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2FDD21-68D5-E69D-F50C-DAFA6283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455" y="2875425"/>
            <a:ext cx="7292897" cy="254398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s-ES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pyright</a:t>
            </a:r>
            <a:r>
              <a:rPr lang="es-ES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&lt;filename.py&gt;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9BCC0F-8AA3-E7C0-5BA2-87248C65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660" y="3782230"/>
            <a:ext cx="7277640" cy="97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21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26AED-150B-2B61-9971-5518EAA9B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6">
            <a:extLst>
              <a:ext uri="{FF2B5EF4-FFF2-40B4-BE49-F238E27FC236}">
                <a16:creationId xmlns:a16="http://schemas.microsoft.com/office/drawing/2014/main" id="{EEB57BC3-9FBB-D822-4B7E-6574D677B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Python Types Available</a:t>
            </a:r>
          </a:p>
        </p:txBody>
      </p:sp>
      <p:sp>
        <p:nvSpPr>
          <p:cNvPr id="7171" name="Rectangle 47">
            <a:extLst>
              <a:ext uri="{FF2B5EF4-FFF2-40B4-BE49-F238E27FC236}">
                <a16:creationId xmlns:a16="http://schemas.microsoft.com/office/drawing/2014/main" id="{AD1B994F-4142-E375-C5F4-27B9B1BDCA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define type hints for all the simple Python types: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963B1-0826-B543-3033-2B939AB1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98" y="1255830"/>
            <a:ext cx="7292897" cy="2839721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42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3.14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[10, 20, 30]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set[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{"Swansea", "Wrexham", "Newport", "Swansea"}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{"UK": "+44", "DK": "+45", "SE": "+46", "NO": "+47"}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("Swansea", 51.62, -3.94)</a:t>
            </a:r>
          </a:p>
          <a:p>
            <a:pPr defTabSz="554831">
              <a:defRPr/>
            </a:pPr>
            <a:endParaRPr lang="es-E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>
              <a:defRPr/>
            </a:pPr>
            <a:r>
              <a:rPr lang="es-E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(a, b, c, d, e, f, g)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A8EA9C88-03B3-47F4-906D-F4AB8C721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926" y="4119762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Ex03_PythonTypesAvailable.py</a:t>
            </a:r>
          </a:p>
        </p:txBody>
      </p:sp>
    </p:spTree>
    <p:extLst>
      <p:ext uri="{BB962C8B-B14F-4D97-AF65-F5344CB8AC3E}">
        <p14:creationId xmlns:p14="http://schemas.microsoft.com/office/powerpoint/2010/main" val="391647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Section 2:  Python Typing Techniques</a:t>
            </a:r>
          </a:p>
        </p:txBody>
      </p:sp>
      <p:sp>
        <p:nvSpPr>
          <p:cNvPr id="996355" name="Rectangle 3"/>
          <p:cNvSpPr>
            <a:spLocks noGrp="1" noChangeArrowheads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Defining type hints for functions</a:t>
            </a:r>
          </a:p>
          <a:p>
            <a:r>
              <a:rPr lang="en-GB" dirty="0"/>
              <a:t>Type techniques</a:t>
            </a:r>
          </a:p>
          <a:p>
            <a:r>
              <a:rPr lang="en-GB" dirty="0"/>
              <a:t>Defining type hints for methods</a:t>
            </a:r>
          </a:p>
        </p:txBody>
      </p:sp>
    </p:spTree>
    <p:extLst>
      <p:ext uri="{BB962C8B-B14F-4D97-AF65-F5344CB8AC3E}">
        <p14:creationId xmlns:p14="http://schemas.microsoft.com/office/powerpoint/2010/main" val="848114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/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Defining Type Hints for Functions</a:t>
            </a:r>
          </a:p>
        </p:txBody>
      </p:sp>
      <p:sp>
        <p:nvSpPr>
          <p:cNvPr id="9219" name="Content Placeholder 26"/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You can define types for function arguments/returns…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Simple argument / return types: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Returning something interesting: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Receiving variadic positional arguments: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Receiving variadic keyword arguments: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6C4F2D-7FBD-2F00-5E6D-FFF9EADCC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45" y="1850233"/>
            <a:ext cx="6908250" cy="254398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calc_discriminant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float, b: float, c: float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float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...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B817E-43C2-57CA-B3F6-8E6379E3A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45" y="2753885"/>
            <a:ext cx="6908250" cy="254398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calc_roots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(a: float, b: float, c: float)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 tuple[float, float]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ECBBE4-B6DD-7445-481E-934B546D8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45" y="3668912"/>
            <a:ext cx="6908250" cy="254398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display_squares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None:  ...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8BDBA4-5EE5-993E-0971-39EC56E7E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45" y="4585971"/>
            <a:ext cx="6908250" cy="254398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display_named_squares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kwargs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None:  ...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26C0969-1ABE-9245-7888-DD0A5B417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926" y="4859629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Ex04_Functions.py</a:t>
            </a:r>
          </a:p>
        </p:txBody>
      </p:sp>
    </p:spTree>
    <p:extLst>
      <p:ext uri="{BB962C8B-B14F-4D97-AF65-F5344CB8AC3E}">
        <p14:creationId xmlns:p14="http://schemas.microsoft.com/office/powerpoint/2010/main" val="261868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274ED-09A6-C0A8-FD5E-861718E0E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6">
            <a:extLst>
              <a:ext uri="{FF2B5EF4-FFF2-40B4-BE49-F238E27FC236}">
                <a16:creationId xmlns:a16="http://schemas.microsoft.com/office/drawing/2014/main" id="{D9492615-51C1-54A3-AB84-44B4DF5AE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8518" y="36576"/>
            <a:ext cx="7548179" cy="560552"/>
          </a:xfrm>
        </p:spPr>
        <p:txBody>
          <a:bodyPr/>
          <a:lstStyle/>
          <a:p>
            <a:r>
              <a:rPr lang="en-GB" dirty="0"/>
              <a:t>Type Techniques (1 of 2)</a:t>
            </a:r>
          </a:p>
        </p:txBody>
      </p:sp>
      <p:sp>
        <p:nvSpPr>
          <p:cNvPr id="9219" name="Content Placeholder 26">
            <a:extLst>
              <a:ext uri="{FF2B5EF4-FFF2-40B4-BE49-F238E27FC236}">
                <a16:creationId xmlns:a16="http://schemas.microsoft.com/office/drawing/2014/main" id="{E9AE0084-D44D-5FAB-A54C-587291855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676" y="823339"/>
            <a:ext cx="8023438" cy="3961136"/>
          </a:xfrm>
        </p:spPr>
        <p:txBody>
          <a:bodyPr/>
          <a:lstStyle/>
          <a:p>
            <a:r>
              <a:rPr lang="en-GB" dirty="0"/>
              <a:t>There are some interesting type techniques you can use...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Defining a union type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Defining an optional parameter: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r>
              <a:rPr lang="en-GB" dirty="0"/>
              <a:t>Allowing any type of parameter: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GB" dirty="0"/>
              <a:t> are located in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typing</a:t>
            </a:r>
            <a:r>
              <a:rPr lang="en-GB" dirty="0"/>
              <a:t>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6A9974-A6E1-944E-CBE7-C5999309E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45" y="1850233"/>
            <a:ext cx="6908250" cy="254398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f1(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str | int | float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str:  ...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7D0C0-5184-D791-49E8-50BC91E51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45" y="2757353"/>
            <a:ext cx="6908250" cy="254398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f2(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fav_football_team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Optional[str] = None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None:  ...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90A846-3145-D980-42C5-5CC1AD49E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945" y="3664794"/>
            <a:ext cx="6908250" cy="254398"/>
          </a:xfrm>
          <a:prstGeom prst="rect">
            <a:avLst/>
          </a:prstGeom>
          <a:solidFill>
            <a:srgbClr val="FFFF66"/>
          </a:solidFill>
          <a:ln w="9525">
            <a:solidFill>
              <a:srgbClr val="FFC000"/>
            </a:solidFill>
            <a:miter lim="800000"/>
            <a:headEnd/>
            <a:tailEnd/>
          </a:ln>
          <a:effectLst/>
        </p:spPr>
        <p:txBody>
          <a:bodyPr wrap="square" lIns="69056" tIns="34529" rIns="69056" bIns="34529" anchor="ctr">
            <a:spAutoFit/>
          </a:bodyPr>
          <a:lstStyle/>
          <a:p>
            <a:pPr defTabSz="554831">
              <a:defRPr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f3(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Any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None:  ...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7B70D5E6-A27B-B125-3221-C130CB3FC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926" y="3911082"/>
            <a:ext cx="3349577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cy-GB" sz="1200" b="1" dirty="0">
                <a:solidFill>
                  <a:srgbClr val="005B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Ex05a_TypeTechniques.py</a:t>
            </a:r>
          </a:p>
        </p:txBody>
      </p:sp>
    </p:spTree>
    <p:extLst>
      <p:ext uri="{BB962C8B-B14F-4D97-AF65-F5344CB8AC3E}">
        <p14:creationId xmlns:p14="http://schemas.microsoft.com/office/powerpoint/2010/main" val="368202750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6497</TotalTime>
  <Words>2079</Words>
  <Application>Microsoft Office PowerPoint</Application>
  <PresentationFormat>On-screen Show (16:9)</PresentationFormat>
  <Paragraphs>346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Courier New</vt:lpstr>
      <vt:lpstr>Open Sans</vt:lpstr>
      <vt:lpstr>Tahoma</vt:lpstr>
      <vt:lpstr>Standard_LiveLessons_2017</vt:lpstr>
      <vt:lpstr>Python Typing</vt:lpstr>
      <vt:lpstr>Section 1:  Getting Started with Python Typing</vt:lpstr>
      <vt:lpstr>Python is Dynamically Typed</vt:lpstr>
      <vt:lpstr>Providing Type Hints</vt:lpstr>
      <vt:lpstr>How to Verify Python Type Usage</vt:lpstr>
      <vt:lpstr>Python Types Available</vt:lpstr>
      <vt:lpstr>Section 2:  Python Typing Techniques</vt:lpstr>
      <vt:lpstr>Defining Type Hints for Functions</vt:lpstr>
      <vt:lpstr>Type Techniques (1 of 2)</vt:lpstr>
      <vt:lpstr>Type Techniques (2 of 2)</vt:lpstr>
      <vt:lpstr>Defining Type Hints for Methods</vt:lpstr>
      <vt:lpstr>Section 3:  Defining Abstract Classes/Methods</vt:lpstr>
      <vt:lpstr>Overview of Abstract Classes/Methods</vt:lpstr>
      <vt:lpstr>Defining an Abstract Class</vt:lpstr>
      <vt:lpstr>Defining Concrete Classes</vt:lpstr>
      <vt:lpstr>Summary</vt:lpstr>
      <vt:lpstr>Annex: Additional Techniques</vt:lpstr>
      <vt:lpstr>Defining Types Hints for Class Objects</vt:lpstr>
      <vt:lpstr>Creating New Types (1 of 2)</vt:lpstr>
      <vt:lpstr>Creating New Types (2 of 2)</vt:lpstr>
      <vt:lpstr>Function Overloading (1 of 3)</vt:lpstr>
      <vt:lpstr>Function Overloading (2 of 3)</vt:lpstr>
      <vt:lpstr>Function Overloading (3 of 3)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152</cp:revision>
  <dcterms:created xsi:type="dcterms:W3CDTF">2015-09-28T19:52:00Z</dcterms:created>
  <dcterms:modified xsi:type="dcterms:W3CDTF">2025-02-18T10:45:17Z</dcterms:modified>
</cp:coreProperties>
</file>