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726" r:id="rId2"/>
    <p:sldId id="533" r:id="rId3"/>
    <p:sldId id="549" r:id="rId4"/>
    <p:sldId id="569" r:id="rId5"/>
    <p:sldId id="570" r:id="rId6"/>
    <p:sldId id="539" r:id="rId7"/>
    <p:sldId id="572" r:id="rId8"/>
    <p:sldId id="574" r:id="rId9"/>
    <p:sldId id="540" r:id="rId10"/>
    <p:sldId id="573" r:id="rId11"/>
    <p:sldId id="575" r:id="rId12"/>
    <p:sldId id="576" r:id="rId13"/>
    <p:sldId id="557" r:id="rId14"/>
    <p:sldId id="583" r:id="rId15"/>
    <p:sldId id="584" r:id="rId16"/>
    <p:sldId id="581" r:id="rId17"/>
    <p:sldId id="585" r:id="rId18"/>
    <p:sldId id="586" r:id="rId19"/>
    <p:sldId id="587" r:id="rId20"/>
    <p:sldId id="588" r:id="rId21"/>
    <p:sldId id="589" r:id="rId22"/>
    <p:sldId id="558" r:id="rId23"/>
    <p:sldId id="560" r:id="rId24"/>
    <p:sldId id="579" r:id="rId25"/>
    <p:sldId id="598" r:id="rId26"/>
    <p:sldId id="599" r:id="rId27"/>
    <p:sldId id="600" r:id="rId28"/>
    <p:sldId id="902" r:id="rId29"/>
    <p:sldId id="602" r:id="rId30"/>
    <p:sldId id="734" r:id="rId31"/>
    <p:sldId id="580" r:id="rId32"/>
    <p:sldId id="590" r:id="rId33"/>
    <p:sldId id="591" r:id="rId34"/>
    <p:sldId id="592" r:id="rId35"/>
    <p:sldId id="595" r:id="rId36"/>
    <p:sldId id="596" r:id="rId37"/>
    <p:sldId id="597" r:id="rId38"/>
    <p:sldId id="593" r:id="rId39"/>
    <p:sldId id="594" r:id="rId4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8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70"/>
    <a:srgbClr val="E5FFE5"/>
    <a:srgbClr val="B3D9FF"/>
    <a:srgbClr val="FFDF57"/>
    <a:srgbClr val="FFDB43"/>
    <a:srgbClr val="7030A0"/>
    <a:srgbClr val="00B05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95354" autoAdjust="0"/>
  </p:normalViewPr>
  <p:slideViewPr>
    <p:cSldViewPr snapToGrid="0" snapToObjects="1">
      <p:cViewPr varScale="1">
        <p:scale>
          <a:sx n="114" d="100"/>
          <a:sy n="114" d="100"/>
        </p:scale>
        <p:origin x="61" y="48"/>
      </p:cViewPr>
      <p:guideLst>
        <p:guide orient="horz" pos="1620"/>
        <p:guide pos="8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4507"/>
    </p:cViewPr>
  </p:sorterViewPr>
  <p:notesViewPr>
    <p:cSldViewPr snapToGrid="0" snapToObjects="1">
      <p:cViewPr varScale="1">
        <p:scale>
          <a:sx n="66" d="100"/>
          <a:sy n="66" d="100"/>
        </p:scale>
        <p:origin x="2467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panose="020B0606030504020204" pitchFamily="34" charset="0"/>
              </a:defRPr>
            </a:lvl1pPr>
          </a:lstStyle>
          <a:p>
            <a:fld id="{83DEBBD1-6077-4938-811F-54E4AC433829}" type="datetimeFigureOut">
              <a:rPr lang="en-GB" smtClean="0"/>
              <a:pPr/>
              <a:t>18/02/2025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panose="020B0606030504020204" pitchFamily="34" charset="0"/>
              </a:defRPr>
            </a:lvl1pPr>
          </a:lstStyle>
          <a:p>
            <a:fld id="{5DE77016-B761-47E8-ADDA-7F73F02D164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 Automation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F3260946-DA3B-4E7E-9F3D-F0059BD62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 Automation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9FA43DC-3042-426F-BB53-F053B1CD2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 Automation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9987EB24-8DB3-4779-BB13-6B26561FA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 Automation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2654E61-A562-49A0-A46E-52A2F261A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 Automation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6103A4B-5122-4F28-BD29-CA6A00ECD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 Automation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39D79FC9-6158-4180-ACB1-1854AC153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 Automation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CAE3EBCF-E435-49FC-8760-77BF5E604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 Automation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AB07C473-EBD1-4FE8-9E7E-C58B59016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 Automation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3069E1A6-9695-487C-9BE7-857972282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 Automation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F28880AB-EF5E-495B-9813-81FA5715D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 Automation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E09FD35-7E1D-4D0E-8835-C478639A2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 Automation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826E12C-6452-4AAB-B252-D82C78B52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 Automation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CA8A5AC8-3D27-44C5-BACF-8E7FEF464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 Automation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FD4161C-A175-40C0-B424-D621E41BF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 Automation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16E91D0-3A9A-4290-9B70-D3A373D20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 Automation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56B1B8B-C88A-4DE6-AF95-90B43262C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 Automation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FCBF055-A801-429F-800A-4A58ABC46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5652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 Automation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56B1B8B-C88A-4DE6-AF95-90B43262C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0873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 Automation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FCBF055-A801-429F-800A-4A58ABC46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5125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 Automation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56B1B8B-C88A-4DE6-AF95-90B43262C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484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 Automation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FCBF055-A801-429F-800A-4A58ABC46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993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 Automation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98BC2454-77AE-4E8B-AB30-624672F7B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2512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 Automation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17AF0E4-FFD0-49DA-8B49-61095A24D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 Automation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5B90784-AAC9-455D-8C97-69584F1F8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379913"/>
            <a:ext cx="5851525" cy="4511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 Automation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 Automation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8319C164-A88C-4C0B-9AB6-D28DBE8D3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 Automation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7063D2E1-D82B-42FF-A2EC-5B3F18E2F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5339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 Automation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12259A3-818C-4B50-A20D-129E9DA58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326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 Automation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67F99F92-7841-4AB1-9ED6-E1A538692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2238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 Automation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F67841AB-2812-42C1-9B7B-437B35CDA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 Automation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9862DFEA-6B77-4215-BA9D-EAD07D42D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 Automation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C289248A-339E-49A8-8535-9B96F8E6A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 Automation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CCD30234-F83F-4E4F-A0DE-7CC76DE81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 Automation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F98A3243-109A-45F6-B7C0-34F8DB80B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 Automation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C69EEB54-CB20-4B44-A2D2-BBCA16500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 Automation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8363A16B-411D-4DB4-8F06-0ED72859A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 Automation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1BB76C35-8D59-4EF4-8DC2-09025801B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794991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Autofit/>
          </a:bodyPr>
          <a:lstStyle>
            <a:lvl1pPr>
              <a:defRPr sz="2000" baseline="0">
                <a:latin typeface="Open Sans" panose="020B0606030504020204" pitchFamily="34" charset="0"/>
              </a:defRPr>
            </a:lvl1pPr>
            <a:lvl2pPr>
              <a:defRPr sz="1800" baseline="0">
                <a:latin typeface="Open Sans" panose="020B0606030504020204" pitchFamily="34" charset="0"/>
              </a:defRPr>
            </a:lvl2pPr>
            <a:lvl3pPr>
              <a:defRPr sz="1600" baseline="0">
                <a:latin typeface="Open Sans" panose="020B0606030504020204" pitchFamily="34" charset="0"/>
              </a:defRPr>
            </a:lvl3pPr>
            <a:lvl4pPr>
              <a:defRPr sz="1600" baseline="0">
                <a:latin typeface="Open Sans" panose="020B0606030504020204" pitchFamily="34" charset="0"/>
              </a:defRPr>
            </a:lvl4pPr>
            <a:lvl5pPr>
              <a:defRPr sz="16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772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1437914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fld id="{128B0A6C-EF38-9441-ADBF-8FE45FA6C46E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fld id="{6D032D76-6BE4-154B-A130-37D069E423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8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Test Automation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237" y="1281769"/>
            <a:ext cx="6653609" cy="2642837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Getting started with testing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Using </a:t>
            </a:r>
            <a:r>
              <a:rPr lang="en-GB" sz="2000" dirty="0" err="1"/>
              <a:t>PyHamcrest</a:t>
            </a:r>
            <a:r>
              <a:rPr lang="en-GB" sz="2000" dirty="0"/>
              <a:t> matchers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Mocking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endParaRPr lang="en-GB" sz="2000" dirty="0"/>
          </a:p>
          <a:p>
            <a:pPr marL="55563" indent="0">
              <a:tabLst>
                <a:tab pos="446088" algn="l"/>
              </a:tabLst>
            </a:pPr>
            <a:r>
              <a:rPr lang="en-GB" sz="2000" i="1" dirty="0"/>
              <a:t>Annex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Additional testing techniques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Testing for Exceptions (1 of 2)</a:t>
            </a:r>
          </a:p>
        </p:txBody>
      </p:sp>
      <p:sp>
        <p:nvSpPr>
          <p:cNvPr id="11267" name="Rectangle 2051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When you write industrial-strength code, sometimes you actually want the code to throw an exception</a:t>
            </a:r>
          </a:p>
          <a:p>
            <a:pPr lvl="1"/>
            <a:r>
              <a:rPr lang="en-GB" dirty="0"/>
              <a:t>The code should be robust enough to detect error situations</a:t>
            </a:r>
          </a:p>
          <a:p>
            <a:pPr lvl="1"/>
            <a:r>
              <a:rPr lang="en-GB" dirty="0"/>
              <a:t>You can write a test to verify the code raises an error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048531-0CB7-E17D-A940-9471FC74C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856" y="2201854"/>
            <a:ext cx="7292897" cy="2655056"/>
          </a:xfrm>
          <a:prstGeom prst="rect">
            <a:avLst/>
          </a:prstGeom>
          <a:solidFill>
            <a:srgbClr val="FFDF57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test_withdrawalsExceedLimit_exceptionOccursV1():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Arrange.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("David")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Act.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acc.deposit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(600)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Verify expected exception occurs.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with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pytest.raises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(Exception):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acc.withdraw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(601)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30ACA68-EC62-066F-8B43-557E46A59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926" y="4859630"/>
            <a:ext cx="33495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test_BankAccount1.py</a:t>
            </a:r>
          </a:p>
        </p:txBody>
      </p:sp>
    </p:spTree>
    <p:extLst>
      <p:ext uri="{BB962C8B-B14F-4D97-AF65-F5344CB8AC3E}">
        <p14:creationId xmlns:p14="http://schemas.microsoft.com/office/powerpoint/2010/main" val="2236307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Testing for Exceptions (2 of 2)</a:t>
            </a:r>
          </a:p>
        </p:txBody>
      </p:sp>
      <p:sp>
        <p:nvSpPr>
          <p:cNvPr id="11267" name="Rectangle 2051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If you want to examine the exception that was thrown: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269C4C-1301-23F3-EF71-4DEE0C3D7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856" y="1236833"/>
            <a:ext cx="7292897" cy="3393719"/>
          </a:xfrm>
          <a:prstGeom prst="rect">
            <a:avLst/>
          </a:prstGeom>
          <a:solidFill>
            <a:srgbClr val="FFDF57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test_withdrawalsExceedLimit_exceptionOccursV2():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Arrange.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("David")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Act.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acc.deposit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(600)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Verify expected exception occurs.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with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pytest.raises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(Exception) as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excinfo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acc.withdraw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(601)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Assert the exception type and error message are correct.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assert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excinfo.typename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"Exception"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assert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excinfo.value.args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== "Insufficient funds"</a:t>
            </a:r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6422AA47-DEE9-6029-5136-407608636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926" y="4639569"/>
            <a:ext cx="33495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test_BankAccount1.py</a:t>
            </a:r>
          </a:p>
        </p:txBody>
      </p:sp>
    </p:spTree>
    <p:extLst>
      <p:ext uri="{BB962C8B-B14F-4D97-AF65-F5344CB8AC3E}">
        <p14:creationId xmlns:p14="http://schemas.microsoft.com/office/powerpoint/2010/main" val="3006370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/>
              <a:t>Setup and Teardown Code</a:t>
            </a:r>
            <a:endParaRPr lang="en-GB" dirty="0"/>
          </a:p>
        </p:txBody>
      </p:sp>
      <p:sp>
        <p:nvSpPr>
          <p:cNvPr id="11267" name="Rectangle 2051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You can define a </a:t>
            </a:r>
            <a:r>
              <a:rPr lang="en-GB" i="1" dirty="0"/>
              <a:t>fixture function</a:t>
            </a:r>
            <a:r>
              <a:rPr lang="en-GB" dirty="0"/>
              <a:t> to do common code before and after each test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524B54-DBA9-CACA-2EF5-8592693A9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856" y="1525187"/>
            <a:ext cx="7292897" cy="3393719"/>
          </a:xfrm>
          <a:prstGeom prst="rect">
            <a:avLst/>
          </a:prstGeom>
          <a:solidFill>
            <a:srgbClr val="FFDF57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@pytest.fixture(autouse=True)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run_around_tests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Code that will run before each test.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print("Do something before a test")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("David")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A test function will be run at this point.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yield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Code that will run after each test.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print("Do something after a test")</a:t>
            </a: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EE175882-195F-5B4A-4925-7DEFE49CC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5660" y="4639569"/>
            <a:ext cx="33495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test_BankAccount2.py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50438-5785-BF35-9CBB-686E4460A692}"/>
              </a:ext>
            </a:extLst>
          </p:cNvPr>
          <p:cNvSpPr txBox="1"/>
          <p:nvPr/>
        </p:nvSpPr>
        <p:spPr>
          <a:xfrm>
            <a:off x="6317328" y="1646679"/>
            <a:ext cx="2216028" cy="52322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To see the console output for a test, use the </a:t>
            </a:r>
            <a:r>
              <a:rPr lang="en-GB" sz="1400" dirty="0">
                <a:solidFill>
                  <a:srgbClr val="FF0000"/>
                </a:solidFill>
              </a:rPr>
              <a:t>-s</a:t>
            </a:r>
            <a:r>
              <a:rPr lang="en-GB" sz="1400" dirty="0"/>
              <a:t> option</a:t>
            </a:r>
          </a:p>
        </p:txBody>
      </p:sp>
    </p:spTree>
    <p:extLst>
      <p:ext uri="{BB962C8B-B14F-4D97-AF65-F5344CB8AC3E}">
        <p14:creationId xmlns:p14="http://schemas.microsoft.com/office/powerpoint/2010/main" val="3986689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2:  Using </a:t>
            </a:r>
            <a:r>
              <a:rPr lang="en-GB" dirty="0" err="1"/>
              <a:t>PyHamcrest</a:t>
            </a:r>
            <a:r>
              <a:rPr lang="en-GB" dirty="0"/>
              <a:t> Matchers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A reminder about simple assertions</a:t>
            </a:r>
          </a:p>
          <a:p>
            <a:r>
              <a:rPr lang="en-GB" dirty="0"/>
              <a:t>Introducing </a:t>
            </a:r>
            <a:r>
              <a:rPr lang="en-GB" dirty="0" err="1"/>
              <a:t>PyHamcrest</a:t>
            </a:r>
            <a:endParaRPr lang="en-GB" dirty="0"/>
          </a:p>
          <a:p>
            <a:r>
              <a:rPr lang="en-GB" dirty="0"/>
              <a:t>Getting started with </a:t>
            </a:r>
            <a:r>
              <a:rPr lang="en-GB" dirty="0" err="1"/>
              <a:t>PyHamcrest</a:t>
            </a:r>
            <a:endParaRPr lang="en-GB" dirty="0"/>
          </a:p>
          <a:p>
            <a:r>
              <a:rPr lang="en-GB" dirty="0"/>
              <a:t>Example class-under-test</a:t>
            </a:r>
          </a:p>
          <a:p>
            <a:r>
              <a:rPr lang="en-GB" dirty="0"/>
              <a:t>Example test</a:t>
            </a:r>
          </a:p>
          <a:p>
            <a:r>
              <a:rPr lang="en-GB" dirty="0"/>
              <a:t>Defining a custom </a:t>
            </a:r>
            <a:r>
              <a:rPr lang="en-GB" dirty="0" err="1"/>
              <a:t>PyHamcrest</a:t>
            </a:r>
            <a:r>
              <a:rPr lang="en-GB" dirty="0"/>
              <a:t> matcher</a:t>
            </a:r>
          </a:p>
          <a:p>
            <a:r>
              <a:rPr lang="en-GB" dirty="0"/>
              <a:t>Using a custom </a:t>
            </a:r>
            <a:r>
              <a:rPr lang="en-GB" dirty="0" err="1"/>
              <a:t>PyHamcrest</a:t>
            </a:r>
            <a:r>
              <a:rPr lang="en-GB" dirty="0"/>
              <a:t> matcher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4331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A Reminder About Simple Assertions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As we've seen, Python has a simple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GB" dirty="0"/>
              <a:t> keyword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assert a == b</a:t>
            </a:r>
          </a:p>
          <a:p>
            <a:pPr lvl="1"/>
            <a:endParaRPr lang="en-GB" dirty="0"/>
          </a:p>
          <a:p>
            <a:r>
              <a:rPr lang="en-GB" dirty="0"/>
              <a:t>What if you want to write some specific tests, such as:</a:t>
            </a:r>
          </a:p>
          <a:p>
            <a:pPr lvl="1"/>
            <a:r>
              <a:rPr lang="en-GB" dirty="0"/>
              <a:t>Does a collection contain a value?</a:t>
            </a:r>
          </a:p>
          <a:p>
            <a:pPr lvl="1"/>
            <a:r>
              <a:rPr lang="en-GB" dirty="0"/>
              <a:t>Does a variable point to a particular type of subclass?</a:t>
            </a:r>
          </a:p>
          <a:p>
            <a:pPr lvl="1"/>
            <a:r>
              <a:rPr lang="en-GB" dirty="0"/>
              <a:t>Does an integer lie in a certain range?</a:t>
            </a:r>
          </a:p>
          <a:p>
            <a:pPr lvl="1"/>
            <a:r>
              <a:rPr lang="en-GB" dirty="0"/>
              <a:t>Does a float equal a value, to a specified accuracy?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6435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PyHamcrest</a:t>
            </a:r>
            <a:r>
              <a:rPr lang="en-GB" dirty="0"/>
              <a:t> library provides a higher-level vocabulary for writing your tests, with </a:t>
            </a:r>
            <a:r>
              <a:rPr lang="en-GB" i="1" dirty="0"/>
              <a:t>matcher functions </a:t>
            </a:r>
            <a:r>
              <a:rPr lang="en-GB" dirty="0"/>
              <a:t>such as:</a:t>
            </a:r>
          </a:p>
          <a:p>
            <a:pPr lvl="1"/>
            <a:r>
              <a:rPr lang="en-GB" dirty="0" err="1"/>
              <a:t>equal_to</a:t>
            </a:r>
            <a:r>
              <a:rPr lang="en-GB" dirty="0"/>
              <a:t>, </a:t>
            </a:r>
            <a:r>
              <a:rPr lang="en-GB" dirty="0" err="1"/>
              <a:t>close_to</a:t>
            </a:r>
            <a:r>
              <a:rPr lang="en-GB" dirty="0"/>
              <a:t>, not</a:t>
            </a:r>
          </a:p>
          <a:p>
            <a:pPr lvl="1"/>
            <a:r>
              <a:rPr lang="en-GB" dirty="0" err="1"/>
              <a:t>greater_than</a:t>
            </a:r>
            <a:r>
              <a:rPr lang="en-GB" dirty="0"/>
              <a:t>, </a:t>
            </a:r>
            <a:r>
              <a:rPr lang="en-GB" dirty="0" err="1"/>
              <a:t>greater_than_or_equal_to</a:t>
            </a:r>
            <a:endParaRPr lang="en-GB" dirty="0"/>
          </a:p>
          <a:p>
            <a:pPr lvl="1"/>
            <a:r>
              <a:rPr lang="en-GB" dirty="0" err="1"/>
              <a:t>less_than</a:t>
            </a:r>
            <a:r>
              <a:rPr lang="en-GB" dirty="0"/>
              <a:t>, </a:t>
            </a:r>
            <a:r>
              <a:rPr lang="en-GB" dirty="0" err="1"/>
              <a:t>less_than_or_equal_to</a:t>
            </a:r>
            <a:endParaRPr lang="en-GB" dirty="0"/>
          </a:p>
          <a:p>
            <a:pPr lvl="1"/>
            <a:r>
              <a:rPr lang="en-GB" dirty="0" err="1"/>
              <a:t>starts_with</a:t>
            </a:r>
            <a:r>
              <a:rPr lang="en-GB" dirty="0"/>
              <a:t>, </a:t>
            </a:r>
            <a:r>
              <a:rPr lang="en-GB" dirty="0" err="1"/>
              <a:t>ends_with</a:t>
            </a:r>
            <a:r>
              <a:rPr lang="en-GB" dirty="0"/>
              <a:t>, </a:t>
            </a:r>
            <a:r>
              <a:rPr lang="en-GB" dirty="0" err="1"/>
              <a:t>contains_string</a:t>
            </a:r>
            <a:r>
              <a:rPr lang="en-GB" dirty="0"/>
              <a:t>, </a:t>
            </a:r>
            <a:r>
              <a:rPr lang="en-GB" dirty="0" err="1"/>
              <a:t>is_empty</a:t>
            </a:r>
            <a:endParaRPr lang="en-GB" dirty="0"/>
          </a:p>
          <a:p>
            <a:pPr lvl="1"/>
            <a:r>
              <a:rPr lang="en-GB" dirty="0" err="1"/>
              <a:t>all_of</a:t>
            </a:r>
            <a:r>
              <a:rPr lang="en-GB" dirty="0"/>
              <a:t>, </a:t>
            </a:r>
            <a:r>
              <a:rPr lang="en-GB" dirty="0" err="1"/>
              <a:t>any_of</a:t>
            </a:r>
            <a:endParaRPr lang="en-GB" dirty="0"/>
          </a:p>
          <a:p>
            <a:pPr lvl="1"/>
            <a:r>
              <a:rPr lang="en-GB" dirty="0" err="1"/>
              <a:t>contains_string</a:t>
            </a:r>
            <a:r>
              <a:rPr lang="en-GB" dirty="0"/>
              <a:t>, </a:t>
            </a:r>
            <a:r>
              <a:rPr lang="en-GB" dirty="0" err="1"/>
              <a:t>contains_exactly</a:t>
            </a:r>
            <a:r>
              <a:rPr lang="en-GB" dirty="0"/>
              <a:t>, </a:t>
            </a:r>
            <a:r>
              <a:rPr lang="en-GB" dirty="0" err="1"/>
              <a:t>contains_in_any_order</a:t>
            </a:r>
            <a:endParaRPr lang="en-GB" dirty="0"/>
          </a:p>
          <a:p>
            <a:pPr lvl="1"/>
            <a:r>
              <a:rPr lang="en-GB" dirty="0" err="1"/>
              <a:t>has_item</a:t>
            </a:r>
            <a:r>
              <a:rPr lang="en-GB" dirty="0"/>
              <a:t>, </a:t>
            </a:r>
            <a:r>
              <a:rPr lang="en-GB" dirty="0" err="1"/>
              <a:t>has_items</a:t>
            </a:r>
            <a:endParaRPr lang="en-GB" dirty="0"/>
          </a:p>
          <a:p>
            <a:pPr lvl="1"/>
            <a:r>
              <a:rPr lang="en-GB" dirty="0" err="1"/>
              <a:t>has_entry</a:t>
            </a:r>
            <a:r>
              <a:rPr lang="en-GB" dirty="0"/>
              <a:t>, </a:t>
            </a:r>
            <a:r>
              <a:rPr lang="en-GB" dirty="0" err="1"/>
              <a:t>has_entries</a:t>
            </a:r>
            <a:r>
              <a:rPr lang="en-GB" dirty="0"/>
              <a:t>, </a:t>
            </a:r>
            <a:r>
              <a:rPr lang="en-GB" dirty="0" err="1"/>
              <a:t>has_key</a:t>
            </a:r>
            <a:r>
              <a:rPr lang="en-GB" dirty="0"/>
              <a:t>, </a:t>
            </a:r>
            <a:r>
              <a:rPr lang="en-GB" dirty="0" err="1"/>
              <a:t>has_keys</a:t>
            </a:r>
            <a:r>
              <a:rPr lang="en-GB" dirty="0"/>
              <a:t>, </a:t>
            </a:r>
            <a:r>
              <a:rPr lang="en-GB" dirty="0" err="1"/>
              <a:t>has_value</a:t>
            </a:r>
            <a:r>
              <a:rPr lang="en-GB" dirty="0"/>
              <a:t>, </a:t>
            </a:r>
            <a:r>
              <a:rPr lang="en-GB" dirty="0" err="1"/>
              <a:t>has_values</a:t>
            </a:r>
            <a:endParaRPr lang="en-GB" dirty="0"/>
          </a:p>
          <a:p>
            <a:pPr lvl="1"/>
            <a:r>
              <a:rPr lang="en-GB" dirty="0" err="1"/>
              <a:t>instance_of</a:t>
            </a:r>
            <a:endParaRPr lang="en-GB" dirty="0"/>
          </a:p>
          <a:p>
            <a:pPr lvl="1"/>
            <a:r>
              <a:rPr lang="en-GB" dirty="0"/>
              <a:t>… etc.</a:t>
            </a:r>
          </a:p>
          <a:p>
            <a:endParaRPr lang="en-GB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</a:t>
            </a:r>
            <a:r>
              <a:rPr lang="en-GB" dirty="0" err="1"/>
              <a:t>PyHamcrest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1691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Install </a:t>
            </a:r>
            <a:r>
              <a:rPr lang="en-GB" dirty="0" err="1"/>
              <a:t>PyHamcrest</a:t>
            </a:r>
            <a:r>
              <a:rPr lang="en-GB" dirty="0"/>
              <a:t> as follows: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then use </a:t>
            </a:r>
            <a:r>
              <a:rPr lang="en-GB" dirty="0" err="1"/>
              <a:t>PyHamcrest</a:t>
            </a:r>
            <a:r>
              <a:rPr lang="en-GB" dirty="0"/>
              <a:t> as follows in your tests: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Started with </a:t>
            </a:r>
            <a:r>
              <a:rPr lang="en-GB" dirty="0" err="1"/>
              <a:t>PyHamcrest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C3C2E-8B56-E50F-CF58-6F301E35AD1C}"/>
              </a:ext>
            </a:extLst>
          </p:cNvPr>
          <p:cNvSpPr txBox="1"/>
          <p:nvPr/>
        </p:nvSpPr>
        <p:spPr>
          <a:xfrm>
            <a:off x="1368425" y="1240176"/>
            <a:ext cx="73003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PyHamcrest</a:t>
            </a:r>
            <a:endParaRPr lang="en-GB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A1DE5-18AB-E882-4C46-4FA975FFA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856" y="2331710"/>
            <a:ext cx="7292897" cy="808396"/>
          </a:xfrm>
          <a:prstGeom prst="rect">
            <a:avLst/>
          </a:prstGeom>
          <a:solidFill>
            <a:srgbClr val="FFDF57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hamcrest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assert_that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 … …)</a:t>
            </a:r>
          </a:p>
        </p:txBody>
      </p:sp>
    </p:spTree>
    <p:extLst>
      <p:ext uri="{BB962C8B-B14F-4D97-AF65-F5344CB8AC3E}">
        <p14:creationId xmlns:p14="http://schemas.microsoft.com/office/powerpoint/2010/main" val="1309079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illustrate </a:t>
            </a:r>
            <a:r>
              <a:rPr lang="en-GB" dirty="0" err="1"/>
              <a:t>PyHamcrest</a:t>
            </a:r>
            <a:r>
              <a:rPr lang="en-GB" dirty="0"/>
              <a:t>, we'll test the following class: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Class-Under-Test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4E2029-2CCC-B07D-E5EB-86C1779E2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856" y="1241993"/>
            <a:ext cx="7292897" cy="2285724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*ratings):</a:t>
            </a: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self.description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endParaRPr lang="es-E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self.price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endParaRPr lang="es-E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self.ratings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(ratings)</a:t>
            </a:r>
          </a:p>
          <a:p>
            <a:pPr defTabSz="554831">
              <a:defRPr/>
            </a:pPr>
            <a:endParaRPr lang="es-E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taxPayable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self.price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0.20</a:t>
            </a: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f"{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self.description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}, £{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self.price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}, {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self.ratings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15067CD7-8B99-667C-9E54-E40731291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926" y="3534289"/>
            <a:ext cx="33495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product.py</a:t>
            </a:r>
          </a:p>
        </p:txBody>
      </p:sp>
    </p:spTree>
    <p:extLst>
      <p:ext uri="{BB962C8B-B14F-4D97-AF65-F5344CB8AC3E}">
        <p14:creationId xmlns:p14="http://schemas.microsoft.com/office/powerpoint/2010/main" val="3172730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/>
              <a:t>Example Test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Here's how we can use </a:t>
            </a:r>
            <a:r>
              <a:rPr lang="en-GB" dirty="0" err="1"/>
              <a:t>PyHamcrest</a:t>
            </a:r>
            <a:r>
              <a:rPr lang="en-GB" dirty="0"/>
              <a:t> to test the class: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2871F0-A83C-35D7-4BC6-A328DF513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856" y="1241820"/>
            <a:ext cx="7292897" cy="3763051"/>
          </a:xfrm>
          <a:prstGeom prst="rect">
            <a:avLst/>
          </a:prstGeom>
          <a:solidFill>
            <a:srgbClr val="FFDF57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hamcrest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Product import Product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product = None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@pytest.fixture(autouse=True)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run_around_tests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global product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product = Product("TV", 1500, 5, 4, 3, 5, 4, 3)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yield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test_product_taxPayable_correct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assert_that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product.taxPayable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close_to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(300, 0.1))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test_product_ratings_containsRating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assert_that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product.ratings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has_item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(3))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test_product_ratings_doesntContainAbsentRating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assert_that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product.ratings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not(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has_item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(2)))</a:t>
            </a:r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F7E25B09-03C4-9BFA-3A4E-498EADAF7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1908" y="4734191"/>
            <a:ext cx="33495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test_Product1.py</a:t>
            </a:r>
          </a:p>
        </p:txBody>
      </p:sp>
    </p:spTree>
    <p:extLst>
      <p:ext uri="{BB962C8B-B14F-4D97-AF65-F5344CB8AC3E}">
        <p14:creationId xmlns:p14="http://schemas.microsoft.com/office/powerpoint/2010/main" val="1464879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Defining a Custom </a:t>
            </a:r>
            <a:r>
              <a:rPr lang="en-GB" dirty="0" err="1"/>
              <a:t>PyHamcrest</a:t>
            </a:r>
            <a:r>
              <a:rPr lang="en-GB" dirty="0"/>
              <a:t> Matcher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PyHamcrest</a:t>
            </a:r>
            <a:r>
              <a:rPr lang="en-GB" dirty="0"/>
              <a:t> </a:t>
            </a:r>
            <a:r>
              <a:rPr lang="en-GB" i="1" dirty="0"/>
              <a:t>matcher</a:t>
            </a:r>
            <a:r>
              <a:rPr lang="en-GB" dirty="0"/>
              <a:t> model is extensible</a:t>
            </a:r>
          </a:p>
          <a:p>
            <a:pPr lvl="1"/>
            <a:r>
              <a:rPr lang="en-GB" dirty="0"/>
              <a:t>You can define your own custom matcher classes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F493A2-ABC7-8E76-D37F-9ABD55D35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856" y="1553541"/>
            <a:ext cx="7292897" cy="3209053"/>
          </a:xfrm>
          <a:prstGeom prst="rect">
            <a:avLst/>
          </a:prstGeom>
          <a:solidFill>
            <a:srgbClr val="FFDF57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hamcrest.core.base_matcher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BaseMatcher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PriceMatcher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BaseMatcher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maxInclusive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self.maxInclusive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maxInclusive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_matches(self, price):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0 &lt; price &lt;=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self.maxInclusive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describe_to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description):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description.append_text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("0..." + str(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self.maxInclusive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valid_price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PriceMatcher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(2500)</a:t>
            </a: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51147860-E4AD-0EBF-D7CA-26D5CBBD9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624" y="4483407"/>
            <a:ext cx="33495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priceMatcher.py</a:t>
            </a:r>
          </a:p>
        </p:txBody>
      </p:sp>
    </p:spTree>
    <p:extLst>
      <p:ext uri="{BB962C8B-B14F-4D97-AF65-F5344CB8AC3E}">
        <p14:creationId xmlns:p14="http://schemas.microsoft.com/office/powerpoint/2010/main" val="366114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1:  Getting Started with Testing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Setting the scene</a:t>
            </a:r>
          </a:p>
          <a:p>
            <a:r>
              <a:rPr lang="en-GB" dirty="0"/>
              <a:t>Python test frameworks</a:t>
            </a:r>
          </a:p>
          <a:p>
            <a:r>
              <a:rPr lang="en-GB" dirty="0"/>
              <a:t>Example class-under-test</a:t>
            </a:r>
          </a:p>
          <a:p>
            <a:r>
              <a:rPr lang="en-GB" dirty="0"/>
              <a:t>How to write a test</a:t>
            </a:r>
          </a:p>
          <a:p>
            <a:r>
              <a:rPr lang="en-GB" dirty="0"/>
              <a:t>Example test</a:t>
            </a:r>
          </a:p>
          <a:p>
            <a:r>
              <a:rPr lang="en-GB" dirty="0"/>
              <a:t>Running tests</a:t>
            </a:r>
          </a:p>
          <a:p>
            <a:r>
              <a:rPr lang="en-GB" dirty="0"/>
              <a:t>Arrange / Act / Assert</a:t>
            </a:r>
          </a:p>
          <a:p>
            <a:r>
              <a:rPr lang="en-GB" dirty="0"/>
              <a:t>Testing for exceptions</a:t>
            </a:r>
          </a:p>
          <a:p>
            <a:r>
              <a:rPr lang="en-GB" dirty="0"/>
              <a:t>Setup and teardown code</a:t>
            </a:r>
          </a:p>
        </p:txBody>
      </p:sp>
    </p:spTree>
    <p:extLst>
      <p:ext uri="{BB962C8B-B14F-4D97-AF65-F5344CB8AC3E}">
        <p14:creationId xmlns:p14="http://schemas.microsoft.com/office/powerpoint/2010/main" val="2036422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Using a Custom </a:t>
            </a:r>
            <a:r>
              <a:rPr lang="en-GB" dirty="0" err="1"/>
              <a:t>PyHamcrest</a:t>
            </a:r>
            <a:r>
              <a:rPr lang="en-GB" dirty="0"/>
              <a:t> Matcher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Here's how to use a custom </a:t>
            </a:r>
            <a:r>
              <a:rPr lang="en-GB" dirty="0" err="1"/>
              <a:t>PyHamcrest</a:t>
            </a:r>
            <a:r>
              <a:rPr lang="en-GB" dirty="0"/>
              <a:t> matcher</a:t>
            </a:r>
          </a:p>
          <a:p>
            <a:pPr lvl="1"/>
            <a:r>
              <a:rPr lang="en-GB" dirty="0"/>
              <a:t>Exactly the same as for the standard </a:t>
            </a:r>
            <a:r>
              <a:rPr lang="en-GB" dirty="0" err="1"/>
              <a:t>PyHamcrest</a:t>
            </a:r>
            <a:r>
              <a:rPr lang="en-GB" dirty="0"/>
              <a:t> matchers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5FA8A4-0054-92F2-A793-C17AEC58A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856" y="1553806"/>
            <a:ext cx="7292897" cy="3393719"/>
          </a:xfrm>
          <a:prstGeom prst="rect">
            <a:avLst/>
          </a:prstGeom>
          <a:solidFill>
            <a:srgbClr val="FFDF57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hamcrest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priceMatcher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valid_price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product import Product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test_product_validPrice_priceAccepted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product1 = Product("TV", 1500)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assert_that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(product1.price,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valid_price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test_product_negativePrice_priceRejected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product2 = Product("TV", -1)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assert_that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(product2.price,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is_not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valid_price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test_product_tooExpensivePrice_priceRejected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product3 = Product("TV", 2501)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assert_that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(product3.price,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is_not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valid_price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25389C9B-0B0D-0ABE-D060-577A535AD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624" y="4676317"/>
            <a:ext cx="33495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test_Product2.py</a:t>
            </a:r>
          </a:p>
        </p:txBody>
      </p:sp>
    </p:spTree>
    <p:extLst>
      <p:ext uri="{BB962C8B-B14F-4D97-AF65-F5344CB8AC3E}">
        <p14:creationId xmlns:p14="http://schemas.microsoft.com/office/powerpoint/2010/main" val="2816896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3:  Mocking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Overview of mocking</a:t>
            </a:r>
          </a:p>
          <a:p>
            <a:r>
              <a:rPr lang="en-GB" dirty="0"/>
              <a:t>Mocking in Python</a:t>
            </a:r>
          </a:p>
          <a:p>
            <a:r>
              <a:rPr lang="en-GB" dirty="0"/>
              <a:t>Mocking values</a:t>
            </a:r>
          </a:p>
          <a:p>
            <a:r>
              <a:rPr lang="en-GB" dirty="0"/>
              <a:t>Mocking functions</a:t>
            </a:r>
          </a:p>
          <a:p>
            <a:r>
              <a:rPr lang="en-GB" dirty="0"/>
              <a:t>Mocking methods</a:t>
            </a:r>
          </a:p>
        </p:txBody>
      </p:sp>
    </p:spTree>
    <p:extLst>
      <p:ext uri="{BB962C8B-B14F-4D97-AF65-F5344CB8AC3E}">
        <p14:creationId xmlns:p14="http://schemas.microsoft.com/office/powerpoint/2010/main" val="1169000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Overview of Mocking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Real-world systems involve lots of interacting code</a:t>
            </a:r>
          </a:p>
          <a:p>
            <a:pPr lvl="1"/>
            <a:r>
              <a:rPr lang="en-GB" dirty="0"/>
              <a:t>Unit testing focuses on the behaviour of an isolated unit</a:t>
            </a:r>
          </a:p>
          <a:p>
            <a:pPr lvl="1"/>
            <a:r>
              <a:rPr lang="en-GB" dirty="0"/>
              <a:t>We can use mocks to </a:t>
            </a:r>
            <a:r>
              <a:rPr lang="en-GB" i="1" dirty="0"/>
              <a:t>blank off</a:t>
            </a:r>
            <a:r>
              <a:rPr lang="en-GB" dirty="0"/>
              <a:t> other code</a:t>
            </a:r>
          </a:p>
          <a:p>
            <a:pPr lvl="1"/>
            <a:endParaRPr lang="en-GB" dirty="0"/>
          </a:p>
          <a:p>
            <a:r>
              <a:rPr lang="en-GB" dirty="0"/>
              <a:t>Mocking</a:t>
            </a:r>
          </a:p>
          <a:p>
            <a:pPr lvl="1"/>
            <a:r>
              <a:rPr lang="en-GB" dirty="0"/>
              <a:t>Use a mocking framework to create a mock value/function/object </a:t>
            </a:r>
          </a:p>
          <a:p>
            <a:pPr lvl="1"/>
            <a:r>
              <a:rPr lang="en-GB" dirty="0"/>
              <a:t>In tests, use the mock value/function/object rather than a real one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5408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Mocking in Python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PyUnit</a:t>
            </a:r>
            <a:r>
              <a:rPr lang="en-GB" dirty="0"/>
              <a:t> module has standard support for mocking</a:t>
            </a:r>
          </a:p>
          <a:p>
            <a:pPr lvl="1"/>
            <a:r>
              <a:rPr lang="en-GB" dirty="0"/>
              <a:t>Via the </a:t>
            </a:r>
            <a:r>
              <a:rPr lang="en-GB" dirty="0" err="1"/>
              <a:t>unittest.mock</a:t>
            </a:r>
            <a:r>
              <a:rPr lang="en-GB" dirty="0"/>
              <a:t> module</a:t>
            </a:r>
          </a:p>
          <a:p>
            <a:pPr lvl="2"/>
            <a:endParaRPr lang="en-GB" dirty="0"/>
          </a:p>
          <a:p>
            <a:r>
              <a:rPr lang="en-GB" dirty="0" err="1"/>
              <a:t>PyTest</a:t>
            </a:r>
            <a:r>
              <a:rPr lang="en-GB" dirty="0"/>
              <a:t>-mock is a thin wrapper over </a:t>
            </a:r>
            <a:r>
              <a:rPr lang="en-GB" dirty="0" err="1"/>
              <a:t>unittest.mock</a:t>
            </a:r>
            <a:endParaRPr lang="en-GB" dirty="0"/>
          </a:p>
          <a:p>
            <a:pPr lvl="1"/>
            <a:r>
              <a:rPr lang="en-GB" dirty="0"/>
              <a:t>Provides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mocker</a:t>
            </a:r>
            <a:r>
              <a:rPr lang="en-GB" dirty="0"/>
              <a:t> fixture</a:t>
            </a:r>
          </a:p>
          <a:p>
            <a:pPr lvl="1"/>
            <a:r>
              <a:rPr lang="en-GB" dirty="0"/>
              <a:t>You can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mocker</a:t>
            </a:r>
            <a:r>
              <a:rPr lang="en-GB" dirty="0"/>
              <a:t> to patch values/functions/classes</a:t>
            </a:r>
          </a:p>
          <a:p>
            <a:pPr lvl="2"/>
            <a:endParaRPr lang="en-GB" dirty="0"/>
          </a:p>
          <a:p>
            <a:r>
              <a:rPr lang="en-GB" dirty="0"/>
              <a:t>To install </a:t>
            </a:r>
            <a:r>
              <a:rPr lang="en-GB" dirty="0" err="1"/>
              <a:t>PyTest</a:t>
            </a:r>
            <a:r>
              <a:rPr lang="en-GB" dirty="0"/>
              <a:t>-mock: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r>
              <a:rPr lang="en-GB" dirty="0"/>
              <a:t>Let's see how to use </a:t>
            </a:r>
            <a:r>
              <a:rPr lang="en-GB" dirty="0" err="1"/>
              <a:t>PyTest</a:t>
            </a:r>
            <a:r>
              <a:rPr lang="en-GB" dirty="0"/>
              <a:t>-mock</a:t>
            </a:r>
          </a:p>
          <a:p>
            <a:pPr lvl="1"/>
            <a:r>
              <a:rPr lang="en-GB" dirty="0"/>
              <a:t>See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mockdemo</a:t>
            </a:r>
            <a:r>
              <a:rPr lang="en-GB" dirty="0"/>
              <a:t> package folder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43F312-A261-BFE0-A2BC-2F596A8B74ED}"/>
              </a:ext>
            </a:extLst>
          </p:cNvPr>
          <p:cNvSpPr txBox="1"/>
          <p:nvPr/>
        </p:nvSpPr>
        <p:spPr>
          <a:xfrm>
            <a:off x="1368424" y="3506420"/>
            <a:ext cx="6988175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-mock</a:t>
            </a:r>
          </a:p>
        </p:txBody>
      </p:sp>
    </p:spTree>
    <p:extLst>
      <p:ext uri="{BB962C8B-B14F-4D97-AF65-F5344CB8AC3E}">
        <p14:creationId xmlns:p14="http://schemas.microsoft.com/office/powerpoint/2010/main" val="1247515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Consider this value defined somewhere in our app: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We use the value in our code-under-test: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Mocking Values (1 of 2)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E28C74F0-3B31-43B9-B35F-F82255D16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717" y="1254202"/>
            <a:ext cx="1356462" cy="2308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sz="900" b="1" dirty="0">
                <a:solidFill>
                  <a:schemeClr val="tx2"/>
                </a:solidFill>
                <a:latin typeface="Lucida Console" panose="020B0609040504020204" pitchFamily="49" charset="0"/>
              </a:rPr>
              <a:t>myDependencies.py</a:t>
            </a:r>
            <a:endParaRPr lang="en-US" sz="900" b="1" dirty="0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70D1F23D-E864-4AA1-B19C-9C83D6FFF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0551" y="3446906"/>
            <a:ext cx="805028" cy="2308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sz="900" b="1" dirty="0">
                <a:solidFill>
                  <a:schemeClr val="tx2"/>
                </a:solidFill>
                <a:latin typeface="Lucida Console" panose="020B0609040504020204" pitchFamily="49" charset="0"/>
              </a:rPr>
              <a:t>myCode.py</a:t>
            </a:r>
            <a:endParaRPr lang="en-US" sz="900" b="1" dirty="0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A7915F-8F42-4ECA-9066-D5812C400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856" y="2595060"/>
            <a:ext cx="7292897" cy="1916392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s-E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mockdemo.myDependencies</a:t>
            </a: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BASE_URL</a:t>
            </a:r>
          </a:p>
          <a:p>
            <a:pPr defTabSz="554831">
              <a:defRPr/>
            </a:pPr>
            <a:endParaRPr lang="es-E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build_url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(**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url = </a:t>
            </a: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BASE_URL</a:t>
            </a: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!= 0:</a:t>
            </a: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url += "?"</a:t>
            </a: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k, v in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kwargs.items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url += f"{k}={v}&amp;"</a:t>
            </a: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url =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url.rstrip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('&amp;')</a:t>
            </a: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url</a:t>
            </a:r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AAECEDDC-661A-AEE3-8558-EC10CCB6D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9872" y="4517966"/>
            <a:ext cx="33495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mockdemo/myCode.py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BFA95C-FBD9-2A3D-550B-33BEA96AF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253" y="1227799"/>
            <a:ext cx="7292897" cy="254398"/>
          </a:xfrm>
          <a:prstGeom prst="rect">
            <a:avLst/>
          </a:prstGeom>
          <a:solidFill>
            <a:srgbClr val="E5FFE5"/>
          </a:solidFill>
          <a:ln w="9525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BASE_URL = "https://example.com/api/products"</a:t>
            </a: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4BA0DDD0-9F06-25D1-9A47-9D1ABC47D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9872" y="1493046"/>
            <a:ext cx="33495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mockdemo/myDependencies.py</a:t>
            </a:r>
          </a:p>
        </p:txBody>
      </p:sp>
    </p:spTree>
    <p:extLst>
      <p:ext uri="{BB962C8B-B14F-4D97-AF65-F5344CB8AC3E}">
        <p14:creationId xmlns:p14="http://schemas.microsoft.com/office/powerpoint/2010/main" val="211993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Mocking Values (2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We can mock the value in our test as follows:</a:t>
            </a:r>
          </a:p>
          <a:p>
            <a:pPr lvl="1"/>
            <a:r>
              <a:rPr lang="en-GB" dirty="0"/>
              <a:t>Receive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mocker</a:t>
            </a:r>
            <a:r>
              <a:rPr lang="en-GB" dirty="0"/>
              <a:t> fixture object (from </a:t>
            </a:r>
            <a:r>
              <a:rPr lang="en-GB" dirty="0" err="1"/>
              <a:t>PyTest</a:t>
            </a:r>
            <a:r>
              <a:rPr lang="en-GB" dirty="0"/>
              <a:t>-mock)</a:t>
            </a:r>
          </a:p>
          <a:p>
            <a:pPr lvl="1"/>
            <a:r>
              <a:rPr lang="en-GB" dirty="0"/>
              <a:t>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mocker</a:t>
            </a:r>
            <a:r>
              <a:rPr lang="en-GB" dirty="0"/>
              <a:t> object to define a mock value for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BASE_URL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2ED7C9-3F7C-D17E-C63C-A8C72DE0F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856" y="1915323"/>
            <a:ext cx="7292897" cy="1931781"/>
          </a:xfrm>
          <a:prstGeom prst="rect">
            <a:avLst/>
          </a:prstGeom>
          <a:solidFill>
            <a:srgbClr val="FFDF57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fr-F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mockdemo.myCode</a:t>
            </a:r>
            <a:r>
              <a:rPr lang="fr-F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fr-F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myCode</a:t>
            </a:r>
            <a:endParaRPr lang="fr-FR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endParaRPr lang="en-GB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test_build_url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mocker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554831">
              <a:defRPr/>
            </a:pPr>
            <a:endParaRPr lang="en-GB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mocker.patch.object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myCode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'BASE_URL', 'http://localhost/products')</a:t>
            </a:r>
          </a:p>
          <a:p>
            <a:pPr defTabSz="554831">
              <a:defRPr/>
            </a:pPr>
            <a:endParaRPr lang="en-GB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actual =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myCode.build_url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minPrice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=100,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maxPrice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=500, order='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554831">
              <a:defRPr/>
            </a:pPr>
            <a:endParaRPr lang="en-GB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expected = 'http://localhost/products?minPrice=100&amp;maxPrice=500&amp;order=desc'</a:t>
            </a:r>
          </a:p>
          <a:p>
            <a:pPr defTabSz="554831">
              <a:defRPr/>
            </a:pPr>
            <a:endParaRPr lang="en-GB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expected == actual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58C9B330-16C9-108B-0DA5-6615DD888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078" y="3858899"/>
            <a:ext cx="33495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mockdemo/test.py</a:t>
            </a:r>
          </a:p>
        </p:txBody>
      </p:sp>
    </p:spTree>
    <p:extLst>
      <p:ext uri="{BB962C8B-B14F-4D97-AF65-F5344CB8AC3E}">
        <p14:creationId xmlns:p14="http://schemas.microsoft.com/office/powerpoint/2010/main" val="626589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Consider this (slow) function somewhere in our app: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We call the function in our code-under-test: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Mocking Functions (1 of 2)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144CF8-53FE-31AA-C8A0-5DC61608D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253" y="1250949"/>
            <a:ext cx="7292897" cy="623730"/>
          </a:xfrm>
          <a:prstGeom prst="rect">
            <a:avLst/>
          </a:prstGeom>
          <a:solidFill>
            <a:srgbClr val="E5FFE5"/>
          </a:solidFill>
          <a:ln w="9525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calculate_meaning_of_life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(60)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42</a:t>
            </a:r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3AD7CD59-3B97-06A8-50DE-A51FDF99C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9872" y="1885595"/>
            <a:ext cx="33495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mockdemo/myDependencies.py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F8102D-6D0D-3E95-F589-CD2ADBC28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856" y="2913563"/>
            <a:ext cx="7292897" cy="993062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mockdemo.myDependencies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calculate_meaning_of_life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get_meaning_of_life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calculate_meaning_of_life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'The meaning of life is ' + str(result)</a:t>
            </a: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6345D46D-1ABE-C24C-1429-8D39EAD5D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9872" y="3917602"/>
            <a:ext cx="33495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mockdemo/myCode.py</a:t>
            </a:r>
          </a:p>
        </p:txBody>
      </p:sp>
    </p:spTree>
    <p:extLst>
      <p:ext uri="{BB962C8B-B14F-4D97-AF65-F5344CB8AC3E}">
        <p14:creationId xmlns:p14="http://schemas.microsoft.com/office/powerpoint/2010/main" val="77705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Mocking Functions (2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We can mock the function in our test as follows:</a:t>
            </a:r>
          </a:p>
          <a:p>
            <a:pPr lvl="1"/>
            <a:r>
              <a:rPr lang="en-GB" dirty="0"/>
              <a:t>Receive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mocker</a:t>
            </a:r>
            <a:r>
              <a:rPr lang="en-GB" dirty="0"/>
              <a:t> fixture object (from </a:t>
            </a:r>
            <a:r>
              <a:rPr lang="en-GB" dirty="0" err="1"/>
              <a:t>PyTest</a:t>
            </a:r>
            <a:r>
              <a:rPr lang="en-GB" dirty="0"/>
              <a:t>-mock)</a:t>
            </a:r>
          </a:p>
          <a:p>
            <a:pPr lvl="1"/>
            <a:r>
              <a:rPr lang="en-GB" dirty="0"/>
              <a:t>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mocker</a:t>
            </a:r>
            <a:r>
              <a:rPr lang="en-GB" dirty="0"/>
              <a:t> object to mock the return value for the function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D49FC3FA-06FF-4BA1-99CA-26648CC41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8408" y="1904079"/>
            <a:ext cx="667170" cy="2308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sz="900" b="1" dirty="0">
                <a:solidFill>
                  <a:schemeClr val="tx2"/>
                </a:solidFill>
                <a:latin typeface="Lucida Console" panose="020B0609040504020204" pitchFamily="49" charset="0"/>
              </a:rPr>
              <a:t>test.py</a:t>
            </a:r>
            <a:endParaRPr lang="en-US" sz="900" b="1" dirty="0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F48AF7-C5DC-9F6A-2966-963D9BF6E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856" y="1886196"/>
            <a:ext cx="7292897" cy="2655056"/>
          </a:xfrm>
          <a:prstGeom prst="rect">
            <a:avLst/>
          </a:prstGeom>
          <a:solidFill>
            <a:srgbClr val="FFDF57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mockdemo.myCode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myCode</a:t>
            </a:r>
            <a:endParaRPr 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test_get_meaning_of_life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mocker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mocker.patch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mockdemo.myCode.calculate_meaning_of_life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return_value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='wibble'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actual =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myCode.get_meaning_of_life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expected = 'The meaning of life is wibble'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expected == actual</a:t>
            </a: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7182332F-A0B2-E43A-CD72-AFFDF87E1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7368" y="4551629"/>
            <a:ext cx="33495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mockdemo/test.py</a:t>
            </a:r>
          </a:p>
        </p:txBody>
      </p:sp>
    </p:spTree>
    <p:extLst>
      <p:ext uri="{BB962C8B-B14F-4D97-AF65-F5344CB8AC3E}">
        <p14:creationId xmlns:p14="http://schemas.microsoft.com/office/powerpoint/2010/main" val="1977727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Consider this class (with slow methods) somewhere in our app: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We call some of these methods in our code-under-test: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Mocking Methods (1 of 2)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E28C74F0-3B31-43B9-B35F-F82255D16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717" y="3047830"/>
            <a:ext cx="1356462" cy="2308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sz="900" b="1" dirty="0">
                <a:solidFill>
                  <a:schemeClr val="tx2"/>
                </a:solidFill>
                <a:latin typeface="Lucida Console" panose="020B0609040504020204" pitchFamily="49" charset="0"/>
              </a:rPr>
              <a:t>myDependencies.py</a:t>
            </a:r>
            <a:endParaRPr lang="en-US" sz="900" b="1" dirty="0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9A1E97-AC48-5276-6009-87053C197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253" y="1214266"/>
            <a:ext cx="7292897" cy="2193391"/>
          </a:xfrm>
          <a:prstGeom prst="rect">
            <a:avLst/>
          </a:prstGeom>
          <a:solidFill>
            <a:srgbClr val="E5FFE5"/>
          </a:solidFill>
          <a:ln w="9525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DataLoader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554831">
              <a:defRPr/>
            </a:pP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self.delay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60</a:t>
            </a:r>
          </a:p>
          <a:p>
            <a:pPr defTabSz="554831">
              <a:defRPr/>
            </a:pP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load_product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self.delay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'Bugatti Divo'</a:t>
            </a:r>
          </a:p>
          <a:p>
            <a:pPr defTabSz="554831">
              <a:defRPr/>
            </a:pP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load_great_football_team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self.delay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'Swansea City'</a:t>
            </a:r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998E49A5-D59A-F26B-32F5-BF30E80F5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2126" y="3123270"/>
            <a:ext cx="33495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mockdemo/myDependencies.py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C129CF-4B7E-8F7E-B674-B49EF0D8E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856" y="3921892"/>
            <a:ext cx="7292897" cy="1146950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mockdemo.myDependencies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DataLoader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get_product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dataLoader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DataLoader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result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dataLoader.load_product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'Product is ' + str(result)</a:t>
            </a: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C5583770-250D-92AE-0D4F-A62B80C1D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2128" y="4808910"/>
            <a:ext cx="33495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mockdemo/myCode.py</a:t>
            </a:r>
          </a:p>
        </p:txBody>
      </p:sp>
    </p:spTree>
    <p:extLst>
      <p:ext uri="{BB962C8B-B14F-4D97-AF65-F5344CB8AC3E}">
        <p14:creationId xmlns:p14="http://schemas.microsoft.com/office/powerpoint/2010/main" val="1052829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Mocking Methods (2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We can mock methods in our test as follows:</a:t>
            </a:r>
          </a:p>
          <a:p>
            <a:pPr lvl="1"/>
            <a:r>
              <a:rPr lang="en-GB" dirty="0"/>
              <a:t>Receive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mocker</a:t>
            </a:r>
            <a:r>
              <a:rPr lang="en-GB" dirty="0"/>
              <a:t> fixture object (from </a:t>
            </a:r>
            <a:r>
              <a:rPr lang="en-GB" dirty="0" err="1"/>
              <a:t>PyTest</a:t>
            </a:r>
            <a:r>
              <a:rPr lang="en-GB" dirty="0"/>
              <a:t>-mock)</a:t>
            </a:r>
          </a:p>
          <a:p>
            <a:pPr lvl="1"/>
            <a:r>
              <a:rPr lang="en-GB" dirty="0"/>
              <a:t>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mocker</a:t>
            </a:r>
            <a:r>
              <a:rPr lang="en-GB" dirty="0"/>
              <a:t> object to mock methods as needed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364C99-4F38-720E-0F48-431D38DFB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856" y="1892319"/>
            <a:ext cx="7292897" cy="2439612"/>
          </a:xfrm>
          <a:prstGeom prst="rect">
            <a:avLst/>
          </a:prstGeom>
          <a:solidFill>
            <a:srgbClr val="FFDF57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fr-F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mockdemo.myCode</a:t>
            </a:r>
            <a:r>
              <a:rPr lang="fr-F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fr-F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myCode</a:t>
            </a:r>
            <a:endParaRPr lang="fr-FR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endParaRPr lang="fr-FR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fr-F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test_get_product</a:t>
            </a:r>
            <a:r>
              <a:rPr lang="fr-F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mocker</a:t>
            </a:r>
            <a:r>
              <a:rPr lang="fr-F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554831">
              <a:defRPr/>
            </a:pPr>
            <a:endParaRPr lang="fr-FR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fr-FR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mocker.patch</a:t>
            </a:r>
            <a:r>
              <a:rPr lang="fr-FR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>
              <a:defRPr/>
            </a:pPr>
            <a:r>
              <a:rPr lang="fr-FR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</a:t>
            </a:r>
            <a:r>
              <a:rPr lang="fr-FR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mockdemo.myCode.DataLoader.load_product</a:t>
            </a:r>
            <a:r>
              <a:rPr lang="fr-FR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defTabSz="554831">
              <a:defRPr/>
            </a:pPr>
            <a:r>
              <a:rPr lang="fr-FR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lambda self: '</a:t>
            </a:r>
            <a:r>
              <a:rPr lang="fr-FR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wibble</a:t>
            </a:r>
            <a:r>
              <a:rPr lang="fr-FR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554831">
              <a:defRPr/>
            </a:pPr>
            <a:r>
              <a:rPr lang="fr-FR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defTabSz="554831">
              <a:defRPr/>
            </a:pPr>
            <a:endParaRPr lang="fr-FR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fr-F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actual</a:t>
            </a:r>
            <a:r>
              <a:rPr lang="fr-F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myCode.get_product</a:t>
            </a:r>
            <a:r>
              <a:rPr lang="fr-F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>
              <a:defRPr/>
            </a:pPr>
            <a:endParaRPr lang="fr-FR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fr-F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fr-F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'Product </a:t>
            </a:r>
            <a:r>
              <a:rPr lang="fr-F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F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wibble</a:t>
            </a:r>
            <a:r>
              <a:rPr lang="fr-F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554831">
              <a:defRPr/>
            </a:pPr>
            <a:endParaRPr lang="fr-FR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fr-F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fr-F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fr-F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F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actual</a:t>
            </a:r>
            <a:endParaRPr lang="fr-FR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0513185A-5F53-87F9-DFA8-EFC2B4019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604" y="4339190"/>
            <a:ext cx="33495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mockdemo/test.py</a:t>
            </a:r>
          </a:p>
        </p:txBody>
      </p:sp>
    </p:spTree>
    <p:extLst>
      <p:ext uri="{BB962C8B-B14F-4D97-AF65-F5344CB8AC3E}">
        <p14:creationId xmlns:p14="http://schemas.microsoft.com/office/powerpoint/2010/main" val="3763228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Setting the Scene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Unit testing verifies the behaviour of code artifacts in isolation</a:t>
            </a:r>
          </a:p>
          <a:p>
            <a:pPr lvl="1"/>
            <a:r>
              <a:rPr lang="en-GB" dirty="0"/>
              <a:t>In Python, a "unit" is usually a function</a:t>
            </a:r>
          </a:p>
          <a:p>
            <a:pPr lvl="2"/>
            <a:endParaRPr lang="en-GB" dirty="0"/>
          </a:p>
          <a:p>
            <a:r>
              <a:rPr lang="en-GB" dirty="0"/>
              <a:t>You typically write several unit tests per function</a:t>
            </a:r>
          </a:p>
          <a:p>
            <a:pPr lvl="1"/>
            <a:r>
              <a:rPr lang="en-GB" dirty="0"/>
              <a:t>To exercise all the possible paths through the function</a:t>
            </a:r>
          </a:p>
          <a:p>
            <a:pPr lvl="2"/>
            <a:endParaRPr lang="en-GB" dirty="0"/>
          </a:p>
          <a:p>
            <a:r>
              <a:rPr lang="en-GB" dirty="0"/>
              <a:t>The FIRST principles of unit testing:</a:t>
            </a:r>
          </a:p>
          <a:p>
            <a:pPr lvl="1"/>
            <a:r>
              <a:rPr lang="en-GB" dirty="0">
                <a:solidFill>
                  <a:srgbClr val="005B70"/>
                </a:solidFill>
              </a:rPr>
              <a:t>F</a:t>
            </a:r>
            <a:r>
              <a:rPr lang="en-GB" dirty="0"/>
              <a:t>ast</a:t>
            </a:r>
          </a:p>
          <a:p>
            <a:pPr lvl="1"/>
            <a:r>
              <a:rPr lang="en-GB" dirty="0">
                <a:solidFill>
                  <a:srgbClr val="005B70"/>
                </a:solidFill>
              </a:rPr>
              <a:t>I</a:t>
            </a:r>
            <a:r>
              <a:rPr lang="en-GB" dirty="0"/>
              <a:t>solated / independent</a:t>
            </a:r>
          </a:p>
          <a:p>
            <a:pPr lvl="1"/>
            <a:r>
              <a:rPr lang="en-GB" dirty="0">
                <a:solidFill>
                  <a:srgbClr val="005B70"/>
                </a:solidFill>
              </a:rPr>
              <a:t>R</a:t>
            </a:r>
            <a:r>
              <a:rPr lang="en-GB" dirty="0"/>
              <a:t>epeatable</a:t>
            </a:r>
          </a:p>
          <a:p>
            <a:pPr lvl="1"/>
            <a:r>
              <a:rPr lang="en-GB" dirty="0">
                <a:solidFill>
                  <a:srgbClr val="005B70"/>
                </a:solidFill>
              </a:rPr>
              <a:t>S</a:t>
            </a:r>
            <a:r>
              <a:rPr lang="en-GB" dirty="0"/>
              <a:t>elf-validating</a:t>
            </a:r>
          </a:p>
          <a:p>
            <a:pPr lvl="1"/>
            <a:r>
              <a:rPr lang="en-GB" dirty="0">
                <a:solidFill>
                  <a:srgbClr val="005B70"/>
                </a:solidFill>
              </a:rPr>
              <a:t>T</a:t>
            </a:r>
            <a:r>
              <a:rPr lang="en-GB" dirty="0"/>
              <a:t>imely</a:t>
            </a:r>
          </a:p>
        </p:txBody>
      </p:sp>
    </p:spTree>
    <p:extLst>
      <p:ext uri="{BB962C8B-B14F-4D97-AF65-F5344CB8AC3E}">
        <p14:creationId xmlns:p14="http://schemas.microsoft.com/office/powerpoint/2010/main" val="87645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389" y="1259431"/>
            <a:ext cx="6233685" cy="1692452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Getting started with testing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Using </a:t>
            </a:r>
            <a:r>
              <a:rPr lang="en-GB" sz="2000" dirty="0" err="1"/>
              <a:t>PyHamcrest</a:t>
            </a:r>
            <a:r>
              <a:rPr lang="en-GB" sz="2000" dirty="0"/>
              <a:t> matchers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Mocking</a:t>
            </a:r>
          </a:p>
        </p:txBody>
      </p:sp>
    </p:spTree>
    <p:extLst>
      <p:ext uri="{BB962C8B-B14F-4D97-AF65-F5344CB8AC3E}">
        <p14:creationId xmlns:p14="http://schemas.microsoft.com/office/powerpoint/2010/main" val="3251270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Annex:  Additional Testing Techniques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Parameterized tests</a:t>
            </a:r>
          </a:p>
          <a:p>
            <a:r>
              <a:rPr lang="en-GB" dirty="0"/>
              <a:t>Running tests selectively</a:t>
            </a:r>
          </a:p>
          <a:p>
            <a:r>
              <a:rPr lang="en-GB" dirty="0"/>
              <a:t>Grouping tests into sets</a:t>
            </a:r>
          </a:p>
          <a:p>
            <a:r>
              <a:rPr lang="en-GB" dirty="0"/>
              <a:t>Test Driven Development (TDD)</a:t>
            </a:r>
          </a:p>
          <a:p>
            <a:r>
              <a:rPr lang="en-GB" dirty="0"/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4045289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/>
              <a:t>Parameterized Tests (1 of 2)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When you start writing tests, you might notice some of the tests are quite similar and repetitive</a:t>
            </a:r>
          </a:p>
          <a:p>
            <a:pPr lvl="1"/>
            <a:r>
              <a:rPr lang="en-GB" dirty="0"/>
              <a:t>E.g., imagine a function that returns the grade for an exam</a:t>
            </a:r>
          </a:p>
          <a:p>
            <a:pPr lvl="1"/>
            <a:r>
              <a:rPr lang="en-GB" dirty="0"/>
              <a:t>How would you test it always returns the correct grade?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AC9C5C-E12B-8A85-4188-F82BBE30D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856" y="2193432"/>
            <a:ext cx="7292897" cy="2839721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get_grade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75:</a:t>
            </a: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"A*"</a:t>
            </a: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70:</a:t>
            </a: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"A"</a:t>
            </a: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60:</a:t>
            </a: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"B"</a:t>
            </a: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50:</a:t>
            </a: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"C"</a:t>
            </a: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40:</a:t>
            </a: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"D"</a:t>
            </a: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30:</a:t>
            </a: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"E"</a:t>
            </a: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"U"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AF8082F2-6C97-57C3-2841-8EBF9D531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037" y="4758108"/>
            <a:ext cx="33495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</p:txBody>
      </p:sp>
    </p:spTree>
    <p:extLst>
      <p:ext uri="{BB962C8B-B14F-4D97-AF65-F5344CB8AC3E}">
        <p14:creationId xmlns:p14="http://schemas.microsoft.com/office/powerpoint/2010/main" val="36917477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/>
              <a:t>Parameterized Tests (2 of 2)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/>
              <a:t>You can write a parameterized test as follows: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B463CC-27D7-17DF-B86D-48A9E0551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856" y="1239971"/>
            <a:ext cx="7292897" cy="3393719"/>
          </a:xfrm>
          <a:prstGeom prst="rect">
            <a:avLst/>
          </a:prstGeom>
          <a:solidFill>
            <a:srgbClr val="FFDF57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util import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get_grade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@pytest.mark.parametrize("mark, grade", [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(99, "A*"),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(70, "A"),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(69, "B"),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(60, "B"),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(59, "C"),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(50, "C"),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(49, "D"),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(40, "D"),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(39, "E"),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(30, "E"),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(29, "U")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test_marks_and_grades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(mark, grade):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grade ==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get_grade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(mark)</a:t>
            </a: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46F2F152-ABAC-BA95-1F6A-FE68BEB6A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078" y="4649208"/>
            <a:ext cx="33495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test_util.py</a:t>
            </a:r>
          </a:p>
        </p:txBody>
      </p:sp>
    </p:spTree>
    <p:extLst>
      <p:ext uri="{BB962C8B-B14F-4D97-AF65-F5344CB8AC3E}">
        <p14:creationId xmlns:p14="http://schemas.microsoft.com/office/powerpoint/2010/main" val="3159549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Running Tests Selectively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 err="1"/>
              <a:t>py.test</a:t>
            </a:r>
            <a:r>
              <a:rPr lang="en-GB" dirty="0"/>
              <a:t> lets you specify which test functions to run…</a:t>
            </a:r>
          </a:p>
          <a:p>
            <a:pPr lvl="2"/>
            <a:endParaRPr lang="en-GB" sz="1400" dirty="0"/>
          </a:p>
          <a:p>
            <a:r>
              <a:rPr lang="en-GB" dirty="0"/>
              <a:t>E.g., run all test functions that have 'deposit' in their name</a:t>
            </a:r>
          </a:p>
          <a:p>
            <a:pPr lvl="1"/>
            <a:r>
              <a:rPr lang="en-GB" dirty="0"/>
              <a:t>The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-k</a:t>
            </a:r>
            <a:r>
              <a:rPr lang="en-GB" dirty="0"/>
              <a:t> option specifies the key (function name fragment)</a:t>
            </a:r>
          </a:p>
          <a:p>
            <a:pPr lvl="1"/>
            <a:r>
              <a:rPr lang="en-GB" dirty="0"/>
              <a:t>The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-v</a:t>
            </a:r>
            <a:r>
              <a:rPr lang="en-GB" dirty="0"/>
              <a:t> option displays verbose test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2EA062-14FA-1DD9-0E7D-2F51B3EE78BD}"/>
              </a:ext>
            </a:extLst>
          </p:cNvPr>
          <p:cNvSpPr txBox="1"/>
          <p:nvPr/>
        </p:nvSpPr>
        <p:spPr>
          <a:xfrm>
            <a:off x="1787939" y="2488116"/>
            <a:ext cx="614305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py.test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-k deposit 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-v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64BE7F-2889-5B2F-D5A2-FFA5BEC4C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939" y="2807657"/>
            <a:ext cx="6143050" cy="227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796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Grouping Tests into Sets (1 of 3)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You can group tests into sets</a:t>
            </a:r>
          </a:p>
          <a:p>
            <a:pPr lvl="1"/>
            <a:r>
              <a:rPr lang="en-GB" dirty="0"/>
              <a:t>You can then run all the tests in a particular set</a:t>
            </a:r>
          </a:p>
          <a:p>
            <a:pPr lvl="1"/>
            <a:endParaRPr lang="en-GB" dirty="0"/>
          </a:p>
          <a:p>
            <a:r>
              <a:rPr lang="en-GB" dirty="0"/>
              <a:t>The first step is to specify your custom sets</a:t>
            </a:r>
          </a:p>
          <a:p>
            <a:pPr lvl="1"/>
            <a:r>
              <a:rPr lang="en-GB" dirty="0"/>
              <a:t>Define a file named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pytest.ini</a:t>
            </a:r>
            <a:r>
              <a:rPr lang="en-GB" dirty="0"/>
              <a:t> as follows: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40D189-043F-80A5-AECF-59AC68190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856" y="2571750"/>
            <a:ext cx="7292897" cy="808396"/>
          </a:xfrm>
          <a:prstGeom prst="rect">
            <a:avLst/>
          </a:prstGeom>
          <a:solidFill>
            <a:srgbClr val="B3D9FF"/>
          </a:solidFill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markers =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numtest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mark a test as a numeric test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strtest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mark a test as a string test</a:t>
            </a: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750E380F-44BC-A453-41CF-327458610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604" y="3392460"/>
            <a:ext cx="33495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pytest.ini</a:t>
            </a:r>
          </a:p>
        </p:txBody>
      </p:sp>
    </p:spTree>
    <p:extLst>
      <p:ext uri="{BB962C8B-B14F-4D97-AF65-F5344CB8AC3E}">
        <p14:creationId xmlns:p14="http://schemas.microsoft.com/office/powerpoint/2010/main" val="1120203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Grouping Tests into Sets (2 of 3)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You can then mark a test function so it belongs to a set(s)</a:t>
            </a:r>
          </a:p>
          <a:p>
            <a:pPr lvl="1"/>
            <a:r>
              <a:rPr lang="en-GB" dirty="0"/>
              <a:t>Decorate the test function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@pytest.mark.aSetName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DA0381-0227-2F7A-CD8C-2A5ADB009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856" y="1558394"/>
            <a:ext cx="7292897" cy="3209053"/>
          </a:xfrm>
          <a:prstGeom prst="rect">
            <a:avLst/>
          </a:prstGeom>
          <a:solidFill>
            <a:srgbClr val="FFDF57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@pytest.mark.numtest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test_add_numbers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3 + 4 == 7</a:t>
            </a:r>
          </a:p>
          <a:p>
            <a:pPr defTabSz="554831">
              <a:defRPr/>
            </a:pP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@pytest.mark.numtest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test_multiply_numbers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3 * 4 == 12</a:t>
            </a:r>
          </a:p>
          <a:p>
            <a:pPr defTabSz="554831">
              <a:defRPr/>
            </a:pP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@pytest.mark.strtest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test_concatenate_strings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"hello " + "world" == "hello world"</a:t>
            </a:r>
          </a:p>
          <a:p>
            <a:pPr defTabSz="554831">
              <a:defRPr/>
            </a:pP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@pytest.mark.strtest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test_uppercase_strings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"hello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world".upper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== "HELLO WORLD"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7C5BDDEC-39EA-AB67-9020-01C23EE38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078" y="4801005"/>
            <a:ext cx="33495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test_setsDemo.py</a:t>
            </a:r>
          </a:p>
        </p:txBody>
      </p:sp>
    </p:spTree>
    <p:extLst>
      <p:ext uri="{BB962C8B-B14F-4D97-AF65-F5344CB8AC3E}">
        <p14:creationId xmlns:p14="http://schemas.microsoft.com/office/powerpoint/2010/main" val="3947094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Grouping Tests into Sets (3 of 3)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To run all the tests in a particular set:</a:t>
            </a:r>
          </a:p>
          <a:p>
            <a:pPr lvl="1"/>
            <a:r>
              <a:rPr lang="en-GB" dirty="0"/>
              <a:t>Use the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</a:t>
            </a:r>
            <a:r>
              <a:rPr lang="en-GB" dirty="0"/>
              <a:t> option </a:t>
            </a:r>
          </a:p>
          <a:p>
            <a:pPr lvl="1"/>
            <a:r>
              <a:rPr lang="en-GB" dirty="0"/>
              <a:t>Specifies which marked tests to run (i.e., the name of the set)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F227D4-A38A-4541-B4E8-359860B6E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2292888"/>
            <a:ext cx="6517409" cy="15701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C1E286-6744-4BF2-99E3-6A5A309FF6AE}"/>
              </a:ext>
            </a:extLst>
          </p:cNvPr>
          <p:cNvSpPr txBox="1"/>
          <p:nvPr/>
        </p:nvSpPr>
        <p:spPr>
          <a:xfrm>
            <a:off x="1787939" y="1920683"/>
            <a:ext cx="652017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py.test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 </a:t>
            </a:r>
            <a:r>
              <a:rPr lang="en-GB" sz="12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numtest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-v</a:t>
            </a:r>
          </a:p>
        </p:txBody>
      </p:sp>
    </p:spTree>
    <p:extLst>
      <p:ext uri="{BB962C8B-B14F-4D97-AF65-F5344CB8AC3E}">
        <p14:creationId xmlns:p14="http://schemas.microsoft.com/office/powerpoint/2010/main" val="355455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/>
              <a:t>Test Driven Development (TDD)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TDD is a simple concept</a:t>
            </a:r>
          </a:p>
          <a:p>
            <a:pPr lvl="1"/>
            <a:r>
              <a:rPr lang="en-GB" dirty="0"/>
              <a:t>You write the tests first, before your write the code</a:t>
            </a:r>
          </a:p>
          <a:p>
            <a:pPr lvl="1"/>
            <a:r>
              <a:rPr lang="en-GB" dirty="0"/>
              <a:t>The tests are for functionality you're about to implement</a:t>
            </a:r>
          </a:p>
          <a:p>
            <a:pPr lvl="2"/>
            <a:endParaRPr lang="en-GB" sz="1400" dirty="0"/>
          </a:p>
          <a:p>
            <a:r>
              <a:rPr lang="en-GB" dirty="0"/>
              <a:t>In TDD, you perform the following tasks repeatedly:</a:t>
            </a:r>
          </a:p>
          <a:p>
            <a:pPr lvl="1"/>
            <a:r>
              <a:rPr lang="en-GB" dirty="0"/>
              <a:t>Write a test</a:t>
            </a:r>
          </a:p>
          <a:p>
            <a:pPr lvl="1"/>
            <a:r>
              <a:rPr lang="en-GB" dirty="0"/>
              <a:t>Run the test - it must fail!</a:t>
            </a:r>
          </a:p>
          <a:p>
            <a:pPr lvl="1"/>
            <a:r>
              <a:rPr lang="en-GB" dirty="0"/>
              <a:t>Write the minimum amount of code, to make the test pass</a:t>
            </a:r>
          </a:p>
          <a:p>
            <a:pPr lvl="1"/>
            <a:r>
              <a:rPr lang="en-GB" dirty="0"/>
              <a:t>Refactor your code</a:t>
            </a:r>
          </a:p>
          <a:p>
            <a:pPr lvl="2"/>
            <a:endParaRPr lang="en-GB" sz="1400" dirty="0"/>
          </a:p>
          <a:p>
            <a:r>
              <a:rPr lang="en-GB" dirty="0"/>
              <a:t>Benefits of TDD</a:t>
            </a:r>
          </a:p>
          <a:p>
            <a:pPr lvl="1"/>
            <a:r>
              <a:rPr lang="en-GB" dirty="0"/>
              <a:t>Helps you focus on functionality rather than implementation</a:t>
            </a:r>
          </a:p>
          <a:p>
            <a:pPr lvl="1"/>
            <a:r>
              <a:rPr lang="en-GB" dirty="0"/>
              <a:t>Ensures every line of code is tested </a:t>
            </a:r>
          </a:p>
        </p:txBody>
      </p:sp>
    </p:spTree>
    <p:extLst>
      <p:ext uri="{BB962C8B-B14F-4D97-AF65-F5344CB8AC3E}">
        <p14:creationId xmlns:p14="http://schemas.microsoft.com/office/powerpoint/2010/main" val="27531428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/>
              <a:t>Refactoring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Refactoring is an often-overlooked aspect of TDD</a:t>
            </a:r>
          </a:p>
          <a:p>
            <a:pPr lvl="1"/>
            <a:r>
              <a:rPr lang="en-GB" dirty="0"/>
              <a:t>After each iteration through the test-code-pass cycle, you should refactor your code</a:t>
            </a:r>
          </a:p>
          <a:p>
            <a:pPr lvl="1"/>
            <a:r>
              <a:rPr lang="en-GB" dirty="0"/>
              <a:t>That is, step back and see if you can/should reorganize your code to eliminate duplication, restructure inheritance, etc.</a:t>
            </a:r>
          </a:p>
          <a:p>
            <a:pPr lvl="2"/>
            <a:endParaRPr lang="en-GB" dirty="0"/>
          </a:p>
          <a:p>
            <a:r>
              <a:rPr lang="en-GB" dirty="0"/>
              <a:t>Typical refactoring activities:</a:t>
            </a:r>
          </a:p>
          <a:p>
            <a:pPr lvl="1"/>
            <a:r>
              <a:rPr lang="en-GB" dirty="0"/>
              <a:t>Rename a variable / function / class / module / package</a:t>
            </a:r>
          </a:p>
          <a:p>
            <a:pPr lvl="1"/>
            <a:r>
              <a:rPr lang="en-GB" dirty="0"/>
              <a:t>Extract duplicate code into a common function</a:t>
            </a:r>
          </a:p>
          <a:p>
            <a:pPr lvl="1"/>
            <a:r>
              <a:rPr lang="en-GB" dirty="0"/>
              <a:t>Extract common class functionality into a superclass</a:t>
            </a:r>
          </a:p>
          <a:p>
            <a:pPr lvl="1"/>
            <a:r>
              <a:rPr lang="en-GB" dirty="0"/>
              <a:t>Introduce another level of inheritance</a:t>
            </a:r>
          </a:p>
        </p:txBody>
      </p:sp>
    </p:spTree>
    <p:extLst>
      <p:ext uri="{BB962C8B-B14F-4D97-AF65-F5344CB8AC3E}">
        <p14:creationId xmlns:p14="http://schemas.microsoft.com/office/powerpoint/2010/main" val="381589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Python Test Frameworks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There are several test frameworks for Python, including:</a:t>
            </a:r>
          </a:p>
          <a:p>
            <a:pPr lvl="1"/>
            <a:r>
              <a:rPr lang="en-GB" dirty="0" err="1"/>
              <a:t>PyTest</a:t>
            </a:r>
            <a:r>
              <a:rPr lang="en-GB" dirty="0"/>
              <a:t> - simple and fast, most widely used (function-based)</a:t>
            </a:r>
          </a:p>
          <a:p>
            <a:pPr lvl="1"/>
            <a:r>
              <a:rPr lang="en-GB" dirty="0" err="1"/>
              <a:t>Unittest</a:t>
            </a:r>
            <a:r>
              <a:rPr lang="en-GB" dirty="0"/>
              <a:t> (aka </a:t>
            </a:r>
            <a:r>
              <a:rPr lang="en-GB" dirty="0" err="1"/>
              <a:t>PyUnit</a:t>
            </a:r>
            <a:r>
              <a:rPr lang="en-GB" dirty="0"/>
              <a:t>) - part of standard library (OO-based)</a:t>
            </a:r>
          </a:p>
          <a:p>
            <a:pPr lvl="1"/>
            <a:r>
              <a:rPr lang="en-GB" dirty="0" err="1"/>
              <a:t>TestProject</a:t>
            </a:r>
            <a:r>
              <a:rPr lang="en-GB" dirty="0"/>
              <a:t> - generates HTML reports, use with </a:t>
            </a:r>
            <a:r>
              <a:rPr lang="en-GB" dirty="0" err="1"/>
              <a:t>PyTest</a:t>
            </a:r>
            <a:r>
              <a:rPr lang="en-GB" dirty="0"/>
              <a:t> or </a:t>
            </a:r>
            <a:r>
              <a:rPr lang="en-GB" dirty="0" err="1"/>
              <a:t>Unittest</a:t>
            </a:r>
            <a:endParaRPr lang="en-GB" dirty="0"/>
          </a:p>
          <a:p>
            <a:pPr lvl="1"/>
            <a:r>
              <a:rPr lang="en-GB" dirty="0"/>
              <a:t>Behave - BDD test framework</a:t>
            </a:r>
          </a:p>
          <a:p>
            <a:pPr lvl="1"/>
            <a:r>
              <a:rPr lang="en-GB" dirty="0"/>
              <a:t>Robot - primarily for Acceptance Testing</a:t>
            </a:r>
          </a:p>
          <a:p>
            <a:pPr lvl="1"/>
            <a:endParaRPr lang="en-GB" dirty="0"/>
          </a:p>
          <a:p>
            <a:r>
              <a:rPr lang="en-GB" dirty="0"/>
              <a:t>We'll use </a:t>
            </a:r>
            <a:r>
              <a:rPr lang="en-GB" dirty="0" err="1"/>
              <a:t>PyTest</a:t>
            </a:r>
            <a:r>
              <a:rPr lang="en-GB" dirty="0"/>
              <a:t> (plus a few other libraries, discussed later). Here's a full set of libraries to install for this chapter: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0818AC-F979-DAFD-3BFA-3085558C519C}"/>
              </a:ext>
            </a:extLst>
          </p:cNvPr>
          <p:cNvSpPr txBox="1"/>
          <p:nvPr/>
        </p:nvSpPr>
        <p:spPr>
          <a:xfrm>
            <a:off x="1765819" y="4203296"/>
            <a:ext cx="266153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PyHamcrest</a:t>
            </a:r>
            <a:endParaRPr lang="en-GB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6E4860-F644-A85A-1209-D9E5B67B177C}"/>
              </a:ext>
            </a:extLst>
          </p:cNvPr>
          <p:cNvSpPr txBox="1"/>
          <p:nvPr/>
        </p:nvSpPr>
        <p:spPr>
          <a:xfrm>
            <a:off x="4494830" y="4159173"/>
            <a:ext cx="3236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>
                <a:solidFill>
                  <a:srgbClr val="005B70"/>
                </a:solidFill>
              </a:rPr>
              <a:t>Discussed in section 2 in this chapter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1AB139-D4B2-8BC7-8CFF-2772CE3A08F6}"/>
              </a:ext>
            </a:extLst>
          </p:cNvPr>
          <p:cNvSpPr txBox="1"/>
          <p:nvPr/>
        </p:nvSpPr>
        <p:spPr>
          <a:xfrm>
            <a:off x="1767753" y="4540888"/>
            <a:ext cx="266153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242825-06CA-8B5B-AE9D-25203E8263DD}"/>
              </a:ext>
            </a:extLst>
          </p:cNvPr>
          <p:cNvSpPr txBox="1"/>
          <p:nvPr/>
        </p:nvSpPr>
        <p:spPr>
          <a:xfrm>
            <a:off x="4496764" y="4500623"/>
            <a:ext cx="3236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>
                <a:solidFill>
                  <a:srgbClr val="005B70"/>
                </a:solidFill>
              </a:rPr>
              <a:t>Discussed in section 3 in this chapter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9434E2-D656-B8F6-2F9F-B1347CDDA730}"/>
              </a:ext>
            </a:extLst>
          </p:cNvPr>
          <p:cNvSpPr txBox="1"/>
          <p:nvPr/>
        </p:nvSpPr>
        <p:spPr>
          <a:xfrm>
            <a:off x="1765819" y="3865702"/>
            <a:ext cx="266153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 defTabSz="554831">
              <a:defRPr/>
            </a:pPr>
            <a:r>
              <a:rPr lang="es-E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es-E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es-E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s-ES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53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/>
              <a:t>Example Class-Under-Test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In the next few slides, we'll see how to test this simple class: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B9F206-E160-746F-C050-F5BFE6521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856" y="1250764"/>
            <a:ext cx="7292897" cy="3024387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554831">
              <a:defRPr/>
            </a:pPr>
            <a:endParaRPr lang="es-E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self.name =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endParaRPr lang="es-E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self.balance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defTabSz="554831">
              <a:defRPr/>
            </a:pPr>
            <a:endParaRPr lang="es-E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deposit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self.balance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endParaRPr lang="es-E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endParaRPr lang="es-E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withdraw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self.balance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Insufficient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funds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self.balance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endParaRPr lang="es-E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endParaRPr lang="es-E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f"{self.name}, {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self.balance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552AC535-82D9-DD3F-6EC4-D63E73E05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926" y="4290499"/>
            <a:ext cx="33495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bankAccount.py</a:t>
            </a:r>
          </a:p>
        </p:txBody>
      </p:sp>
    </p:spTree>
    <p:extLst>
      <p:ext uri="{BB962C8B-B14F-4D97-AF65-F5344CB8AC3E}">
        <p14:creationId xmlns:p14="http://schemas.microsoft.com/office/powerpoint/2010/main" val="246625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How to Write a Test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To write tests in </a:t>
            </a:r>
            <a:r>
              <a:rPr lang="en-GB" dirty="0" err="1"/>
              <a:t>PyTest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Define Python files named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test_xxx.py</a:t>
            </a:r>
            <a:r>
              <a:rPr lang="en-GB" dirty="0"/>
              <a:t> 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xxx_test.py</a:t>
            </a:r>
          </a:p>
          <a:p>
            <a:pPr lvl="1"/>
            <a:endParaRPr lang="en-GB" dirty="0"/>
          </a:p>
          <a:p>
            <a:r>
              <a:rPr lang="en-GB" dirty="0"/>
              <a:t>Define each test as a separate function</a:t>
            </a:r>
          </a:p>
          <a:p>
            <a:pPr lvl="1"/>
            <a:r>
              <a:rPr lang="en-GB" dirty="0"/>
              <a:t>The function name must be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test_yyy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/>
          </a:p>
          <a:p>
            <a:r>
              <a:rPr lang="en-GB" dirty="0"/>
              <a:t>Each test function should focus on a particular scenario, and should have a meaningful name</a:t>
            </a:r>
          </a:p>
          <a:p>
            <a:pPr lvl="1"/>
            <a:r>
              <a:rPr lang="en-GB" dirty="0"/>
              <a:t>E.g.,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test_Function_Scenario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E.g.,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test_Function_StateUnderTest_ExpectedBehaviour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319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/>
              <a:t>Example Test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When writing your tests, go for the low-hanging fruit first</a:t>
            </a:r>
          </a:p>
          <a:p>
            <a:pPr lvl="1"/>
            <a:r>
              <a:rPr lang="en-GB" dirty="0"/>
              <a:t>Test the simplest functions and scenarios first</a:t>
            </a:r>
          </a:p>
          <a:p>
            <a:pPr lvl="1"/>
            <a:r>
              <a:rPr lang="en-GB" dirty="0"/>
              <a:t>Then test the more complex functions and scenarios later</a:t>
            </a:r>
          </a:p>
          <a:p>
            <a:pPr lvl="1"/>
            <a:endParaRPr lang="en-GB" dirty="0"/>
          </a:p>
          <a:p>
            <a:r>
              <a:rPr lang="en-GB" dirty="0"/>
              <a:t>Here's a simple first test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GB" dirty="0"/>
              <a:t> is a standard Python keyword</a:t>
            </a:r>
          </a:p>
          <a:p>
            <a:pPr lvl="1"/>
            <a:r>
              <a:rPr lang="en-GB" dirty="0"/>
              <a:t> If the assert test returns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 dirty="0"/>
              <a:t>, it throws an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 This causes your test function to terminate immediately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E8A3F0-F6C5-62EC-63DA-50BA6B619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856" y="2580038"/>
            <a:ext cx="7292897" cy="993062"/>
          </a:xfrm>
          <a:prstGeom prst="rect">
            <a:avLst/>
          </a:prstGeom>
          <a:solidFill>
            <a:srgbClr val="FFDF57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test_accountCreated_zeroBalanceInitially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("David")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acc.balance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89E41E3B-DF4E-2DA4-1906-D3F47D63B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926" y="3567052"/>
            <a:ext cx="33495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test_BankAccount1.py</a:t>
            </a:r>
          </a:p>
        </p:txBody>
      </p:sp>
    </p:spTree>
    <p:extLst>
      <p:ext uri="{BB962C8B-B14F-4D97-AF65-F5344CB8AC3E}">
        <p14:creationId xmlns:p14="http://schemas.microsoft.com/office/powerpoint/2010/main" val="32613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Running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To run tests in </a:t>
            </a:r>
            <a:r>
              <a:rPr lang="en-GB" dirty="0" err="1"/>
              <a:t>PyTest</a:t>
            </a:r>
            <a:r>
              <a:rPr lang="en-GB" dirty="0"/>
              <a:t>, run the following command: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57231" y="1689884"/>
            <a:ext cx="1679522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>
                <a:solidFill>
                  <a:srgbClr val="00B050"/>
                </a:solidFill>
              </a:rPr>
              <a:t>If all tests pass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7231" y="2812687"/>
            <a:ext cx="1700187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>
                <a:solidFill>
                  <a:srgbClr val="FF0000"/>
                </a:solidFill>
              </a:rPr>
              <a:t>If any test fails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389BB3-2D8D-4A7A-BBC6-44015F5AF6E0}"/>
              </a:ext>
            </a:extLst>
          </p:cNvPr>
          <p:cNvSpPr txBox="1"/>
          <p:nvPr/>
        </p:nvSpPr>
        <p:spPr>
          <a:xfrm>
            <a:off x="1368425" y="1226322"/>
            <a:ext cx="6988271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py.test</a:t>
            </a:r>
            <a:endParaRPr lang="en-GB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4F274A7-7058-D91A-333E-D63A762F8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309" y="2695264"/>
            <a:ext cx="4951388" cy="237201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23EF00C-B4D6-B818-05AF-91189020C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309" y="1569921"/>
            <a:ext cx="4951390" cy="105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86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/>
              <a:t>Arrange / Act / Assert</a:t>
            </a:r>
            <a:endParaRPr lang="en-GB" dirty="0"/>
          </a:p>
        </p:txBody>
      </p:sp>
      <p:sp>
        <p:nvSpPr>
          <p:cNvPr id="11267" name="Rectangle 2051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It's common for a test function to have 3 parts</a:t>
            </a:r>
          </a:p>
          <a:p>
            <a:pPr lvl="1"/>
            <a:r>
              <a:rPr lang="en-GB" dirty="0"/>
              <a:t>Arrange</a:t>
            </a:r>
          </a:p>
          <a:p>
            <a:pPr lvl="1"/>
            <a:r>
              <a:rPr lang="en-GB" dirty="0"/>
              <a:t>Act</a:t>
            </a:r>
          </a:p>
          <a:p>
            <a:pPr lvl="1"/>
            <a:r>
              <a:rPr lang="en-GB" dirty="0"/>
              <a:t>Assert</a:t>
            </a:r>
          </a:p>
          <a:p>
            <a:pPr lvl="1"/>
            <a:endParaRPr lang="en-GB" dirty="0"/>
          </a:p>
          <a:p>
            <a:r>
              <a:rPr lang="en-GB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3422F7-2EC5-4886-8FE9-1B22BBB63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856" y="2905119"/>
            <a:ext cx="7292897" cy="808396"/>
          </a:xfrm>
          <a:prstGeom prst="rect">
            <a:avLst/>
          </a:prstGeom>
          <a:solidFill>
            <a:srgbClr val="FFDF57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test_singleDeposit_correctBalance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("David")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acc.deposit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acc.balance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100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435F9951-2A69-5E55-D9F1-A6A004519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926" y="3732755"/>
            <a:ext cx="33495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test_BankAccount1.py</a:t>
            </a:r>
          </a:p>
        </p:txBody>
      </p:sp>
    </p:spTree>
    <p:extLst>
      <p:ext uri="{BB962C8B-B14F-4D97-AF65-F5344CB8AC3E}">
        <p14:creationId xmlns:p14="http://schemas.microsoft.com/office/powerpoint/2010/main" val="440742470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7302</TotalTime>
  <Words>3368</Words>
  <Application>Microsoft Office PowerPoint</Application>
  <PresentationFormat>On-screen Show (16:9)</PresentationFormat>
  <Paragraphs>611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Courier New</vt:lpstr>
      <vt:lpstr>Lucida Console</vt:lpstr>
      <vt:lpstr>Open Sans</vt:lpstr>
      <vt:lpstr>Wingdings</vt:lpstr>
      <vt:lpstr>Standard_LiveLessons_2017</vt:lpstr>
      <vt:lpstr>Test Automation</vt:lpstr>
      <vt:lpstr>Section 1:  Getting Started with Testing</vt:lpstr>
      <vt:lpstr>Setting the Scene</vt:lpstr>
      <vt:lpstr>Python Test Frameworks</vt:lpstr>
      <vt:lpstr>Example Class-Under-Test</vt:lpstr>
      <vt:lpstr>How to Write a Test</vt:lpstr>
      <vt:lpstr>Example Test</vt:lpstr>
      <vt:lpstr>Running Tests</vt:lpstr>
      <vt:lpstr>Arrange / Act / Assert</vt:lpstr>
      <vt:lpstr>Testing for Exceptions (1 of 2)</vt:lpstr>
      <vt:lpstr>Testing for Exceptions (2 of 2)</vt:lpstr>
      <vt:lpstr>Setup and Teardown Code</vt:lpstr>
      <vt:lpstr>Section 2:  Using PyHamcrest Matchers</vt:lpstr>
      <vt:lpstr>A Reminder About Simple Assertions</vt:lpstr>
      <vt:lpstr>Introducing PyHamcrest</vt:lpstr>
      <vt:lpstr>Getting Started with PyHamcrest</vt:lpstr>
      <vt:lpstr>Example Class-Under-Test</vt:lpstr>
      <vt:lpstr>Example Test</vt:lpstr>
      <vt:lpstr>Defining a Custom PyHamcrest Matcher</vt:lpstr>
      <vt:lpstr>Using a Custom PyHamcrest Matcher</vt:lpstr>
      <vt:lpstr>Section 3:  Mocking</vt:lpstr>
      <vt:lpstr>Overview of Mocking</vt:lpstr>
      <vt:lpstr>Mocking in Python</vt:lpstr>
      <vt:lpstr>Mocking Values (1 of 2)</vt:lpstr>
      <vt:lpstr>Mocking Values (2 of 2)</vt:lpstr>
      <vt:lpstr>Mocking Functions (1 of 2)</vt:lpstr>
      <vt:lpstr>Mocking Functions (2 of 2)</vt:lpstr>
      <vt:lpstr>Mocking Methods (1 of 2)</vt:lpstr>
      <vt:lpstr>Mocking Methods (2 of 2)</vt:lpstr>
      <vt:lpstr>Summary</vt:lpstr>
      <vt:lpstr>Annex:  Additional Testing Techniques</vt:lpstr>
      <vt:lpstr>Parameterized Tests (1 of 2)</vt:lpstr>
      <vt:lpstr>Parameterized Tests (2 of 2)</vt:lpstr>
      <vt:lpstr>Running Tests Selectively</vt:lpstr>
      <vt:lpstr>Grouping Tests into Sets (1 of 3)</vt:lpstr>
      <vt:lpstr>Grouping Tests into Sets (2 of 3)</vt:lpstr>
      <vt:lpstr>Grouping Tests into Sets (3 of 3)</vt:lpstr>
      <vt:lpstr>Test Driven Development (TDD)</vt:lpstr>
      <vt:lpstr>Refactoring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165</cp:revision>
  <dcterms:created xsi:type="dcterms:W3CDTF">2015-09-28T19:52:00Z</dcterms:created>
  <dcterms:modified xsi:type="dcterms:W3CDTF">2025-02-18T10:54:16Z</dcterms:modified>
</cp:coreProperties>
</file>