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726" r:id="rId2"/>
    <p:sldId id="575" r:id="rId3"/>
    <p:sldId id="604" r:id="rId4"/>
    <p:sldId id="902" r:id="rId5"/>
    <p:sldId id="666" r:id="rId6"/>
    <p:sldId id="671" r:id="rId7"/>
    <p:sldId id="903" r:id="rId8"/>
    <p:sldId id="576" r:id="rId9"/>
    <p:sldId id="735" r:id="rId10"/>
    <p:sldId id="904" r:id="rId11"/>
    <p:sldId id="736" r:id="rId12"/>
    <p:sldId id="905" r:id="rId13"/>
    <p:sldId id="633" r:id="rId14"/>
    <p:sldId id="906" r:id="rId15"/>
    <p:sldId id="680" r:id="rId16"/>
    <p:sldId id="681" r:id="rId17"/>
    <p:sldId id="682" r:id="rId18"/>
    <p:sldId id="683" r:id="rId19"/>
    <p:sldId id="684" r:id="rId20"/>
    <p:sldId id="737" r:id="rId21"/>
    <p:sldId id="738" r:id="rId22"/>
    <p:sldId id="679" r:id="rId23"/>
    <p:sldId id="708" r:id="rId24"/>
    <p:sldId id="709" r:id="rId25"/>
    <p:sldId id="711" r:id="rId26"/>
    <p:sldId id="710" r:id="rId27"/>
    <p:sldId id="712" r:id="rId28"/>
    <p:sldId id="734" r:id="rId29"/>
    <p:sldId id="907" r:id="rId30"/>
    <p:sldId id="908" r:id="rId31"/>
    <p:sldId id="909" r:id="rId32"/>
    <p:sldId id="910" r:id="rId33"/>
    <p:sldId id="911" r:id="rId34"/>
    <p:sldId id="91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DB43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354" autoAdjust="0"/>
  </p:normalViewPr>
  <p:slideViewPr>
    <p:cSldViewPr snapToGrid="0" snapToObjects="1">
      <p:cViewPr varScale="1">
        <p:scale>
          <a:sx n="110" d="100"/>
          <a:sy n="110" d="100"/>
        </p:scale>
        <p:origin x="347" y="51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467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83DEBBD1-6077-4938-811F-54E4AC433829}" type="datetimeFigureOut">
              <a:rPr lang="en-GB" smtClean="0"/>
              <a:pPr/>
              <a:t>08/02/2025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5DE77016-B761-47E8-ADDA-7F73F02D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173498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208192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36193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353149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396907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3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3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43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88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95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7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8929-46D3-7008-1772-372F45F8A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>
            <a:extLst>
              <a:ext uri="{FF2B5EF4-FFF2-40B4-BE49-F238E27FC236}">
                <a16:creationId xmlns:a16="http://schemas.microsoft.com/office/drawing/2014/main" id="{F56FC396-D4AF-A946-2CEB-2278D6980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</p:spTree>
    <p:extLst>
      <p:ext uri="{BB962C8B-B14F-4D97-AF65-F5344CB8AC3E}">
        <p14:creationId xmlns:p14="http://schemas.microsoft.com/office/powerpoint/2010/main" val="52966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6A60-AAA6-9EA1-93E7-0B52F4C0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47A4BA0C-0313-8309-D0DF-8E041C5F5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>
            <a:extLst>
              <a:ext uri="{FF2B5EF4-FFF2-40B4-BE49-F238E27FC236}">
                <a16:creationId xmlns:a16="http://schemas.microsoft.com/office/drawing/2014/main" id="{8D8D4DE7-3035-72AA-FF66-1619EB40F563}"/>
              </a:ext>
            </a:extLst>
          </p:cNvPr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224FC3BB-1144-13B8-36E0-3BA43CA68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76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2BF6-7DC5-7423-E8F2-8A39370E7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2391020E-2A6D-739C-B67D-961830A57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E33D2-A2D7-D4AE-EAA8-994624B2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33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6F95C-D220-7313-EEB6-357B2A217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F1B5B16B-ACD2-EEE4-77A6-6C337895C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88699-3E50-3BCE-E22C-78FE7A72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374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DB1B-AA6C-2814-9203-A163A25E3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>
            <a:extLst>
              <a:ext uri="{FF2B5EF4-FFF2-40B4-BE49-F238E27FC236}">
                <a16:creationId xmlns:a16="http://schemas.microsoft.com/office/drawing/2014/main" id="{31CF74BB-93FF-6FAE-0E5B-60997FE83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B33A4-1560-1415-46AF-F483A952E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9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5CE3-1D62-96D2-3727-F93A771EA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>
            <a:extLst>
              <a:ext uri="{FF2B5EF4-FFF2-40B4-BE49-F238E27FC236}">
                <a16:creationId xmlns:a16="http://schemas.microsoft.com/office/drawing/2014/main" id="{45AC1100-97C5-B46C-9421-D5D2A5CA0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1DF06-8CA2-9A3D-102F-74BB6AB7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9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61445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61445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140897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1D87C336-25E3-C2B4-4A86-5A096C52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61445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8663"/>
            <a:ext cx="6375400" cy="3586162"/>
          </a:xfrm>
          <a:ln/>
        </p:spPr>
      </p:sp>
      <p:sp>
        <p:nvSpPr>
          <p:cNvPr id="53253" name="Notes Placeholder 6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28B0A6C-EF38-9441-ADBF-8FE45FA6C46E}" type="datetimeFigureOut">
              <a:rPr lang="en-US" smtClean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6D032D76-6BE4-154B-A130-37D069E423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SOLID Principles and Best Practices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65360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importance of software design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Single Responsibility Principle (SRP)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Interface Segregation Principle (ISP)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Designing for pluggability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OO modelling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How to Achieve Separation of Concerns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High cohesion</a:t>
            </a:r>
          </a:p>
          <a:p>
            <a:pPr lvl="1"/>
            <a:r>
              <a:rPr lang="en-GB" dirty="0"/>
              <a:t>Group together things that really belong together</a:t>
            </a:r>
          </a:p>
          <a:p>
            <a:pPr lvl="1"/>
            <a:r>
              <a:rPr lang="en-GB" dirty="0"/>
              <a:t>i.e., things that change for the same reason</a:t>
            </a:r>
          </a:p>
          <a:p>
            <a:pPr lvl="1"/>
            <a:endParaRPr lang="en-GB" dirty="0"/>
          </a:p>
          <a:p>
            <a:r>
              <a:rPr lang="en-GB" dirty="0"/>
              <a:t>Low coupling</a:t>
            </a:r>
          </a:p>
          <a:p>
            <a:pPr lvl="1"/>
            <a:r>
              <a:rPr lang="en-GB" dirty="0"/>
              <a:t>Separate things that don't belong together</a:t>
            </a:r>
          </a:p>
          <a:p>
            <a:pPr lvl="1"/>
            <a:r>
              <a:rPr lang="en-GB" dirty="0"/>
              <a:t>i.e., things that change for a different reason</a:t>
            </a:r>
          </a:p>
          <a:p>
            <a:pPr lvl="1"/>
            <a:endParaRPr lang="en-GB" dirty="0"/>
          </a:p>
          <a:p>
            <a:r>
              <a:rPr lang="en-GB" dirty="0"/>
              <a:t>If you get this right:</a:t>
            </a:r>
          </a:p>
          <a:p>
            <a:pPr lvl="1"/>
            <a:r>
              <a:rPr lang="en-GB" dirty="0"/>
              <a:t>Your code will be more adaptable to change</a:t>
            </a:r>
          </a:p>
          <a:p>
            <a:pPr lvl="1"/>
            <a:r>
              <a:rPr lang="en-GB" dirty="0"/>
              <a:t>You'll be able to isolate change in one place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1910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The Interface Segregation Principle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Interfaces and OO</a:t>
            </a:r>
          </a:p>
          <a:p>
            <a:r>
              <a:rPr lang="en-GB" dirty="0"/>
              <a:t>Benefits of interfaces</a:t>
            </a:r>
          </a:p>
          <a:p>
            <a:r>
              <a:rPr lang="en-GB" dirty="0"/>
              <a:t>Defining and implementing interfaces</a:t>
            </a:r>
          </a:p>
          <a:p>
            <a:r>
              <a:rPr lang="en-GB" dirty="0"/>
              <a:t>Artificial coupling: the problem</a:t>
            </a:r>
          </a:p>
          <a:p>
            <a:r>
              <a:rPr lang="en-GB" dirty="0"/>
              <a:t>Artificial coupling: the solution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Interfaces and OO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Interfaces are an essential part of OO development</a:t>
            </a:r>
          </a:p>
          <a:p>
            <a:pPr lvl="1"/>
            <a:r>
              <a:rPr lang="en-GB" dirty="0"/>
              <a:t>Allows you to specify a group of related methods, without having to worry about how they will be implemented</a:t>
            </a:r>
          </a:p>
          <a:p>
            <a:pPr lvl="1"/>
            <a:r>
              <a:rPr lang="en-GB" dirty="0"/>
              <a:t>Some other class(es) in the system will provide the implementation details</a:t>
            </a:r>
          </a:p>
          <a:p>
            <a:pPr lvl="1"/>
            <a:r>
              <a:rPr lang="en-GB" dirty="0"/>
              <a:t>Allows classes from different parts of an inheritance hierarchy to exhibit common behaviour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Benefits of Interfaces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 are some of the potential benefits of interfaces:</a:t>
            </a:r>
          </a:p>
          <a:p>
            <a:pPr lvl="1"/>
            <a:r>
              <a:rPr lang="en-GB" dirty="0"/>
              <a:t>Contract-based development between consumer and supplier</a:t>
            </a:r>
          </a:p>
          <a:p>
            <a:pPr lvl="1"/>
            <a:r>
              <a:rPr lang="en-GB" dirty="0"/>
              <a:t>Decoupling between subsystems</a:t>
            </a:r>
          </a:p>
          <a:p>
            <a:pPr lvl="1"/>
            <a:r>
              <a:rPr lang="en-GB" dirty="0"/>
              <a:t>Flexibility, because you can plug in different implementations later without breaking the client</a:t>
            </a:r>
          </a:p>
          <a:p>
            <a:pPr lvl="1"/>
            <a:r>
              <a:rPr lang="en-GB" dirty="0"/>
              <a:t>Specify the </a:t>
            </a:r>
            <a:r>
              <a:rPr lang="en-GB" i="1" dirty="0"/>
              <a:t>what</a:t>
            </a:r>
            <a:r>
              <a:rPr lang="en-GB" dirty="0"/>
              <a:t>, not the </a:t>
            </a:r>
            <a:r>
              <a:rPr lang="en-GB" i="1" dirty="0"/>
              <a:t>how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and Implementing Interfaces</a:t>
            </a:r>
          </a:p>
        </p:txBody>
      </p:sp>
      <p:sp>
        <p:nvSpPr>
          <p:cNvPr id="8195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 Python, there is no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Instead, define an abstract class with (only) abstract methods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57150" indent="0">
              <a:buNone/>
            </a:pPr>
            <a:endParaRPr lang="en-GB" dirty="0"/>
          </a:p>
          <a:p>
            <a:r>
              <a:rPr lang="en-GB" dirty="0"/>
              <a:t>Subclasses must implement all the abstract methods: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A8302-67ED-80C5-4421-F447BB17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552165"/>
            <a:ext cx="7292897" cy="1608615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abc.ABC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area(self) -&gt; float: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("area() not implemented")</a:t>
            </a:r>
          </a:p>
          <a:p>
            <a:pPr defTabSz="554831">
              <a:defRPr/>
            </a:pPr>
            <a:endParaRPr lang="en-GB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perimeter(self) -&gt; float: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("perimeter() not implemented")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954E9-4440-9833-B15D-3FA19831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3747295"/>
            <a:ext cx="7292897" cy="1239283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quadrilateral(shape):</a:t>
            </a:r>
          </a:p>
          <a:p>
            <a:pPr defTabSz="554831">
              <a:defRPr/>
            </a:pPr>
            <a:endParaRPr lang="en-GB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area(self) -&gt; float: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Implementation details here…</a:t>
            </a:r>
          </a:p>
          <a:p>
            <a:pPr defTabSz="554831">
              <a:defRPr/>
            </a:pPr>
            <a:endParaRPr lang="en-GB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perimeter(self) -&gt; float: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Implementation details here…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Artificial Coupling: The Problem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Take a look at the following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/>
              <a:t> class: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This class isn't ideal:</a:t>
            </a:r>
          </a:p>
          <a:p>
            <a:pPr lvl="1"/>
            <a:r>
              <a:rPr lang="en-GB" dirty="0"/>
              <a:t>There's too much coupling between graphics and I/O, which are completely separate things</a:t>
            </a:r>
          </a:p>
          <a:p>
            <a:pPr lvl="1"/>
            <a:endParaRPr lang="en-GB" dirty="0"/>
          </a:p>
          <a:p>
            <a:r>
              <a:rPr lang="en-GB" dirty="0"/>
              <a:t>Let's see exactly why this is a problem…</a:t>
            </a:r>
          </a:p>
          <a:p>
            <a:pPr lvl="1"/>
            <a:r>
              <a:rPr lang="en-GB" dirty="0"/>
              <a:t>And then see how to fix it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B89F-775F-EAC3-AEEA-9A23FEB2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214415"/>
            <a:ext cx="7292897" cy="136239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image: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plot(self,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graphicsContext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Implementation details here…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write(self, fs: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Implementation details here…</a:t>
            </a:r>
          </a:p>
        </p:txBody>
      </p:sp>
    </p:spTree>
    <p:extLst>
      <p:ext uri="{BB962C8B-B14F-4D97-AF65-F5344CB8AC3E}">
        <p14:creationId xmlns:p14="http://schemas.microsoft.com/office/powerpoint/2010/main" val="30819053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Artificial Coupling: The Problem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Clients might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/>
              <a:t> class like so: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client function utilizes only IO-related functionality</a:t>
            </a:r>
          </a:p>
          <a:p>
            <a:pPr lvl="1"/>
            <a:r>
              <a:rPr lang="en-GB" dirty="0"/>
              <a:t>It's not interested in graphics-related functionality</a:t>
            </a:r>
          </a:p>
          <a:p>
            <a:pPr lvl="1"/>
            <a:r>
              <a:rPr lang="en-GB" dirty="0"/>
              <a:t>In fact, it's not interested in anything else about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lvl="1"/>
            <a:endParaRPr lang="en-GB" dirty="0"/>
          </a:p>
          <a:p>
            <a:r>
              <a:rPr lang="en-GB" dirty="0"/>
              <a:t>Yet this client function suffers from artificial coupling</a:t>
            </a:r>
          </a:p>
          <a:p>
            <a:pPr lvl="1"/>
            <a:r>
              <a:rPr lang="en-GB" dirty="0"/>
              <a:t>If anything changes (or is added)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/>
              <a:t> class…</a:t>
            </a:r>
          </a:p>
          <a:p>
            <a:pPr lvl="1"/>
            <a:r>
              <a:rPr lang="en-GB" dirty="0"/>
              <a:t>We need to worry about any client code that uses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/>
              <a:t>😢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3AD4-F9A0-FC24-EDAF-978E9F5B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237164"/>
            <a:ext cx="7292897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saveImage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image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i.write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2031083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Artificial Coupling: The Solution (1 of 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988" y="823913"/>
            <a:ext cx="8023225" cy="3960812"/>
          </a:xfrm>
        </p:spPr>
        <p:txBody>
          <a:bodyPr/>
          <a:lstStyle/>
          <a:p>
            <a:r>
              <a:rPr lang="en-GB" dirty="0"/>
              <a:t>The artificial coupling on the previous slide is because we violated the Interface Segregation Principle (ISP)</a:t>
            </a:r>
          </a:p>
          <a:p>
            <a:pPr lvl="1"/>
            <a:r>
              <a:rPr lang="en-GB" dirty="0"/>
              <a:t>This is the </a:t>
            </a:r>
            <a:r>
              <a:rPr lang="en-GB" b="1" dirty="0">
                <a:solidFill>
                  <a:srgbClr val="005B70"/>
                </a:solidFill>
              </a:rPr>
              <a:t>I</a:t>
            </a:r>
            <a:r>
              <a:rPr lang="en-GB" dirty="0"/>
              <a:t> in SOLID</a:t>
            </a:r>
          </a:p>
          <a:p>
            <a:pPr lvl="1"/>
            <a:endParaRPr lang="en-GB" dirty="0"/>
          </a:p>
          <a:p>
            <a:r>
              <a:rPr lang="en-GB" dirty="0"/>
              <a:t>The ISP states:</a:t>
            </a:r>
          </a:p>
          <a:p>
            <a:pPr lvl="1"/>
            <a:r>
              <a:rPr lang="en-GB" dirty="0"/>
              <a:t>No code should be forced to depend on methods it does not use</a:t>
            </a:r>
          </a:p>
          <a:p>
            <a:pPr lvl="1"/>
            <a:endParaRPr lang="en-GB" dirty="0"/>
          </a:p>
          <a:p>
            <a:r>
              <a:rPr lang="en-GB" dirty="0"/>
              <a:t>In our scenario, ISP tells us: </a:t>
            </a:r>
          </a:p>
          <a:p>
            <a:pPr lvl="1"/>
            <a:r>
              <a:rPr lang="en-GB" dirty="0"/>
              <a:t>We should separate concerns into distinct interfaces…</a:t>
            </a:r>
          </a:p>
          <a:p>
            <a:pPr lvl="1"/>
            <a:r>
              <a:rPr lang="en-GB" dirty="0"/>
              <a:t>One interface specifying graphics-related functionality</a:t>
            </a:r>
          </a:p>
          <a:p>
            <a:pPr lvl="1"/>
            <a:r>
              <a:rPr lang="en-GB" dirty="0"/>
              <a:t>One interface specifying IO-related functionality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2510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Artificial Coupling: The Solution (2 of 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Here's what the ISP suggests in our scenario: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98948-73C7-F3E2-C633-A8EE5A0D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245455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plottable(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abc.ABC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plot(self,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graphicsContext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("plot() not implemented")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9ECB5-21E6-E872-3375-6E54055D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2348832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writable(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abc.ABC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write(self, fs: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("write() not implemented")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560BB-13A7-87B3-B981-94B7E2F5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3454081"/>
            <a:ext cx="7292897" cy="136239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image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(plottable, writable)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plot(self,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graphicsContext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Implementation details here…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write(self, fs: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Implementation details here…</a:t>
            </a:r>
          </a:p>
        </p:txBody>
      </p:sp>
    </p:spTree>
    <p:extLst>
      <p:ext uri="{BB962C8B-B14F-4D97-AF65-F5344CB8AC3E}">
        <p14:creationId xmlns:p14="http://schemas.microsoft.com/office/powerpoint/2010/main" val="29778155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Artificial Coupling: The Solution (3 of 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This means we can now write our client code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client code only depends on the slice of functionality that it absolutely needs</a:t>
            </a:r>
          </a:p>
          <a:p>
            <a:pPr lvl="1"/>
            <a:endParaRPr lang="en-GB" dirty="0"/>
          </a:p>
          <a:p>
            <a:r>
              <a:rPr lang="en-GB" dirty="0"/>
              <a:t>The client code will remain unchanged if other aspects of functionality or state are changed</a:t>
            </a:r>
          </a:p>
          <a:p>
            <a:pPr lvl="1"/>
            <a:r>
              <a:rPr lang="en-GB" dirty="0"/>
              <a:t> It doesn’t depend on the graphics implementation</a:t>
            </a:r>
          </a:p>
          <a:p>
            <a:pPr lvl="1"/>
            <a:r>
              <a:rPr lang="en-GB" dirty="0"/>
              <a:t> It doesn't actually depend of anything else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/>
              <a:t> </a:t>
            </a:r>
            <a:r>
              <a:rPr lang="en-GB" sz="1600" dirty="0"/>
              <a:t>😇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FC295-1933-3641-76DB-921BCEAB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237164"/>
            <a:ext cx="7292897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saveImage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w: writable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w.write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6390910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The Importance of Software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What is design?</a:t>
            </a:r>
          </a:p>
          <a:p>
            <a:r>
              <a:rPr lang="en-GB" dirty="0"/>
              <a:t>SOLID design principles</a:t>
            </a:r>
          </a:p>
          <a:p>
            <a:r>
              <a:rPr lang="en-GB" dirty="0"/>
              <a:t>The DRY principle</a:t>
            </a:r>
          </a:p>
          <a:p>
            <a:r>
              <a:rPr lang="en-GB" dirty="0"/>
              <a:t>OO modelling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4:  Designing for Pluggability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A simple scenario</a:t>
            </a:r>
          </a:p>
          <a:p>
            <a:r>
              <a:rPr lang="en-GB" dirty="0"/>
              <a:t>A problem</a:t>
            </a:r>
          </a:p>
          <a:p>
            <a:r>
              <a:rPr lang="en-GB" dirty="0"/>
              <a:t>The solution</a:t>
            </a:r>
          </a:p>
          <a:p>
            <a:r>
              <a:rPr lang="en-GB" dirty="0"/>
              <a:t>Using the pluggable hierarchy </a:t>
            </a:r>
          </a:p>
          <a:p>
            <a:r>
              <a:rPr lang="en-GB" dirty="0"/>
              <a:t>Dependency injection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 Simple Scenario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Imagine a scenario where you need to implement the following solution:</a:t>
            </a:r>
          </a:p>
          <a:p>
            <a:pPr lvl="1"/>
            <a:r>
              <a:rPr lang="en-GB" dirty="0"/>
              <a:t>A business layer (aka service)</a:t>
            </a:r>
          </a:p>
          <a:p>
            <a:pPr lvl="1"/>
            <a:r>
              <a:rPr lang="en-GB" dirty="0"/>
              <a:t>A database-access layer (aka repository)</a:t>
            </a:r>
          </a:p>
          <a:p>
            <a:pPr lvl="1"/>
            <a:endParaRPr lang="en-GB" dirty="0"/>
          </a:p>
          <a:p>
            <a:r>
              <a:rPr lang="en-GB" dirty="0"/>
              <a:t>According to the SRP, you should separate the system into 2 distinct abstractions: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E561FD-DAC8-CDA7-1494-8AA5FCF0DF68}"/>
              </a:ext>
            </a:extLst>
          </p:cNvPr>
          <p:cNvSpPr/>
          <p:nvPr/>
        </p:nvSpPr>
        <p:spPr bwMode="auto">
          <a:xfrm>
            <a:off x="2225585" y="3371969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333399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87C0A-400C-6C82-CEDC-6A385A15A571}"/>
              </a:ext>
            </a:extLst>
          </p:cNvPr>
          <p:cNvSpPr/>
          <p:nvPr/>
        </p:nvSpPr>
        <p:spPr bwMode="auto">
          <a:xfrm>
            <a:off x="5298724" y="3376682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333399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Repo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361DBC-18FF-FBFB-5A52-E5A358042E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>
            <a:off x="3872098" y="3719781"/>
            <a:ext cx="1426626" cy="471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594320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Unfortunately, a colleague points out that the system might need to support several different kinds of database</a:t>
            </a:r>
          </a:p>
          <a:p>
            <a:pPr lvl="1"/>
            <a:r>
              <a:rPr lang="en-GB" dirty="0"/>
              <a:t>RDBMS (e.g., Oracle)</a:t>
            </a:r>
          </a:p>
          <a:p>
            <a:pPr lvl="1"/>
            <a:r>
              <a:rPr lang="en-GB" dirty="0"/>
              <a:t>NoSQL database (e.g., MongoDB)</a:t>
            </a:r>
          </a:p>
          <a:p>
            <a:pPr lvl="1"/>
            <a:r>
              <a:rPr lang="en-GB" dirty="0"/>
              <a:t>Flat file database (e.g., Berkley)</a:t>
            </a:r>
          </a:p>
          <a:p>
            <a:pPr lvl="1"/>
            <a:r>
              <a:rPr lang="en-GB" dirty="0"/>
              <a:t>… and potentially other kinds of database in the future</a:t>
            </a:r>
          </a:p>
          <a:p>
            <a:pPr lvl="1"/>
            <a:endParaRPr lang="en-GB" dirty="0"/>
          </a:p>
          <a:p>
            <a:r>
              <a:rPr lang="en-GB" dirty="0"/>
              <a:t>How can you support this degree of pluggability?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0136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The Solution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solution is to define an abstraction to represent the common capabilities of all pluggable components</a:t>
            </a:r>
          </a:p>
          <a:p>
            <a:pPr lvl="1"/>
            <a:r>
              <a:rPr lang="en-GB" dirty="0"/>
              <a:t>Define an interface</a:t>
            </a:r>
          </a:p>
          <a:p>
            <a:pPr lvl="1"/>
            <a:r>
              <a:rPr lang="en-GB" dirty="0"/>
              <a:t>Define pluggable classes that implement the interface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873AC-E264-23FE-2E79-06D33441591F}"/>
              </a:ext>
            </a:extLst>
          </p:cNvPr>
          <p:cNvSpPr/>
          <p:nvPr/>
        </p:nvSpPr>
        <p:spPr bwMode="auto">
          <a:xfrm>
            <a:off x="3601903" y="2325082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Repo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05C06-07EA-054A-B616-7FEC3786DD70}"/>
              </a:ext>
            </a:extLst>
          </p:cNvPr>
          <p:cNvSpPr/>
          <p:nvPr/>
        </p:nvSpPr>
        <p:spPr bwMode="auto">
          <a:xfrm>
            <a:off x="3486738" y="3476548"/>
            <a:ext cx="1866509" cy="424206"/>
          </a:xfrm>
          <a:custGeom>
            <a:avLst/>
            <a:gdLst>
              <a:gd name="connsiteX0" fmla="*/ 0 w 2182305"/>
              <a:gd name="connsiteY0" fmla="*/ 476053 h 565608"/>
              <a:gd name="connsiteX1" fmla="*/ 0 w 2182305"/>
              <a:gd name="connsiteY1" fmla="*/ 0 h 565608"/>
              <a:gd name="connsiteX2" fmla="*/ 2182305 w 2182305"/>
              <a:gd name="connsiteY2" fmla="*/ 0 h 565608"/>
              <a:gd name="connsiteX3" fmla="*/ 2182305 w 2182305"/>
              <a:gd name="connsiteY3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305" h="565608">
                <a:moveTo>
                  <a:pt x="0" y="476053"/>
                </a:moveTo>
                <a:lnTo>
                  <a:pt x="0" y="0"/>
                </a:lnTo>
                <a:lnTo>
                  <a:pt x="2182305" y="0"/>
                </a:lnTo>
                <a:lnTo>
                  <a:pt x="2182305" y="565608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b="1">
              <a:latin typeface="Lucida Console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94B38-36FC-9CC5-A397-952EE4FCE546}"/>
              </a:ext>
            </a:extLst>
          </p:cNvPr>
          <p:cNvSpPr/>
          <p:nvPr/>
        </p:nvSpPr>
        <p:spPr bwMode="auto">
          <a:xfrm>
            <a:off x="2611747" y="3781426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RdbmsRepo</a:t>
            </a:r>
            <a:endParaRPr lang="en-GB" sz="1500" b="1" dirty="0">
              <a:solidFill>
                <a:srgbClr val="FF000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6BF22-3C0E-57BF-9022-6C7F1EDF06BD}"/>
              </a:ext>
            </a:extLst>
          </p:cNvPr>
          <p:cNvSpPr/>
          <p:nvPr/>
        </p:nvSpPr>
        <p:spPr bwMode="auto">
          <a:xfrm>
            <a:off x="4576113" y="3781426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NoSqlRepo</a:t>
            </a:r>
            <a:endParaRPr lang="en-GB" sz="1500" b="1" dirty="0">
              <a:solidFill>
                <a:srgbClr val="FF000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7C7AA-636B-2868-6165-33E8E8901E0E}"/>
              </a:ext>
            </a:extLst>
          </p:cNvPr>
          <p:cNvCxnSpPr>
            <a:cxnSpLocks/>
          </p:cNvCxnSpPr>
          <p:nvPr/>
        </p:nvCxnSpPr>
        <p:spPr bwMode="auto">
          <a:xfrm>
            <a:off x="4412923" y="3144253"/>
            <a:ext cx="0" cy="32169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B5C9C-2177-ED9F-8358-2AFEC2758F54}"/>
              </a:ext>
            </a:extLst>
          </p:cNvPr>
          <p:cNvSpPr/>
          <p:nvPr/>
        </p:nvSpPr>
        <p:spPr bwMode="auto">
          <a:xfrm>
            <a:off x="4304713" y="3041740"/>
            <a:ext cx="222008" cy="191387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b="1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420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The Solution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define the Repo hierarchy as follows: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0497B-CFAF-97B7-0DE7-F6616DE4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220028"/>
            <a:ext cx="7292897" cy="247039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Repo(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abc.ABC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int) -&gt; str: ...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record: str) -&gt; int: ...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int, record: str) -&gt; bool: ...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int) -&gt; bool: 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6F7B5-F6BA-366F-8002-CEAADBFA0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3803672"/>
            <a:ext cx="7292897" cy="11777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RdbmsRepo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(Repo):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int) -&gt; str: ...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record: str) -&gt; int: ...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int, record: str) -&gt; bool: ...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delete_record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int) -&gt; bool: ...</a:t>
            </a:r>
          </a:p>
        </p:txBody>
      </p:sp>
    </p:spTree>
    <p:extLst>
      <p:ext uri="{BB962C8B-B14F-4D97-AF65-F5344CB8AC3E}">
        <p14:creationId xmlns:p14="http://schemas.microsoft.com/office/powerpoint/2010/main" val="30656013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the Pluggable Hierarchy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service layer depends only on the interface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F80CD-27EE-A054-B728-6A350BCE4D78}"/>
              </a:ext>
            </a:extLst>
          </p:cNvPr>
          <p:cNvSpPr/>
          <p:nvPr/>
        </p:nvSpPr>
        <p:spPr bwMode="auto">
          <a:xfrm>
            <a:off x="1769567" y="1427942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873AC-E264-23FE-2E79-06D33441591F}"/>
              </a:ext>
            </a:extLst>
          </p:cNvPr>
          <p:cNvSpPr/>
          <p:nvPr/>
        </p:nvSpPr>
        <p:spPr bwMode="auto">
          <a:xfrm>
            <a:off x="4842706" y="1432655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333399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>
                <a:solidFill>
                  <a:srgbClr val="333399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FCC75E-4097-A7BA-7C1A-67956681B19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>
            <a:off x="3416080" y="1775754"/>
            <a:ext cx="1426626" cy="47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05C06-07EA-054A-B616-7FEC3786DD70}"/>
              </a:ext>
            </a:extLst>
          </p:cNvPr>
          <p:cNvSpPr/>
          <p:nvPr/>
        </p:nvSpPr>
        <p:spPr bwMode="auto">
          <a:xfrm>
            <a:off x="4727541" y="2584121"/>
            <a:ext cx="1866509" cy="424206"/>
          </a:xfrm>
          <a:custGeom>
            <a:avLst/>
            <a:gdLst>
              <a:gd name="connsiteX0" fmla="*/ 0 w 2182305"/>
              <a:gd name="connsiteY0" fmla="*/ 476053 h 565608"/>
              <a:gd name="connsiteX1" fmla="*/ 0 w 2182305"/>
              <a:gd name="connsiteY1" fmla="*/ 0 h 565608"/>
              <a:gd name="connsiteX2" fmla="*/ 2182305 w 2182305"/>
              <a:gd name="connsiteY2" fmla="*/ 0 h 565608"/>
              <a:gd name="connsiteX3" fmla="*/ 2182305 w 2182305"/>
              <a:gd name="connsiteY3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305" h="565608">
                <a:moveTo>
                  <a:pt x="0" y="476053"/>
                </a:moveTo>
                <a:lnTo>
                  <a:pt x="0" y="0"/>
                </a:lnTo>
                <a:lnTo>
                  <a:pt x="2182305" y="0"/>
                </a:lnTo>
                <a:lnTo>
                  <a:pt x="2182305" y="565608"/>
                </a:lnTo>
              </a:path>
            </a:pathLst>
          </a:custGeom>
          <a:noFill/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b="1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94B38-36FC-9CC5-A397-952EE4FCE546}"/>
              </a:ext>
            </a:extLst>
          </p:cNvPr>
          <p:cNvSpPr/>
          <p:nvPr/>
        </p:nvSpPr>
        <p:spPr bwMode="auto">
          <a:xfrm>
            <a:off x="3852550" y="2888998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 err="1">
                <a:solidFill>
                  <a:srgbClr val="333399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RdbmsRepo</a:t>
            </a:r>
            <a:endParaRPr lang="en-GB" sz="1500" b="1" dirty="0">
              <a:solidFill>
                <a:srgbClr val="333399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6BF22-3C0E-57BF-9022-6C7F1EDF06BD}"/>
              </a:ext>
            </a:extLst>
          </p:cNvPr>
          <p:cNvSpPr/>
          <p:nvPr/>
        </p:nvSpPr>
        <p:spPr bwMode="auto">
          <a:xfrm>
            <a:off x="5816916" y="2888998"/>
            <a:ext cx="1646513" cy="695624"/>
          </a:xfrm>
          <a:prstGeom prst="rect">
            <a:avLst/>
          </a:prstGeom>
          <a:solidFill>
            <a:srgbClr val="FBF0AF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500" b="1" dirty="0" err="1">
                <a:solidFill>
                  <a:srgbClr val="333399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NoSqlRepo</a:t>
            </a:r>
            <a:endParaRPr lang="en-GB" sz="1500" b="1" dirty="0">
              <a:solidFill>
                <a:srgbClr val="333399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7C7AA-636B-2868-6165-33E8E8901E0E}"/>
              </a:ext>
            </a:extLst>
          </p:cNvPr>
          <p:cNvCxnSpPr>
            <a:cxnSpLocks/>
          </p:cNvCxnSpPr>
          <p:nvPr/>
        </p:nvCxnSpPr>
        <p:spPr bwMode="auto">
          <a:xfrm>
            <a:off x="5653726" y="2251826"/>
            <a:ext cx="0" cy="321692"/>
          </a:xfrm>
          <a:prstGeom prst="line">
            <a:avLst/>
          </a:prstGeom>
          <a:noFill/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B5C9C-2177-ED9F-8358-2AFEC2758F54}"/>
              </a:ext>
            </a:extLst>
          </p:cNvPr>
          <p:cNvSpPr/>
          <p:nvPr/>
        </p:nvSpPr>
        <p:spPr bwMode="auto">
          <a:xfrm>
            <a:off x="5545516" y="2149312"/>
            <a:ext cx="222008" cy="191387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b="1">
              <a:solidFill>
                <a:srgbClr val="333399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92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the Pluggable Hierarchy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Here's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dirty="0"/>
              <a:t> class looks in Python: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0497B-CFAF-97B7-0DE7-F6616DE4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1223596"/>
            <a:ext cx="7292897" cy="173172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Service: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repo: Repo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some_biz_func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id: int):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record: str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repo.get_record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… …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repo.update_record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(id, record)</a:t>
            </a:r>
          </a:p>
        </p:txBody>
      </p:sp>
    </p:spTree>
    <p:extLst>
      <p:ext uri="{BB962C8B-B14F-4D97-AF65-F5344CB8AC3E}">
        <p14:creationId xmlns:p14="http://schemas.microsoft.com/office/powerpoint/2010/main" val="6352547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Note that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dirty="0"/>
              <a:t> holds a reference to a repo object</a:t>
            </a:r>
          </a:p>
          <a:p>
            <a:pPr lvl="1"/>
            <a:r>
              <a:rPr lang="en-GB" dirty="0"/>
              <a:t>It receives a repo object from the outside</a:t>
            </a:r>
          </a:p>
          <a:p>
            <a:pPr lvl="1"/>
            <a:r>
              <a:rPr lang="en-GB" dirty="0"/>
              <a:t>This is an example of </a:t>
            </a:r>
            <a:r>
              <a:rPr lang="en-GB" i="1" dirty="0"/>
              <a:t>Dependency Injection (DI)</a:t>
            </a:r>
          </a:p>
          <a:p>
            <a:pPr lvl="1"/>
            <a:endParaRPr lang="en-GB" dirty="0"/>
          </a:p>
          <a:p>
            <a:r>
              <a:rPr lang="en-GB" dirty="0"/>
              <a:t>Client code: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D0E19-B41B-E24C-6F2A-E862FB82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04" y="2580476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RdbmsRepo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= Service(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19892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232620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The importance of software design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The Single Responsibility Principle (SRP)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The Interface Segregation Principle (ISP)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Designing for pluggability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8482-187D-017F-9D21-A1BF29A2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64DF7C-3938-C661-3877-E3F3D77E7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Annex:  OO Modelling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AC0BD13-D2FE-885C-DFA7-6C51F0889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>
                <a:sym typeface="Wingdings" pitchFamily="2" charset="2"/>
              </a:rPr>
              <a:t>Overview</a:t>
            </a:r>
          </a:p>
          <a:p>
            <a:r>
              <a:rPr lang="en-GB" altLang="en-US" dirty="0">
                <a:sym typeface="Wingdings" pitchFamily="2" charset="2"/>
              </a:rPr>
              <a:t>Use Case Diagrams</a:t>
            </a:r>
          </a:p>
          <a:p>
            <a:r>
              <a:rPr lang="en-GB" altLang="en-US" dirty="0"/>
              <a:t>Class Diagrams</a:t>
            </a:r>
          </a:p>
          <a:p>
            <a:r>
              <a:rPr lang="en-GB" dirty="0"/>
              <a:t>State Diagrams</a:t>
            </a:r>
          </a:p>
          <a:p>
            <a:r>
              <a:rPr lang="en-GB" altLang="en-US" dirty="0"/>
              <a:t>Sequence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6477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What is Design?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Design helps you identify the correct abstractions</a:t>
            </a:r>
          </a:p>
          <a:p>
            <a:pPr lvl="1"/>
            <a:r>
              <a:rPr lang="en-GB" dirty="0"/>
              <a:t>Classes, structures, interfaces, global functions, etc.</a:t>
            </a:r>
          </a:p>
          <a:p>
            <a:pPr lvl="1"/>
            <a:endParaRPr lang="en-GB" dirty="0"/>
          </a:p>
          <a:p>
            <a:r>
              <a:rPr lang="en-GB" dirty="0"/>
              <a:t>Design helps you identify the correct relationships between your abstractions</a:t>
            </a:r>
          </a:p>
          <a:p>
            <a:pPr lvl="1"/>
            <a:r>
              <a:rPr lang="en-GB" dirty="0"/>
              <a:t>Which objects need to know about other objects?</a:t>
            </a:r>
          </a:p>
          <a:p>
            <a:pPr lvl="1"/>
            <a:r>
              <a:rPr lang="en-GB" dirty="0"/>
              <a:t>Who has ownership (custody) of objects?</a:t>
            </a:r>
          </a:p>
          <a:p>
            <a:pPr lvl="1"/>
            <a:endParaRPr lang="en-GB" dirty="0"/>
          </a:p>
          <a:p>
            <a:r>
              <a:rPr lang="en-GB" dirty="0"/>
              <a:t>Design helps you organize and package your code</a:t>
            </a:r>
          </a:p>
          <a:p>
            <a:pPr lvl="1"/>
            <a:r>
              <a:rPr lang="en-GB" dirty="0"/>
              <a:t>What Python modules/packages should you have?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23057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4A2F260-F6C9-CD62-2EC8-DEC22BA2C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>
            <a:extLst>
              <a:ext uri="{FF2B5EF4-FFF2-40B4-BE49-F238E27FC236}">
                <a16:creationId xmlns:a16="http://schemas.microsoft.com/office/drawing/2014/main" id="{95D3AF3D-E382-42F8-6E5B-18BDE3498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426F7994-BD40-D2AB-9468-06A657E4F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OO analysis and design, you map the real world into candidate classes in your application</a:t>
            </a:r>
          </a:p>
          <a:p>
            <a:pPr lvl="1"/>
            <a:r>
              <a:rPr lang="en-GB" dirty="0">
                <a:sym typeface="Wingdings" pitchFamily="2" charset="2"/>
              </a:rPr>
              <a:t>Use-Case Diagrams</a:t>
            </a:r>
          </a:p>
          <a:p>
            <a:pPr lvl="1"/>
            <a:r>
              <a:rPr lang="en-GB" dirty="0">
                <a:sym typeface="Wingdings" pitchFamily="2" charset="2"/>
              </a:rPr>
              <a:t>Class Diagrams</a:t>
            </a:r>
          </a:p>
          <a:p>
            <a:pPr lvl="1"/>
            <a:r>
              <a:rPr lang="en-GB" dirty="0">
                <a:sym typeface="Wingdings" pitchFamily="2" charset="2"/>
              </a:rPr>
              <a:t>State Diagrams</a:t>
            </a:r>
          </a:p>
          <a:p>
            <a:pPr lvl="1"/>
            <a:r>
              <a:rPr lang="en-GB" dirty="0">
                <a:sym typeface="Wingdings" pitchFamily="2" charset="2"/>
              </a:rPr>
              <a:t>Sequence Diagrams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UML is the standard OO notation</a:t>
            </a:r>
          </a:p>
          <a:p>
            <a:pPr lvl="1"/>
            <a:r>
              <a:rPr lang="en-GB" dirty="0">
                <a:sym typeface="Wingdings" pitchFamily="2" charset="2"/>
              </a:rPr>
              <a:t>Widely used</a:t>
            </a:r>
          </a:p>
          <a:p>
            <a:pPr lvl="1"/>
            <a:r>
              <a:rPr lang="en-GB" dirty="0">
                <a:sym typeface="Wingdings" pitchFamily="2" charset="2"/>
              </a:rPr>
              <a:t>Degree of ceremony varies from one organization to another</a:t>
            </a:r>
          </a:p>
          <a:p>
            <a:pPr lvl="1"/>
            <a:r>
              <a:rPr lang="en-GB" dirty="0">
                <a:sym typeface="Wingdings" pitchFamily="2" charset="2"/>
              </a:rPr>
              <a:t>See following slides for some examples of UML diagrams</a:t>
            </a:r>
          </a:p>
        </p:txBody>
      </p:sp>
    </p:spTree>
    <p:extLst>
      <p:ext uri="{BB962C8B-B14F-4D97-AF65-F5344CB8AC3E}">
        <p14:creationId xmlns:p14="http://schemas.microsoft.com/office/powerpoint/2010/main" val="320688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3D1A-EF8A-402B-431E-9FB4A054C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61" name="Rectangle 33">
            <a:extLst>
              <a:ext uri="{FF2B5EF4-FFF2-40B4-BE49-F238E27FC236}">
                <a16:creationId xmlns:a16="http://schemas.microsoft.com/office/drawing/2014/main" id="{17AB4D5B-1DD7-8195-1BD2-E5E0F8F78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>
                <a:sym typeface="Wingdings" pitchFamily="2" charset="2"/>
              </a:rPr>
              <a:t>Use Case Diagrams</a:t>
            </a:r>
          </a:p>
        </p:txBody>
      </p:sp>
      <p:sp>
        <p:nvSpPr>
          <p:cNvPr id="304162" name="Rectangle 34">
            <a:extLst>
              <a:ext uri="{FF2B5EF4-FFF2-40B4-BE49-F238E27FC236}">
                <a16:creationId xmlns:a16="http://schemas.microsoft.com/office/drawing/2014/main" id="{40019766-9DF1-203A-7421-0ED1D99A9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Here's a small part of a Use Case Diagram for a Ticket Reservation System</a:t>
            </a:r>
          </a:p>
          <a:p>
            <a:pPr lvl="1"/>
            <a:r>
              <a:rPr lang="en-GB" dirty="0"/>
              <a:t>Allows football supporters to book tickets for a football match</a:t>
            </a:r>
          </a:p>
        </p:txBody>
      </p:sp>
      <p:sp>
        <p:nvSpPr>
          <p:cNvPr id="304195" name="Rectangle 67">
            <a:extLst>
              <a:ext uri="{FF2B5EF4-FFF2-40B4-BE49-F238E27FC236}">
                <a16:creationId xmlns:a16="http://schemas.microsoft.com/office/drawing/2014/main" id="{9B6CFC48-E410-24B6-D249-9419D36B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589" y="1911227"/>
            <a:ext cx="2445544" cy="2824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1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4203" name="Group 75">
            <a:extLst>
              <a:ext uri="{FF2B5EF4-FFF2-40B4-BE49-F238E27FC236}">
                <a16:creationId xmlns:a16="http://schemas.microsoft.com/office/drawing/2014/main" id="{1F831F6C-0B5C-BC76-DBB3-3F8517BF3B69}"/>
              </a:ext>
            </a:extLst>
          </p:cNvPr>
          <p:cNvGrpSpPr>
            <a:grpSpLocks/>
          </p:cNvGrpSpPr>
          <p:nvPr/>
        </p:nvGrpSpPr>
        <p:grpSpPr bwMode="auto">
          <a:xfrm>
            <a:off x="1740029" y="3765032"/>
            <a:ext cx="550069" cy="932260"/>
            <a:chOff x="971" y="2562"/>
            <a:chExt cx="462" cy="783"/>
          </a:xfrm>
        </p:grpSpPr>
        <p:grpSp>
          <p:nvGrpSpPr>
            <p:cNvPr id="304201" name="Group 73">
              <a:extLst>
                <a:ext uri="{FF2B5EF4-FFF2-40B4-BE49-F238E27FC236}">
                  <a16:creationId xmlns:a16="http://schemas.microsoft.com/office/drawing/2014/main" id="{75DE8167-E492-C224-38B3-23304A286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2" y="2562"/>
              <a:ext cx="250" cy="515"/>
              <a:chOff x="452" y="3157"/>
              <a:chExt cx="396" cy="815"/>
            </a:xfrm>
          </p:grpSpPr>
          <p:sp>
            <p:nvSpPr>
              <p:cNvPr id="304196" name="Oval 68">
                <a:extLst>
                  <a:ext uri="{FF2B5EF4-FFF2-40B4-BE49-F238E27FC236}">
                    <a16:creationId xmlns:a16="http://schemas.microsoft.com/office/drawing/2014/main" id="{62762860-ADCE-952E-2871-D8A6A4020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" y="3157"/>
                <a:ext cx="206" cy="20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4197" name="Line 69">
                <a:extLst>
                  <a:ext uri="{FF2B5EF4-FFF2-40B4-BE49-F238E27FC236}">
                    <a16:creationId xmlns:a16="http://schemas.microsoft.com/office/drawing/2014/main" id="{E290BCB0-C1C9-3B6C-BD65-D41B70667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3374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3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4198" name="Line 70">
                <a:extLst>
                  <a:ext uri="{FF2B5EF4-FFF2-40B4-BE49-F238E27FC236}">
                    <a16:creationId xmlns:a16="http://schemas.microsoft.com/office/drawing/2014/main" id="{443EA54E-B174-1317-317D-333716A87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" y="3680"/>
                <a:ext cx="169" cy="2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3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4199" name="Line 71">
                <a:extLst>
                  <a:ext uri="{FF2B5EF4-FFF2-40B4-BE49-F238E27FC236}">
                    <a16:creationId xmlns:a16="http://schemas.microsoft.com/office/drawing/2014/main" id="{F0B81773-5D37-81C4-813F-6383E8FAA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3" y="3680"/>
                <a:ext cx="169" cy="2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3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4200" name="Line 72">
                <a:extLst>
                  <a:ext uri="{FF2B5EF4-FFF2-40B4-BE49-F238E27FC236}">
                    <a16:creationId xmlns:a16="http://schemas.microsoft.com/office/drawing/2014/main" id="{A7584F22-ED5B-E8C1-53EC-2503429A4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50" y="3314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3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04202" name="Text Box 74">
              <a:extLst>
                <a:ext uri="{FF2B5EF4-FFF2-40B4-BE49-F238E27FC236}">
                  <a16:creationId xmlns:a16="http://schemas.microsoft.com/office/drawing/2014/main" id="{9D75FA5E-5216-449E-FB28-0F5058020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3112"/>
              <a:ext cx="4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Clerk</a:t>
              </a:r>
            </a:p>
          </p:txBody>
        </p:sp>
      </p:grpSp>
      <p:grpSp>
        <p:nvGrpSpPr>
          <p:cNvPr id="304205" name="Group 77">
            <a:extLst>
              <a:ext uri="{FF2B5EF4-FFF2-40B4-BE49-F238E27FC236}">
                <a16:creationId xmlns:a16="http://schemas.microsoft.com/office/drawing/2014/main" id="{87DB9865-BF65-79DC-E057-11552B35C6EC}"/>
              </a:ext>
            </a:extLst>
          </p:cNvPr>
          <p:cNvGrpSpPr>
            <a:grpSpLocks/>
          </p:cNvGrpSpPr>
          <p:nvPr/>
        </p:nvGrpSpPr>
        <p:grpSpPr bwMode="auto">
          <a:xfrm>
            <a:off x="6684696" y="2585121"/>
            <a:ext cx="297656" cy="613172"/>
            <a:chOff x="452" y="3157"/>
            <a:chExt cx="396" cy="815"/>
          </a:xfrm>
        </p:grpSpPr>
        <p:sp>
          <p:nvSpPr>
            <p:cNvPr id="304206" name="Oval 78">
              <a:extLst>
                <a:ext uri="{FF2B5EF4-FFF2-40B4-BE49-F238E27FC236}">
                  <a16:creationId xmlns:a16="http://schemas.microsoft.com/office/drawing/2014/main" id="{72B67D02-45EA-3F19-8AB9-08448916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157"/>
              <a:ext cx="206" cy="20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4207" name="Line 79">
              <a:extLst>
                <a:ext uri="{FF2B5EF4-FFF2-40B4-BE49-F238E27FC236}">
                  <a16:creationId xmlns:a16="http://schemas.microsoft.com/office/drawing/2014/main" id="{F5A598D5-0370-DBB1-D7D1-F05CD2D48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" y="3374"/>
              <a:ext cx="0" cy="3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4208" name="Line 80">
              <a:extLst>
                <a:ext uri="{FF2B5EF4-FFF2-40B4-BE49-F238E27FC236}">
                  <a16:creationId xmlns:a16="http://schemas.microsoft.com/office/drawing/2014/main" id="{CA102C24-3A77-0B52-E1C8-09E3F56F6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" y="3680"/>
              <a:ext cx="169" cy="2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4209" name="Line 81">
              <a:extLst>
                <a:ext uri="{FF2B5EF4-FFF2-40B4-BE49-F238E27FC236}">
                  <a16:creationId xmlns:a16="http://schemas.microsoft.com/office/drawing/2014/main" id="{26D46A11-F3FE-2673-C5CC-B5509D117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" y="3680"/>
              <a:ext cx="169" cy="2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4210" name="Line 82">
              <a:extLst>
                <a:ext uri="{FF2B5EF4-FFF2-40B4-BE49-F238E27FC236}">
                  <a16:creationId xmlns:a16="http://schemas.microsoft.com/office/drawing/2014/main" id="{82963CE3-AAB6-5736-383A-45036CBAE4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50" y="3314"/>
              <a:ext cx="0" cy="3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4211" name="Text Box 83">
            <a:extLst>
              <a:ext uri="{FF2B5EF4-FFF2-40B4-BE49-F238E27FC236}">
                <a16:creationId xmlns:a16="http://schemas.microsoft.com/office/drawing/2014/main" id="{BD3481DE-C014-EAB3-04C7-4A542C09C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621" y="3185197"/>
            <a:ext cx="912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Supporter</a:t>
            </a:r>
          </a:p>
        </p:txBody>
      </p:sp>
      <p:sp>
        <p:nvSpPr>
          <p:cNvPr id="304212" name="Oval 84">
            <a:extLst>
              <a:ext uri="{FF2B5EF4-FFF2-40B4-BE49-F238E27FC236}">
                <a16:creationId xmlns:a16="http://schemas.microsoft.com/office/drawing/2014/main" id="{7DCA3CDD-6B26-30F8-3766-306E12DB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845" y="2761333"/>
            <a:ext cx="1003697" cy="46077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</a:p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seat</a:t>
            </a:r>
          </a:p>
        </p:txBody>
      </p:sp>
      <p:sp>
        <p:nvSpPr>
          <p:cNvPr id="304213" name="Line 85">
            <a:extLst>
              <a:ext uri="{FF2B5EF4-FFF2-40B4-BE49-F238E27FC236}">
                <a16:creationId xmlns:a16="http://schemas.microsoft.com/office/drawing/2014/main" id="{167CEAD7-721F-DA5B-C498-F6D3A8FC6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2304" y="2853012"/>
            <a:ext cx="1791891" cy="1309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214" name="Oval 86">
            <a:extLst>
              <a:ext uri="{FF2B5EF4-FFF2-40B4-BE49-F238E27FC236}">
                <a16:creationId xmlns:a16="http://schemas.microsoft.com/office/drawing/2014/main" id="{D841A4C7-48DB-F7B9-6798-55CE704F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617" y="2052912"/>
            <a:ext cx="1003697" cy="46077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</a:t>
            </a:r>
          </a:p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seat</a:t>
            </a:r>
          </a:p>
        </p:txBody>
      </p:sp>
      <p:sp>
        <p:nvSpPr>
          <p:cNvPr id="304215" name="Line 87">
            <a:extLst>
              <a:ext uri="{FF2B5EF4-FFF2-40B4-BE49-F238E27FC236}">
                <a16:creationId xmlns:a16="http://schemas.microsoft.com/office/drawing/2014/main" id="{E29A6BDC-BB71-A4F4-46E6-732224983E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2361" y="2318422"/>
            <a:ext cx="1341835" cy="4012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216" name="Oval 88">
            <a:extLst>
              <a:ext uri="{FF2B5EF4-FFF2-40B4-BE49-F238E27FC236}">
                <a16:creationId xmlns:a16="http://schemas.microsoft.com/office/drawing/2014/main" id="{000988EF-35E0-959E-5C1B-BFDC77DC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26" y="3459040"/>
            <a:ext cx="1003697" cy="46077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</a:t>
            </a:r>
          </a:p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seat</a:t>
            </a:r>
          </a:p>
        </p:txBody>
      </p:sp>
      <p:sp>
        <p:nvSpPr>
          <p:cNvPr id="304217" name="Line 89">
            <a:extLst>
              <a:ext uri="{FF2B5EF4-FFF2-40B4-BE49-F238E27FC236}">
                <a16:creationId xmlns:a16="http://schemas.microsoft.com/office/drawing/2014/main" id="{7A2377E2-4F3A-3D1E-3E75-092E6378F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8771" y="2953024"/>
            <a:ext cx="1515665" cy="69413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218" name="Oval 90">
            <a:extLst>
              <a:ext uri="{FF2B5EF4-FFF2-40B4-BE49-F238E27FC236}">
                <a16:creationId xmlns:a16="http://schemas.microsoft.com/office/drawing/2014/main" id="{D016C0B3-84D7-654E-D15F-39C6AB4F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439" y="4171033"/>
            <a:ext cx="1003697" cy="46077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Cancel</a:t>
            </a:r>
          </a:p>
          <a:p>
            <a:pPr algn="ctr"/>
            <a:r>
              <a:rPr lang="en-GB" altLang="en-US" sz="11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reservation</a:t>
            </a:r>
          </a:p>
        </p:txBody>
      </p:sp>
      <p:sp>
        <p:nvSpPr>
          <p:cNvPr id="304219" name="Line 91">
            <a:extLst>
              <a:ext uri="{FF2B5EF4-FFF2-40B4-BE49-F238E27FC236}">
                <a16:creationId xmlns:a16="http://schemas.microsoft.com/office/drawing/2014/main" id="{0D71782D-10F2-8D95-FEB1-755B6C96A4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4989" y="3083993"/>
            <a:ext cx="1340644" cy="12382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222" name="Line 94">
            <a:extLst>
              <a:ext uri="{FF2B5EF4-FFF2-40B4-BE49-F238E27FC236}">
                <a16:creationId xmlns:a16="http://schemas.microsoft.com/office/drawing/2014/main" id="{8825568C-47AB-DDB8-80A1-AD611B378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571" y="4103168"/>
            <a:ext cx="2007394" cy="27979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223" name="Line 95">
            <a:extLst>
              <a:ext uri="{FF2B5EF4-FFF2-40B4-BE49-F238E27FC236}">
                <a16:creationId xmlns:a16="http://schemas.microsoft.com/office/drawing/2014/main" id="{CE8EC43D-8A87-C231-E358-430E5BA18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571" y="3681686"/>
            <a:ext cx="1740694" cy="300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52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E424-8F72-A938-D6CC-F10F678A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AB6DA3EE-C1AC-97C5-3653-73077EEB1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Class Diagrams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6143A212-4203-53D9-C2EA-0550F5A9D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Class Diagram is the most important UML diagram</a:t>
            </a:r>
          </a:p>
          <a:p>
            <a:pPr lvl="1"/>
            <a:r>
              <a:rPr lang="en-GB" altLang="en-US" dirty="0"/>
              <a:t>Identifies types and relationships</a:t>
            </a:r>
          </a:p>
        </p:txBody>
      </p:sp>
      <p:sp>
        <p:nvSpPr>
          <p:cNvPr id="537617" name="Line 17">
            <a:extLst>
              <a:ext uri="{FF2B5EF4-FFF2-40B4-BE49-F238E27FC236}">
                <a16:creationId xmlns:a16="http://schemas.microsoft.com/office/drawing/2014/main" id="{8A545D3A-3BF0-3762-544B-05E547FF3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178" y="2393289"/>
            <a:ext cx="62388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100" b="1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537618" name="Text Box 18">
            <a:extLst>
              <a:ext uri="{FF2B5EF4-FFF2-40B4-BE49-F238E27FC236}">
                <a16:creationId xmlns:a16="http://schemas.microsoft.com/office/drawing/2014/main" id="{3604BF09-A4C5-CDE3-DCC5-334090C9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450" y="2163499"/>
            <a:ext cx="2696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1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37619" name="Text Box 19">
            <a:extLst>
              <a:ext uri="{FF2B5EF4-FFF2-40B4-BE49-F238E27FC236}">
                <a16:creationId xmlns:a16="http://schemas.microsoft.com/office/drawing/2014/main" id="{359296CD-8B10-9A61-92B7-C49C2185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314" y="2163499"/>
            <a:ext cx="2696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1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537627" name="Group 27">
            <a:extLst>
              <a:ext uri="{FF2B5EF4-FFF2-40B4-BE49-F238E27FC236}">
                <a16:creationId xmlns:a16="http://schemas.microsoft.com/office/drawing/2014/main" id="{8E0DFB8B-CA9F-B832-DFD8-8C0AF31B1528}"/>
              </a:ext>
            </a:extLst>
          </p:cNvPr>
          <p:cNvGrpSpPr>
            <a:grpSpLocks/>
          </p:cNvGrpSpPr>
          <p:nvPr/>
        </p:nvGrpSpPr>
        <p:grpSpPr bwMode="auto">
          <a:xfrm>
            <a:off x="2696236" y="3377340"/>
            <a:ext cx="161109" cy="316807"/>
            <a:chOff x="3684" y="3585"/>
            <a:chExt cx="199" cy="461"/>
          </a:xfrm>
        </p:grpSpPr>
        <p:sp>
          <p:nvSpPr>
            <p:cNvPr id="537626" name="Line 26">
              <a:extLst>
                <a:ext uri="{FF2B5EF4-FFF2-40B4-BE49-F238E27FC236}">
                  <a16:creationId xmlns:a16="http://schemas.microsoft.com/office/drawing/2014/main" id="{8327CAD3-BFC3-E67D-D854-25F0E2212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3702"/>
              <a:ext cx="0" cy="3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1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37625" name="AutoShape 25">
              <a:extLst>
                <a:ext uri="{FF2B5EF4-FFF2-40B4-BE49-F238E27FC236}">
                  <a16:creationId xmlns:a16="http://schemas.microsoft.com/office/drawing/2014/main" id="{B991CEBB-037F-1243-E979-292900654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585"/>
              <a:ext cx="199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1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7624" name="Group 24">
            <a:extLst>
              <a:ext uri="{FF2B5EF4-FFF2-40B4-BE49-F238E27FC236}">
                <a16:creationId xmlns:a16="http://schemas.microsoft.com/office/drawing/2014/main" id="{D0B3932F-8C4F-C49E-23A5-E9A55F3B6DB6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3658778"/>
            <a:ext cx="3494484" cy="1405245"/>
            <a:chOff x="-2500" y="2137"/>
            <a:chExt cx="2484" cy="1073"/>
          </a:xfrm>
        </p:grpSpPr>
        <p:sp>
          <p:nvSpPr>
            <p:cNvPr id="537621" name="Rectangle 21">
              <a:extLst>
                <a:ext uri="{FF2B5EF4-FFF2-40B4-BE49-F238E27FC236}">
                  <a16:creationId xmlns:a16="http://schemas.microsoft.com/office/drawing/2014/main" id="{786CA516-392F-8EBA-88F9-935A9E15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00" y="2137"/>
              <a:ext cx="2484" cy="10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Employee</a:t>
              </a:r>
            </a:p>
            <a:p>
              <a:endParaRPr lang="en-GB" altLang="en-US" sz="12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jobTitle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: str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salary: Money</a:t>
              </a:r>
            </a:p>
            <a:p>
              <a:endParaRPr lang="en-GB" altLang="en-US" sz="12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+ Employee()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+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payRaise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(amount: Money)</a:t>
              </a:r>
            </a:p>
          </p:txBody>
        </p:sp>
        <p:sp>
          <p:nvSpPr>
            <p:cNvPr id="537622" name="Line 22">
              <a:extLst>
                <a:ext uri="{FF2B5EF4-FFF2-40B4-BE49-F238E27FC236}">
                  <a16:creationId xmlns:a16="http://schemas.microsoft.com/office/drawing/2014/main" id="{EE36E31A-2D20-9484-85C1-472C31274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00" y="2396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37623" name="Line 23">
              <a:extLst>
                <a:ext uri="{FF2B5EF4-FFF2-40B4-BE49-F238E27FC236}">
                  <a16:creationId xmlns:a16="http://schemas.microsoft.com/office/drawing/2014/main" id="{0143C29A-1A6F-34C8-7426-7D923C6E4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00" y="2820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7610" name="Group 10">
            <a:extLst>
              <a:ext uri="{FF2B5EF4-FFF2-40B4-BE49-F238E27FC236}">
                <a16:creationId xmlns:a16="http://schemas.microsoft.com/office/drawing/2014/main" id="{D135CAEE-7CCB-24F1-749C-7E0B24F8ADC0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1589497"/>
            <a:ext cx="3494484" cy="1776014"/>
            <a:chOff x="791" y="1975"/>
            <a:chExt cx="2484" cy="1357"/>
          </a:xfrm>
        </p:grpSpPr>
        <p:sp>
          <p:nvSpPr>
            <p:cNvPr id="537607" name="Rectangle 7">
              <a:extLst>
                <a:ext uri="{FF2B5EF4-FFF2-40B4-BE49-F238E27FC236}">
                  <a16:creationId xmlns:a16="http://schemas.microsoft.com/office/drawing/2014/main" id="{A89E7132-233F-CC33-F810-F56CF01A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975"/>
              <a:ext cx="2484" cy="13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Person</a:t>
              </a:r>
            </a:p>
            <a:p>
              <a:endParaRPr lang="en-GB" altLang="en-US" sz="12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personID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: int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surname: str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firstname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: str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address: str</a:t>
              </a:r>
            </a:p>
            <a:p>
              <a:endParaRPr lang="en-GB" altLang="en-US" sz="12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+ Person()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+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changeAddress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(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newAddress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: str)</a:t>
              </a:r>
            </a:p>
          </p:txBody>
        </p:sp>
        <p:sp>
          <p:nvSpPr>
            <p:cNvPr id="537608" name="Line 8">
              <a:extLst>
                <a:ext uri="{FF2B5EF4-FFF2-40B4-BE49-F238E27FC236}">
                  <a16:creationId xmlns:a16="http://schemas.microsoft.com/office/drawing/2014/main" id="{0D2AE298-0073-F127-DE70-73298144F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2234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1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37609" name="Line 9">
              <a:extLst>
                <a:ext uri="{FF2B5EF4-FFF2-40B4-BE49-F238E27FC236}">
                  <a16:creationId xmlns:a16="http://schemas.microsoft.com/office/drawing/2014/main" id="{1BF44F53-38EA-3F9C-5C60-1AB30CE9F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2937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1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7616" name="Group 16">
            <a:extLst>
              <a:ext uri="{FF2B5EF4-FFF2-40B4-BE49-F238E27FC236}">
                <a16:creationId xmlns:a16="http://schemas.microsoft.com/office/drawing/2014/main" id="{4A0C990B-0BDC-D85E-B518-BD4F11B58B5D}"/>
              </a:ext>
            </a:extLst>
          </p:cNvPr>
          <p:cNvGrpSpPr>
            <a:grpSpLocks/>
          </p:cNvGrpSpPr>
          <p:nvPr/>
        </p:nvGrpSpPr>
        <p:grpSpPr bwMode="auto">
          <a:xfrm>
            <a:off x="5460915" y="1597039"/>
            <a:ext cx="2961084" cy="1416566"/>
            <a:chOff x="3136" y="1975"/>
            <a:chExt cx="2484" cy="1082"/>
          </a:xfrm>
        </p:grpSpPr>
        <p:sp>
          <p:nvSpPr>
            <p:cNvPr id="537612" name="Rectangle 12">
              <a:extLst>
                <a:ext uri="{FF2B5EF4-FFF2-40B4-BE49-F238E27FC236}">
                  <a16:creationId xmlns:a16="http://schemas.microsoft.com/office/drawing/2014/main" id="{EADCF5A0-6E8B-9690-B151-ED90D258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975"/>
              <a:ext cx="2484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Reservation</a:t>
              </a:r>
            </a:p>
            <a:p>
              <a:endParaRPr lang="en-GB" altLang="en-US" sz="12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dateOfReservation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: Date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-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amountPaid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: Money</a:t>
              </a:r>
            </a:p>
            <a:p>
              <a:endParaRPr lang="en-GB" altLang="en-US" sz="1200" b="1" dirty="0">
                <a:solidFill>
                  <a:schemeClr val="tx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+ Reservation()</a:t>
              </a:r>
            </a:p>
            <a:p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+ </a:t>
              </a:r>
              <a:r>
                <a:rPr lang="en-GB" altLang="en-US" sz="1200" b="1" dirty="0" err="1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cancelReservation</a:t>
              </a:r>
              <a:r>
                <a:rPr lang="en-GB" altLang="en-US" sz="1200" b="1" dirty="0">
                  <a:solidFill>
                    <a:schemeClr val="tx2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37613" name="Line 13">
              <a:extLst>
                <a:ext uri="{FF2B5EF4-FFF2-40B4-BE49-F238E27FC236}">
                  <a16:creationId xmlns:a16="http://schemas.microsoft.com/office/drawing/2014/main" id="{FA97F05D-FA73-6837-C1F0-14C880CD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234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37614" name="Line 14">
              <a:extLst>
                <a:ext uri="{FF2B5EF4-FFF2-40B4-BE49-F238E27FC236}">
                  <a16:creationId xmlns:a16="http://schemas.microsoft.com/office/drawing/2014/main" id="{3F2945F9-1CE6-8DB8-0D81-BB122F8C8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667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754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F5797-A8AD-03E6-BDDB-D7D5125E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913DCC1C-5327-043E-4911-80414E11C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State Diagrams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42338977-D8CB-3817-1281-F4ACBD43F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A State Diagram shows how a particular class behaves depending on its current state</a:t>
            </a:r>
          </a:p>
          <a:p>
            <a:pPr lvl="1"/>
            <a:r>
              <a:rPr lang="en-GB" altLang="en-US" dirty="0"/>
              <a:t>Identifies the various states an object can be in, the events that it recognizes in each state, and how it responds to these events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E.g., here is a State Diagram for a Seat class</a:t>
            </a:r>
          </a:p>
        </p:txBody>
      </p:sp>
      <p:sp>
        <p:nvSpPr>
          <p:cNvPr id="654358" name="AutoShape 22">
            <a:extLst>
              <a:ext uri="{FF2B5EF4-FFF2-40B4-BE49-F238E27FC236}">
                <a16:creationId xmlns:a16="http://schemas.microsoft.com/office/drawing/2014/main" id="{EBA28004-A27C-F9B6-F156-8FD30FF07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339354"/>
            <a:ext cx="1320404" cy="50125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35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</a:p>
        </p:txBody>
      </p:sp>
      <p:sp>
        <p:nvSpPr>
          <p:cNvPr id="654359" name="AutoShape 23">
            <a:extLst>
              <a:ext uri="{FF2B5EF4-FFF2-40B4-BE49-F238E27FC236}">
                <a16:creationId xmlns:a16="http://schemas.microsoft.com/office/drawing/2014/main" id="{88CD5233-6514-F206-6FCC-BE1678D7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991" y="3339354"/>
            <a:ext cx="1320403" cy="50125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35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</a:t>
            </a:r>
          </a:p>
        </p:txBody>
      </p:sp>
      <p:sp>
        <p:nvSpPr>
          <p:cNvPr id="654362" name="Line 26">
            <a:extLst>
              <a:ext uri="{FF2B5EF4-FFF2-40B4-BE49-F238E27FC236}">
                <a16:creationId xmlns:a16="http://schemas.microsoft.com/office/drawing/2014/main" id="{86BA630B-1253-B434-9804-5C5115BDC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116" y="2966688"/>
            <a:ext cx="0" cy="3631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654364" name="Text Box 28">
            <a:extLst>
              <a:ext uri="{FF2B5EF4-FFF2-40B4-BE49-F238E27FC236}">
                <a16:creationId xmlns:a16="http://schemas.microsoft.com/office/drawing/2014/main" id="{BD109507-2BA1-24F3-F14D-75AC4B44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796" y="3178637"/>
            <a:ext cx="104150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350" dirty="0">
                <a:solidFill>
                  <a:schemeClr val="tx2"/>
                </a:solidFill>
              </a:rPr>
              <a:t>reserve seat</a:t>
            </a:r>
          </a:p>
        </p:txBody>
      </p:sp>
      <p:grpSp>
        <p:nvGrpSpPr>
          <p:cNvPr id="654367" name="Group 31">
            <a:extLst>
              <a:ext uri="{FF2B5EF4-FFF2-40B4-BE49-F238E27FC236}">
                <a16:creationId xmlns:a16="http://schemas.microsoft.com/office/drawing/2014/main" id="{3EBD5EAC-8ECE-0554-C425-1AE41B742171}"/>
              </a:ext>
            </a:extLst>
          </p:cNvPr>
          <p:cNvGrpSpPr>
            <a:grpSpLocks/>
          </p:cNvGrpSpPr>
          <p:nvPr/>
        </p:nvGrpSpPr>
        <p:grpSpPr bwMode="auto">
          <a:xfrm>
            <a:off x="3492104" y="3463179"/>
            <a:ext cx="1763315" cy="161925"/>
            <a:chOff x="2123" y="3095"/>
            <a:chExt cx="1049" cy="136"/>
          </a:xfrm>
        </p:grpSpPr>
        <p:sp>
          <p:nvSpPr>
            <p:cNvPr id="654363" name="Line 27">
              <a:extLst>
                <a:ext uri="{FF2B5EF4-FFF2-40B4-BE49-F238E27FC236}">
                  <a16:creationId xmlns:a16="http://schemas.microsoft.com/office/drawing/2014/main" id="{B20A9454-C50D-DB83-CEB6-2B4404D14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095"/>
              <a:ext cx="10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54365" name="Line 29">
              <a:extLst>
                <a:ext uri="{FF2B5EF4-FFF2-40B4-BE49-F238E27FC236}">
                  <a16:creationId xmlns:a16="http://schemas.microsoft.com/office/drawing/2014/main" id="{C2E81A1B-FFE2-2CD2-7C2F-FC65BBE9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3231"/>
              <a:ext cx="10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654366" name="Text Box 30">
            <a:extLst>
              <a:ext uri="{FF2B5EF4-FFF2-40B4-BE49-F238E27FC236}">
                <a16:creationId xmlns:a16="http://schemas.microsoft.com/office/drawing/2014/main" id="{F8394E38-FB1B-7667-B32A-E511EB8B6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637" y="3614912"/>
            <a:ext cx="147040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350" dirty="0">
                <a:solidFill>
                  <a:schemeClr val="tx2"/>
                </a:solidFill>
              </a:rPr>
              <a:t>cancel reservation</a:t>
            </a:r>
          </a:p>
        </p:txBody>
      </p:sp>
      <p:sp>
        <p:nvSpPr>
          <p:cNvPr id="654369" name="Line 33">
            <a:extLst>
              <a:ext uri="{FF2B5EF4-FFF2-40B4-BE49-F238E27FC236}">
                <a16:creationId xmlns:a16="http://schemas.microsoft.com/office/drawing/2014/main" id="{8A5F5A67-5FE7-1BCB-86F4-FA2B6C092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6691" y="3835844"/>
            <a:ext cx="0" cy="40600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654370" name="Text Box 34">
            <a:extLst>
              <a:ext uri="{FF2B5EF4-FFF2-40B4-BE49-F238E27FC236}">
                <a16:creationId xmlns:a16="http://schemas.microsoft.com/office/drawing/2014/main" id="{FEAA63F1-861F-400F-B5D4-5879463A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771" y="3888232"/>
            <a:ext cx="15687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350">
                <a:solidFill>
                  <a:schemeClr val="tx2"/>
                </a:solidFill>
              </a:rPr>
              <a:t>confirm reservation</a:t>
            </a:r>
          </a:p>
        </p:txBody>
      </p:sp>
      <p:sp>
        <p:nvSpPr>
          <p:cNvPr id="654371" name="Arc 35">
            <a:extLst>
              <a:ext uri="{FF2B5EF4-FFF2-40B4-BE49-F238E27FC236}">
                <a16:creationId xmlns:a16="http://schemas.microsoft.com/office/drawing/2014/main" id="{7FB59C03-FD07-4F25-0540-E8F575E33A1E}"/>
              </a:ext>
            </a:extLst>
          </p:cNvPr>
          <p:cNvSpPr>
            <a:spLocks/>
          </p:cNvSpPr>
          <p:nvPr/>
        </p:nvSpPr>
        <p:spPr bwMode="auto">
          <a:xfrm flipH="1" flipV="1">
            <a:off x="2828925" y="3835844"/>
            <a:ext cx="2514600" cy="742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654360" name="AutoShape 24">
            <a:extLst>
              <a:ext uri="{FF2B5EF4-FFF2-40B4-BE49-F238E27FC236}">
                <a16:creationId xmlns:a16="http://schemas.microsoft.com/office/drawing/2014/main" id="{C2B7EFF0-7EFF-316C-0D28-6F6BFF92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991" y="4250182"/>
            <a:ext cx="1320403" cy="50125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35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Booked</a:t>
            </a:r>
          </a:p>
        </p:txBody>
      </p:sp>
      <p:sp>
        <p:nvSpPr>
          <p:cNvPr id="654372" name="Text Box 36">
            <a:extLst>
              <a:ext uri="{FF2B5EF4-FFF2-40B4-BE49-F238E27FC236}">
                <a16:creationId xmlns:a16="http://schemas.microsoft.com/office/drawing/2014/main" id="{B1FFA360-E98A-59A4-209D-D2988FB7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395" y="4314475"/>
            <a:ext cx="123642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350">
                <a:solidFill>
                  <a:schemeClr val="tx2"/>
                </a:solidFill>
              </a:rPr>
              <a:t>cancel booking</a:t>
            </a:r>
          </a:p>
        </p:txBody>
      </p:sp>
      <p:sp>
        <p:nvSpPr>
          <p:cNvPr id="654361" name="Oval 25">
            <a:extLst>
              <a:ext uri="{FF2B5EF4-FFF2-40B4-BE49-F238E27FC236}">
                <a16:creationId xmlns:a16="http://schemas.microsoft.com/office/drawing/2014/main" id="{FC0A5298-213A-6328-23FA-DF84F93D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442" y="2871438"/>
            <a:ext cx="134540" cy="134541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0071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696E7-B469-C66D-12A2-41088722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C6623E48-6977-4452-D958-6E82E9F88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Sequence Diagrams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EC335FD2-1724-37ED-BBA1-AF4B407184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A Sequence Diagram shows how a scenario unfolds over time</a:t>
            </a:r>
          </a:p>
          <a:p>
            <a:pPr lvl="1"/>
            <a:r>
              <a:rPr lang="en-GB" altLang="en-US" dirty="0"/>
              <a:t>Identifies the interactions between objects, and the sequence in which these interactions take place</a:t>
            </a:r>
          </a:p>
        </p:txBody>
      </p:sp>
      <p:grpSp>
        <p:nvGrpSpPr>
          <p:cNvPr id="656423" name="Group 39">
            <a:extLst>
              <a:ext uri="{FF2B5EF4-FFF2-40B4-BE49-F238E27FC236}">
                <a16:creationId xmlns:a16="http://schemas.microsoft.com/office/drawing/2014/main" id="{A3361DDD-A050-1149-8F14-AA2F70367F44}"/>
              </a:ext>
            </a:extLst>
          </p:cNvPr>
          <p:cNvGrpSpPr>
            <a:grpSpLocks/>
          </p:cNvGrpSpPr>
          <p:nvPr/>
        </p:nvGrpSpPr>
        <p:grpSpPr bwMode="auto">
          <a:xfrm>
            <a:off x="2622948" y="2367931"/>
            <a:ext cx="4045744" cy="2626519"/>
            <a:chOff x="894" y="2136"/>
            <a:chExt cx="3992" cy="1686"/>
          </a:xfrm>
        </p:grpSpPr>
        <p:sp>
          <p:nvSpPr>
            <p:cNvPr id="656405" name="Line 21">
              <a:extLst>
                <a:ext uri="{FF2B5EF4-FFF2-40B4-BE49-F238E27FC236}">
                  <a16:creationId xmlns:a16="http://schemas.microsoft.com/office/drawing/2014/main" id="{343D68A8-2A3D-63CD-D6F3-BC77B9C3B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6407" name="Line 23">
              <a:extLst>
                <a:ext uri="{FF2B5EF4-FFF2-40B4-BE49-F238E27FC236}">
                  <a16:creationId xmlns:a16="http://schemas.microsoft.com/office/drawing/2014/main" id="{FDE4A2F5-400B-60DE-F537-5AAE8FA5B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6422" name="Line 38">
              <a:extLst>
                <a:ext uri="{FF2B5EF4-FFF2-40B4-BE49-F238E27FC236}">
                  <a16:creationId xmlns:a16="http://schemas.microsoft.com/office/drawing/2014/main" id="{8ED415E6-0C86-97A4-99DD-9711F4F3E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56402" name="Rectangle 18">
            <a:extLst>
              <a:ext uri="{FF2B5EF4-FFF2-40B4-BE49-F238E27FC236}">
                <a16:creationId xmlns:a16="http://schemas.microsoft.com/office/drawing/2014/main" id="{6EF322F4-BF90-34ED-A475-FCD2C807F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2121471"/>
            <a:ext cx="1383506" cy="34409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Database</a:t>
            </a:r>
          </a:p>
        </p:txBody>
      </p:sp>
      <p:sp>
        <p:nvSpPr>
          <p:cNvPr id="656404" name="Rectangle 20">
            <a:extLst>
              <a:ext uri="{FF2B5EF4-FFF2-40B4-BE49-F238E27FC236}">
                <a16:creationId xmlns:a16="http://schemas.microsoft.com/office/drawing/2014/main" id="{5A1BDBC8-5FB5-BFCF-50E4-3E64DC67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719" y="2121471"/>
            <a:ext cx="1382316" cy="34409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&lt;&lt;Actor&gt;&gt;</a:t>
            </a:r>
          </a:p>
          <a:p>
            <a:pPr algn="ctr"/>
            <a:r>
              <a:rPr lang="en-GB" altLang="en-US"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Andy 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Supporter</a:t>
            </a:r>
          </a:p>
        </p:txBody>
      </p:sp>
      <p:sp>
        <p:nvSpPr>
          <p:cNvPr id="656421" name="Rectangle 37">
            <a:extLst>
              <a:ext uri="{FF2B5EF4-FFF2-40B4-BE49-F238E27FC236}">
                <a16:creationId xmlns:a16="http://schemas.microsoft.com/office/drawing/2014/main" id="{279082FA-4466-8BEB-5187-31F04D9C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223" y="2121471"/>
            <a:ext cx="1382315" cy="34409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LockManager</a:t>
            </a:r>
          </a:p>
        </p:txBody>
      </p:sp>
      <p:sp>
        <p:nvSpPr>
          <p:cNvPr id="656408" name="Rectangle 24">
            <a:extLst>
              <a:ext uri="{FF2B5EF4-FFF2-40B4-BE49-F238E27FC236}">
                <a16:creationId xmlns:a16="http://schemas.microsoft.com/office/drawing/2014/main" id="{C1532369-2AEB-D7FB-32D9-E9851A5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91" y="2721990"/>
            <a:ext cx="91678" cy="2619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09" name="Text Box 25">
            <a:extLst>
              <a:ext uri="{FF2B5EF4-FFF2-40B4-BE49-F238E27FC236}">
                <a16:creationId xmlns:a16="http://schemas.microsoft.com/office/drawing/2014/main" id="{C87DBFC4-A769-5271-4CB8-1973B5F7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16" y="2546160"/>
            <a:ext cx="150714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searchSeat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altLang="en-US" sz="9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seatNumber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656411" name="Text Box 27">
            <a:extLst>
              <a:ext uri="{FF2B5EF4-FFF2-40B4-BE49-F238E27FC236}">
                <a16:creationId xmlns:a16="http://schemas.microsoft.com/office/drawing/2014/main" id="{8E9D023B-899F-3722-E992-3E86FDDF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894" y="2765600"/>
            <a:ext cx="53572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</a:t>
            </a:r>
          </a:p>
        </p:txBody>
      </p:sp>
      <p:sp>
        <p:nvSpPr>
          <p:cNvPr id="656403" name="Line 19">
            <a:extLst>
              <a:ext uri="{FF2B5EF4-FFF2-40B4-BE49-F238E27FC236}">
                <a16:creationId xmlns:a16="http://schemas.microsoft.com/office/drawing/2014/main" id="{0B64D167-A045-367B-D4F0-B714B6713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8185" y="2751312"/>
            <a:ext cx="198715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10" name="Line 26">
            <a:extLst>
              <a:ext uri="{FF2B5EF4-FFF2-40B4-BE49-F238E27FC236}">
                <a16:creationId xmlns:a16="http://schemas.microsoft.com/office/drawing/2014/main" id="{C18FAD93-2852-5F21-F888-F476A611B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185" y="2961004"/>
            <a:ext cx="198715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14" name="Line 30">
            <a:extLst>
              <a:ext uri="{FF2B5EF4-FFF2-40B4-BE49-F238E27FC236}">
                <a16:creationId xmlns:a16="http://schemas.microsoft.com/office/drawing/2014/main" id="{0135BC8F-2586-4551-9AFD-78FE99AAE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8185" y="3327575"/>
            <a:ext cx="198715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20" name="Text Box 36">
            <a:extLst>
              <a:ext uri="{FF2B5EF4-FFF2-40B4-BE49-F238E27FC236}">
                <a16:creationId xmlns:a16="http://schemas.microsoft.com/office/drawing/2014/main" id="{DC0B52F7-F8DB-9A42-9661-069B699D2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17" y="3122423"/>
            <a:ext cx="11929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lockRecord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(record)</a:t>
            </a:r>
          </a:p>
        </p:txBody>
      </p:sp>
      <p:sp>
        <p:nvSpPr>
          <p:cNvPr id="656425" name="Line 41">
            <a:extLst>
              <a:ext uri="{FF2B5EF4-FFF2-40B4-BE49-F238E27FC236}">
                <a16:creationId xmlns:a16="http://schemas.microsoft.com/office/drawing/2014/main" id="{6F1E43DC-716C-2790-9FEA-95ED12CF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412109"/>
            <a:ext cx="1921669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26" name="Text Box 42">
            <a:extLst>
              <a:ext uri="{FF2B5EF4-FFF2-40B4-BE49-F238E27FC236}">
                <a16:creationId xmlns:a16="http://schemas.microsoft.com/office/drawing/2014/main" id="{03603787-F04A-41BA-521E-E6B0DC2A6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107" y="3207601"/>
            <a:ext cx="81624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lock(record)</a:t>
            </a:r>
          </a:p>
        </p:txBody>
      </p:sp>
      <p:sp>
        <p:nvSpPr>
          <p:cNvPr id="656427" name="Line 43">
            <a:extLst>
              <a:ext uri="{FF2B5EF4-FFF2-40B4-BE49-F238E27FC236}">
                <a16:creationId xmlns:a16="http://schemas.microsoft.com/office/drawing/2014/main" id="{8E5BD162-6CC2-C93A-6817-42B8D2978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0588" y="3503787"/>
            <a:ext cx="1927622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19" name="Rectangle 35">
            <a:extLst>
              <a:ext uri="{FF2B5EF4-FFF2-40B4-BE49-F238E27FC236}">
                <a16:creationId xmlns:a16="http://schemas.microsoft.com/office/drawing/2014/main" id="{1BA3E01B-139B-0986-15EE-6BB09CA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91" y="3296619"/>
            <a:ext cx="91678" cy="3345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24" name="Rectangle 40">
            <a:extLst>
              <a:ext uri="{FF2B5EF4-FFF2-40B4-BE49-F238E27FC236}">
                <a16:creationId xmlns:a16="http://schemas.microsoft.com/office/drawing/2014/main" id="{2A49E065-1F70-23FD-607E-FF1FAF2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257" y="3377581"/>
            <a:ext cx="84535" cy="176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28" name="Line 44">
            <a:extLst>
              <a:ext uri="{FF2B5EF4-FFF2-40B4-BE49-F238E27FC236}">
                <a16:creationId xmlns:a16="http://schemas.microsoft.com/office/drawing/2014/main" id="{ED31A040-4B6E-A9E1-3697-FC6157236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185" y="3605878"/>
            <a:ext cx="1993106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31" name="Rectangle 47">
            <a:extLst>
              <a:ext uri="{FF2B5EF4-FFF2-40B4-BE49-F238E27FC236}">
                <a16:creationId xmlns:a16="http://schemas.microsoft.com/office/drawing/2014/main" id="{59A36060-A179-3FE2-1599-5DD8810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91" y="3927848"/>
            <a:ext cx="91678" cy="28436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32" name="Text Box 48">
            <a:extLst>
              <a:ext uri="{FF2B5EF4-FFF2-40B4-BE49-F238E27FC236}">
                <a16:creationId xmlns:a16="http://schemas.microsoft.com/office/drawing/2014/main" id="{3D8875B5-D594-19BC-965B-965B5F6E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16" y="3754356"/>
            <a:ext cx="159530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reserveSeats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altLang="en-US" sz="9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record)</a:t>
            </a:r>
          </a:p>
        </p:txBody>
      </p:sp>
      <p:sp>
        <p:nvSpPr>
          <p:cNvPr id="656433" name="Text Box 49">
            <a:extLst>
              <a:ext uri="{FF2B5EF4-FFF2-40B4-BE49-F238E27FC236}">
                <a16:creationId xmlns:a16="http://schemas.microsoft.com/office/drawing/2014/main" id="{3CF1A7C7-FFA1-EADE-F050-11A207B78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436" y="3992474"/>
            <a:ext cx="3449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</a:t>
            </a:r>
          </a:p>
        </p:txBody>
      </p:sp>
      <p:sp>
        <p:nvSpPr>
          <p:cNvPr id="656434" name="Line 50">
            <a:extLst>
              <a:ext uri="{FF2B5EF4-FFF2-40B4-BE49-F238E27FC236}">
                <a16:creationId xmlns:a16="http://schemas.microsoft.com/office/drawing/2014/main" id="{8D462AC6-ADB8-496B-2D72-48E9AE57D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994" y="3955714"/>
            <a:ext cx="198834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35" name="Line 51">
            <a:extLst>
              <a:ext uri="{FF2B5EF4-FFF2-40B4-BE49-F238E27FC236}">
                <a16:creationId xmlns:a16="http://schemas.microsoft.com/office/drawing/2014/main" id="{A30796D1-2861-EABA-8787-B5AD429B9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6994" y="4189285"/>
            <a:ext cx="1988344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36" name="Line 52">
            <a:extLst>
              <a:ext uri="{FF2B5EF4-FFF2-40B4-BE49-F238E27FC236}">
                <a16:creationId xmlns:a16="http://schemas.microsoft.com/office/drawing/2014/main" id="{40E0834D-D1FA-2E22-ADC8-0F00A5142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994" y="4562252"/>
            <a:ext cx="198834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37" name="Text Box 53">
            <a:extLst>
              <a:ext uri="{FF2B5EF4-FFF2-40B4-BE49-F238E27FC236}">
                <a16:creationId xmlns:a16="http://schemas.microsoft.com/office/drawing/2014/main" id="{2DCD472A-D880-ECD4-E070-9772A4BF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16" y="4358292"/>
            <a:ext cx="133402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unlockRecord</a:t>
            </a:r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(record)</a:t>
            </a:r>
          </a:p>
        </p:txBody>
      </p:sp>
      <p:sp>
        <p:nvSpPr>
          <p:cNvPr id="656438" name="Line 54">
            <a:extLst>
              <a:ext uri="{FF2B5EF4-FFF2-40B4-BE49-F238E27FC236}">
                <a16:creationId xmlns:a16="http://schemas.microsoft.com/office/drawing/2014/main" id="{7206AC93-D819-2DB3-C1E7-10C3CB30E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4647977"/>
            <a:ext cx="1921669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39" name="Text Box 55">
            <a:extLst>
              <a:ext uri="{FF2B5EF4-FFF2-40B4-BE49-F238E27FC236}">
                <a16:creationId xmlns:a16="http://schemas.microsoft.com/office/drawing/2014/main" id="{E6F07966-A2AD-2654-468A-E9960EFE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107" y="4443470"/>
            <a:ext cx="95731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unlock(record)</a:t>
            </a:r>
          </a:p>
        </p:txBody>
      </p:sp>
      <p:sp>
        <p:nvSpPr>
          <p:cNvPr id="656440" name="Line 56">
            <a:extLst>
              <a:ext uri="{FF2B5EF4-FFF2-40B4-BE49-F238E27FC236}">
                <a16:creationId xmlns:a16="http://schemas.microsoft.com/office/drawing/2014/main" id="{E85DF30D-DFFC-0D5C-1084-A0BB8BD3D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0588" y="4739656"/>
            <a:ext cx="1927622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41" name="Rectangle 57">
            <a:extLst>
              <a:ext uri="{FF2B5EF4-FFF2-40B4-BE49-F238E27FC236}">
                <a16:creationId xmlns:a16="http://schemas.microsoft.com/office/drawing/2014/main" id="{DCAE056A-96CD-9306-77E8-0BA91F14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91" y="4532488"/>
            <a:ext cx="91678" cy="3345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42" name="Rectangle 58">
            <a:extLst>
              <a:ext uri="{FF2B5EF4-FFF2-40B4-BE49-F238E27FC236}">
                <a16:creationId xmlns:a16="http://schemas.microsoft.com/office/drawing/2014/main" id="{03DA8194-4CC8-A3CF-CCB5-0B1D21ED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257" y="4613449"/>
            <a:ext cx="84535" cy="176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43" name="Line 59">
            <a:extLst>
              <a:ext uri="{FF2B5EF4-FFF2-40B4-BE49-F238E27FC236}">
                <a16:creationId xmlns:a16="http://schemas.microsoft.com/office/drawing/2014/main" id="{5B19CE94-DDEE-476B-BE62-41CE42123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6994" y="4841747"/>
            <a:ext cx="199429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44" name="Text Box 60">
            <a:extLst>
              <a:ext uri="{FF2B5EF4-FFF2-40B4-BE49-F238E27FC236}">
                <a16:creationId xmlns:a16="http://schemas.microsoft.com/office/drawing/2014/main" id="{170BABAA-8CB4-5088-23E6-8BBBF0D7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693" y="3479314"/>
            <a:ext cx="3449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</a:t>
            </a:r>
          </a:p>
        </p:txBody>
      </p:sp>
      <p:sp>
        <p:nvSpPr>
          <p:cNvPr id="656445" name="Text Box 61">
            <a:extLst>
              <a:ext uri="{FF2B5EF4-FFF2-40B4-BE49-F238E27FC236}">
                <a16:creationId xmlns:a16="http://schemas.microsoft.com/office/drawing/2014/main" id="{2C024318-6118-189F-C859-853F6B4D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36" y="4727089"/>
            <a:ext cx="3449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</a:t>
            </a:r>
          </a:p>
        </p:txBody>
      </p:sp>
      <p:sp>
        <p:nvSpPr>
          <p:cNvPr id="656446" name="Text Box 62">
            <a:extLst>
              <a:ext uri="{FF2B5EF4-FFF2-40B4-BE49-F238E27FC236}">
                <a16:creationId xmlns:a16="http://schemas.microsoft.com/office/drawing/2014/main" id="{E689D1CF-8904-DB5F-FF51-636CC653F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436" y="3407870"/>
            <a:ext cx="3449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</a:t>
            </a:r>
          </a:p>
        </p:txBody>
      </p:sp>
      <p:sp>
        <p:nvSpPr>
          <p:cNvPr id="656447" name="Text Box 63">
            <a:extLst>
              <a:ext uri="{FF2B5EF4-FFF2-40B4-BE49-F238E27FC236}">
                <a16:creationId xmlns:a16="http://schemas.microsoft.com/office/drawing/2014/main" id="{6B80DE00-946B-8412-952A-11A802A0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436" y="4648724"/>
            <a:ext cx="3449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</a:t>
            </a:r>
          </a:p>
        </p:txBody>
      </p:sp>
      <p:sp>
        <p:nvSpPr>
          <p:cNvPr id="656449" name="Line 65">
            <a:extLst>
              <a:ext uri="{FF2B5EF4-FFF2-40B4-BE49-F238E27FC236}">
                <a16:creationId xmlns:a16="http://schemas.microsoft.com/office/drawing/2014/main" id="{69271051-CBC7-AD3E-B11E-89CADA48A75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89410" y="3716909"/>
            <a:ext cx="1724025" cy="0"/>
          </a:xfrm>
          <a:prstGeom prst="line">
            <a:avLst/>
          </a:prstGeom>
          <a:noFill/>
          <a:ln w="9525">
            <a:solidFill>
              <a:srgbClr val="6363CB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450" name="Text Box 66" descr="Parchment">
            <a:extLst>
              <a:ext uri="{FF2B5EF4-FFF2-40B4-BE49-F238E27FC236}">
                <a16:creationId xmlns:a16="http://schemas.microsoft.com/office/drawing/2014/main" id="{D0B06EBD-1DAC-39FE-FF1C-CD7A7759F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872" y="3320431"/>
            <a:ext cx="425116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GB" altLang="en-US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5011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SOLID Design Principles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SOLID design principles capture many best practices</a:t>
            </a:r>
          </a:p>
          <a:p>
            <a:pPr lvl="1"/>
            <a:r>
              <a:rPr lang="en-GB" dirty="0"/>
              <a:t>We'll discuss these thoroughly in a Python context</a:t>
            </a:r>
          </a:p>
          <a:p>
            <a:pPr lvl="1"/>
            <a:endParaRPr lang="en-GB" dirty="0"/>
          </a:p>
          <a:p>
            <a:r>
              <a:rPr lang="en-GB" dirty="0"/>
              <a:t>SOLID means: </a:t>
            </a:r>
          </a:p>
          <a:p>
            <a:pPr lvl="1"/>
            <a:r>
              <a:rPr lang="en-GB" sz="20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RP - </a:t>
            </a:r>
            <a:r>
              <a:rPr lang="en-GB" dirty="0"/>
              <a:t>Single Responsibility Principle</a:t>
            </a:r>
          </a:p>
          <a:p>
            <a:pPr lvl="1"/>
            <a:r>
              <a:rPr lang="en-GB" sz="20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 - </a:t>
            </a:r>
            <a:r>
              <a:rPr lang="en-GB" dirty="0"/>
              <a:t>Open-Closed Principle</a:t>
            </a:r>
          </a:p>
          <a:p>
            <a:pPr lvl="1"/>
            <a:r>
              <a:rPr lang="en-GB" sz="20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 - </a:t>
            </a:r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pPr lvl="1"/>
            <a:r>
              <a:rPr lang="en-GB" sz="20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 - </a:t>
            </a:r>
            <a:r>
              <a:rPr lang="en-GB" dirty="0"/>
              <a:t>Interface Segregation Principle</a:t>
            </a:r>
          </a:p>
          <a:p>
            <a:pPr lvl="1"/>
            <a:r>
              <a:rPr lang="en-GB" sz="20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IP - </a:t>
            </a:r>
            <a:r>
              <a:rPr lang="en-GB" dirty="0"/>
              <a:t>Dependency Inversion Principle</a:t>
            </a:r>
          </a:p>
          <a:p>
            <a:pPr lvl="1"/>
            <a:endParaRPr lang="en-GB" dirty="0"/>
          </a:p>
          <a:p>
            <a:r>
              <a:rPr lang="en-GB" dirty="0"/>
              <a:t>Most design patterns are based on the 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3878615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The DRY Principle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Duplicate code is usually (always?) undesirable</a:t>
            </a:r>
          </a:p>
          <a:p>
            <a:pPr lvl="1"/>
            <a:r>
              <a:rPr lang="en-GB" dirty="0"/>
              <a:t>Difficult to maintain / change</a:t>
            </a:r>
          </a:p>
          <a:p>
            <a:pPr lvl="1"/>
            <a:r>
              <a:rPr lang="en-GB" dirty="0"/>
              <a:t>Waste of time testing</a:t>
            </a:r>
          </a:p>
          <a:p>
            <a:pPr lvl="1"/>
            <a:r>
              <a:rPr lang="en-GB" dirty="0"/>
              <a:t>Waste of time modifying</a:t>
            </a:r>
          </a:p>
          <a:p>
            <a:pPr lvl="1"/>
            <a:endParaRPr lang="en-GB" dirty="0"/>
          </a:p>
          <a:p>
            <a:r>
              <a:rPr lang="en-GB" dirty="0"/>
              <a:t>Avoiding duplication within a class:</a:t>
            </a:r>
          </a:p>
          <a:p>
            <a:pPr lvl="1"/>
            <a:r>
              <a:rPr lang="en-GB" dirty="0"/>
              <a:t>Move common code into a separate helper method</a:t>
            </a:r>
          </a:p>
          <a:p>
            <a:pPr lvl="1"/>
            <a:endParaRPr lang="en-GB" dirty="0"/>
          </a:p>
          <a:p>
            <a:r>
              <a:rPr lang="en-GB" dirty="0"/>
              <a:t>Avoiding duplication across a class:</a:t>
            </a:r>
          </a:p>
          <a:p>
            <a:pPr lvl="1"/>
            <a:r>
              <a:rPr lang="en-GB" dirty="0"/>
              <a:t>Move into a common helper class, base class, or global function</a:t>
            </a:r>
          </a:p>
          <a:p>
            <a:pPr lvl="1"/>
            <a:r>
              <a:rPr lang="en-GB" dirty="0"/>
              <a:t>Utilise as appropriate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5340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OO Modelling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OO analysis and design, you map the real world into candidate classes in your application</a:t>
            </a:r>
          </a:p>
          <a:p>
            <a:pPr lvl="1"/>
            <a:r>
              <a:rPr lang="en-GB" dirty="0">
                <a:sym typeface="Wingdings" pitchFamily="2" charset="2"/>
              </a:rPr>
              <a:t>Use-Case Diagrams</a:t>
            </a:r>
          </a:p>
          <a:p>
            <a:pPr lvl="1"/>
            <a:r>
              <a:rPr lang="en-GB" dirty="0">
                <a:sym typeface="Wingdings" pitchFamily="2" charset="2"/>
              </a:rPr>
              <a:t>Class Diagrams</a:t>
            </a:r>
          </a:p>
          <a:p>
            <a:pPr lvl="1"/>
            <a:r>
              <a:rPr lang="en-GB" dirty="0">
                <a:sym typeface="Wingdings" pitchFamily="2" charset="2"/>
              </a:rPr>
              <a:t>State Diagrams</a:t>
            </a:r>
          </a:p>
          <a:p>
            <a:pPr lvl="1"/>
            <a:r>
              <a:rPr lang="en-GB" dirty="0">
                <a:sym typeface="Wingdings" pitchFamily="2" charset="2"/>
              </a:rPr>
              <a:t>Sequence Diagrams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UML is the standard OO notation</a:t>
            </a:r>
          </a:p>
          <a:p>
            <a:pPr lvl="1"/>
            <a:r>
              <a:rPr lang="en-GB" dirty="0">
                <a:sym typeface="Wingdings" pitchFamily="2" charset="2"/>
              </a:rPr>
              <a:t>Widely used</a:t>
            </a:r>
          </a:p>
          <a:p>
            <a:pPr lvl="1"/>
            <a:r>
              <a:rPr lang="en-GB" dirty="0">
                <a:sym typeface="Wingdings" pitchFamily="2" charset="2"/>
              </a:rPr>
              <a:t>Degree of ceremony varies from one organization to another</a:t>
            </a:r>
          </a:p>
          <a:p>
            <a:pPr lvl="1"/>
            <a:r>
              <a:rPr lang="en-GB" dirty="0">
                <a:sym typeface="Wingdings" pitchFamily="2" charset="2"/>
              </a:rPr>
              <a:t>For examples of UML diagrams, see Annex at end of chapter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7" y="36513"/>
            <a:ext cx="8131175" cy="560387"/>
          </a:xfrm>
        </p:spPr>
        <p:txBody>
          <a:bodyPr/>
          <a:lstStyle/>
          <a:p>
            <a:r>
              <a:rPr lang="en-GB" dirty="0"/>
              <a:t>Section 2:  The Single Responsibility Principle (SRP)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Separation of concerns</a:t>
            </a:r>
          </a:p>
          <a:p>
            <a:r>
              <a:rPr lang="en-GB" dirty="0"/>
              <a:t>How to achieve separation of concerns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one thing you can probably be sure about is that your code will need to change in the future</a:t>
            </a:r>
          </a:p>
          <a:p>
            <a:pPr lvl="1"/>
            <a:r>
              <a:rPr lang="en-GB" dirty="0"/>
              <a:t>To meet changing requirements</a:t>
            </a:r>
          </a:p>
          <a:p>
            <a:pPr lvl="1"/>
            <a:endParaRPr lang="en-GB" dirty="0"/>
          </a:p>
          <a:p>
            <a:r>
              <a:rPr lang="en-GB" dirty="0"/>
              <a:t>In theory it should be easy to change your code…</a:t>
            </a:r>
          </a:p>
          <a:p>
            <a:pPr lvl="1"/>
            <a:endParaRPr lang="en-GB" dirty="0"/>
          </a:p>
          <a:p>
            <a:r>
              <a:rPr lang="en-GB" dirty="0"/>
              <a:t>In practice it's usually NOT easy at all</a:t>
            </a:r>
          </a:p>
          <a:p>
            <a:pPr lvl="1"/>
            <a:r>
              <a:rPr lang="en-GB" dirty="0"/>
              <a:t>You change function A</a:t>
            </a:r>
          </a:p>
          <a:p>
            <a:pPr lvl="1"/>
            <a:r>
              <a:rPr lang="en-GB" dirty="0"/>
              <a:t>It's called by functions B and C, which need to change</a:t>
            </a:r>
          </a:p>
          <a:p>
            <a:pPr lvl="1"/>
            <a:r>
              <a:rPr lang="en-GB" dirty="0"/>
              <a:t>These are called by functions D and E, which also need to change</a:t>
            </a:r>
          </a:p>
          <a:p>
            <a:pPr lvl="1"/>
            <a:r>
              <a:rPr lang="en-GB" dirty="0"/>
              <a:t>… … … 😢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To facilitate easy change:</a:t>
            </a:r>
          </a:p>
          <a:p>
            <a:pPr lvl="1"/>
            <a:r>
              <a:rPr lang="en-GB" dirty="0"/>
              <a:t>You need to reduce dependencies where possible</a:t>
            </a:r>
          </a:p>
          <a:p>
            <a:pPr lvl="1"/>
            <a:r>
              <a:rPr lang="en-GB" dirty="0"/>
              <a:t>Split-out functionality into small, modular, independent units</a:t>
            </a:r>
          </a:p>
          <a:p>
            <a:pPr lvl="1"/>
            <a:endParaRPr lang="en-GB" dirty="0"/>
          </a:p>
          <a:p>
            <a:r>
              <a:rPr lang="en-GB" dirty="0"/>
              <a:t>This is known as the separation of concerns</a:t>
            </a:r>
          </a:p>
          <a:p>
            <a:pPr lvl="1"/>
            <a:r>
              <a:rPr lang="en-GB" dirty="0"/>
              <a:t>Aka the Single Responsibility Principle (this is the </a:t>
            </a:r>
            <a:r>
              <a:rPr lang="en-GB" b="1" dirty="0">
                <a:solidFill>
                  <a:srgbClr val="005B70"/>
                </a:solidFill>
              </a:rPr>
              <a:t>S</a:t>
            </a:r>
            <a:r>
              <a:rPr lang="en-GB" dirty="0"/>
              <a:t> in SOLID)</a:t>
            </a:r>
          </a:p>
          <a:p>
            <a:pPr lvl="1"/>
            <a:endParaRPr lang="en-GB" dirty="0"/>
          </a:p>
          <a:p>
            <a:r>
              <a:rPr lang="en-GB" dirty="0"/>
              <a:t>A class should only do one thing</a:t>
            </a:r>
          </a:p>
          <a:p>
            <a:pPr lvl="1"/>
            <a:r>
              <a:rPr lang="en-GB" dirty="0"/>
              <a:t>i.e., a class should only have one reason to change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5235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6664</TotalTime>
  <Words>2076</Words>
  <Application>Microsoft Office PowerPoint</Application>
  <PresentationFormat>On-screen Show (16:9)</PresentationFormat>
  <Paragraphs>391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Lucida Console</vt:lpstr>
      <vt:lpstr>Open Sans</vt:lpstr>
      <vt:lpstr>Wingdings</vt:lpstr>
      <vt:lpstr>Standard_LiveLessons_2017</vt:lpstr>
      <vt:lpstr>SOLID Principles and Best Practices</vt:lpstr>
      <vt:lpstr>Section 1:  The Importance of Software Design</vt:lpstr>
      <vt:lpstr>What is Design?</vt:lpstr>
      <vt:lpstr>SOLID Design Principles</vt:lpstr>
      <vt:lpstr>The DRY Principle</vt:lpstr>
      <vt:lpstr>OO Modelling</vt:lpstr>
      <vt:lpstr>Section 2:  The Single Responsibility Principle (SRP)</vt:lpstr>
      <vt:lpstr>Overview</vt:lpstr>
      <vt:lpstr>Separation of Concerns</vt:lpstr>
      <vt:lpstr>How to Achieve Separation of Concerns</vt:lpstr>
      <vt:lpstr>Section 3:  The Interface Segregation Principle</vt:lpstr>
      <vt:lpstr>Interfaces and OO</vt:lpstr>
      <vt:lpstr>Benefits of Interfaces</vt:lpstr>
      <vt:lpstr>Defining and Implementing Interfaces</vt:lpstr>
      <vt:lpstr>Artificial Coupling: The Problem (1 of 2)</vt:lpstr>
      <vt:lpstr>Artificial Coupling: The Problem (2 of 2)</vt:lpstr>
      <vt:lpstr>Artificial Coupling: The Solution (1 of 3)</vt:lpstr>
      <vt:lpstr>Artificial Coupling: The Solution (2 of 3)</vt:lpstr>
      <vt:lpstr>Artificial Coupling: The Solution (3 of 3)</vt:lpstr>
      <vt:lpstr>Section 4:  Designing for Pluggability</vt:lpstr>
      <vt:lpstr>A Simple Scenario</vt:lpstr>
      <vt:lpstr>A Problem</vt:lpstr>
      <vt:lpstr>The Solution (1 of 2)</vt:lpstr>
      <vt:lpstr>The Solution (2 of 2)</vt:lpstr>
      <vt:lpstr>Using the Pluggable Hierarchy (1 of 2)</vt:lpstr>
      <vt:lpstr>Using the Pluggable Hierarchy (2 of 2)</vt:lpstr>
      <vt:lpstr>Dependency Injection</vt:lpstr>
      <vt:lpstr>Summary</vt:lpstr>
      <vt:lpstr>Annex:  OO Modelling </vt:lpstr>
      <vt:lpstr>Overview</vt:lpstr>
      <vt:lpstr>Use Case Diagrams</vt:lpstr>
      <vt:lpstr>Class Diagrams</vt:lpstr>
      <vt:lpstr>State Diagrams</vt:lpstr>
      <vt:lpstr>Sequence Diagrams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154</cp:revision>
  <dcterms:created xsi:type="dcterms:W3CDTF">2015-09-28T19:52:00Z</dcterms:created>
  <dcterms:modified xsi:type="dcterms:W3CDTF">2025-02-08T10:00:06Z</dcterms:modified>
</cp:coreProperties>
</file>