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726" r:id="rId2"/>
    <p:sldId id="902" r:id="rId3"/>
    <p:sldId id="903" r:id="rId4"/>
    <p:sldId id="904" r:id="rId5"/>
    <p:sldId id="905" r:id="rId6"/>
    <p:sldId id="666" r:id="rId7"/>
    <p:sldId id="906" r:id="rId8"/>
    <p:sldId id="667" r:id="rId9"/>
    <p:sldId id="668" r:id="rId10"/>
    <p:sldId id="670" r:id="rId11"/>
    <p:sldId id="671" r:id="rId12"/>
    <p:sldId id="672" r:id="rId13"/>
    <p:sldId id="673" r:id="rId14"/>
    <p:sldId id="734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00"/>
    <a:srgbClr val="FFFFB9"/>
    <a:srgbClr val="FFDB43"/>
    <a:srgbClr val="005B70"/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5063" autoAdjust="0"/>
    <p:restoredTop sz="96454" autoAdjust="0"/>
  </p:normalViewPr>
  <p:slideViewPr>
    <p:cSldViewPr snapToGrid="0" snapToObjects="1">
      <p:cViewPr>
        <p:scale>
          <a:sx n="33" d="100"/>
          <a:sy n="33" d="100"/>
        </p:scale>
        <p:origin x="1605" y="1387"/>
      </p:cViewPr>
      <p:guideLst>
        <p:guide orient="horz" pos="1620"/>
        <p:guide pos="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1613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83DEBBD1-6077-4938-811F-54E4AC433829}" type="datetimeFigureOut">
              <a:rPr lang="en-GB" smtClean="0"/>
              <a:pPr/>
              <a:t>05/02/2025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5DE77016-B761-47E8-ADDA-7F73F02D16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EF534-3773-E124-7B8C-96FDC792F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4E3F04AA-1515-DE10-5696-F7532903E6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3D5D0B-9DC8-452A-BE1C-6263EA3AF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592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61D10-7620-0060-6549-65E750B9C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5D3824F7-89BB-6476-14A5-1E77E0E4FD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CCEE3F-755E-5C78-EA42-73BF9F8C0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671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38F0F-996C-3432-8BD9-FE912E6F3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362535A5-1A4B-DC71-0A0E-EE2A85D305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E9EDF5-0005-47AE-269E-732F2DE6F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467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277CF-52C0-1448-008C-CB57D43A8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CAB4CF09-1037-A1F0-C3FE-102C34348B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3C2329-3EB3-D978-E6EE-157C19D6F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93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CCB091-8AFB-95EC-73B5-34ABC0614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EC5D00-A595-56DA-8747-B29361580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016A6-BDA9-F08E-83A5-21DDF0F3D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77804DF3-1296-DE85-C76C-0B8CBAC645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8980E1-9FB3-70B8-8D1D-B3EFFC5F7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371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BC522-8242-4683-FCE0-75AEC0D74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B50EA-1A50-4BC6-2E11-1DC7F1692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65674CEF-B00B-0741-FF1A-33DB6D0025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8FA145-6DE0-2DEE-6D06-AADA491B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509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9527BD-4B4D-3B79-1C7B-68C8570E7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16847-6D48-7242-DB9B-D6D97C0F3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57D246C1-CE0E-2BFF-454C-F9000DDA2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AC8FA9-2AE2-DE82-B731-3618C6A1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143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466E6-A902-6DA2-09C4-FC0FA240E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54566E93-473D-A08C-0B21-E834B239B0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73AFA7-2E43-A2CB-BD2F-72DA38A9D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73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Autofit/>
          </a:bodyPr>
          <a:lstStyle>
            <a:lvl1pPr>
              <a:defRPr sz="2000" baseline="0">
                <a:latin typeface="Open Sans" panose="020B0606030504020204" pitchFamily="34" charset="0"/>
              </a:defRPr>
            </a:lvl1pPr>
            <a:lvl2pPr>
              <a:defRPr sz="1800" baseline="0">
                <a:latin typeface="Open Sans" panose="020B0606030504020204" pitchFamily="34" charset="0"/>
              </a:defRPr>
            </a:lvl2pPr>
            <a:lvl3pPr>
              <a:defRPr sz="1600" baseline="0">
                <a:latin typeface="Open Sans" panose="020B0606030504020204" pitchFamily="34" charset="0"/>
              </a:defRPr>
            </a:lvl3pPr>
            <a:lvl4pPr>
              <a:defRPr sz="1600" baseline="0">
                <a:latin typeface="Open Sans" panose="020B0606030504020204" pitchFamily="34" charset="0"/>
              </a:defRPr>
            </a:lvl4pPr>
            <a:lvl5pPr>
              <a:defRPr sz="16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128B0A6C-EF38-9441-ADBF-8FE45FA6C46E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6D032D76-6BE4-154B-A130-37D069E423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 err="1">
                <a:solidFill>
                  <a:srgbClr val="005B70"/>
                </a:solidFill>
              </a:rPr>
              <a:t>Pydantic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81769"/>
            <a:ext cx="6653609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Setting the scene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Specifying simple validation rules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Specifying complex validation rules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82BF7-F7F8-4565-B4EA-7AC6B76DA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6">
            <a:extLst>
              <a:ext uri="{FF2B5EF4-FFF2-40B4-BE49-F238E27FC236}">
                <a16:creationId xmlns:a16="http://schemas.microsoft.com/office/drawing/2014/main" id="{B2B50F40-F5DF-E660-128E-7B95D9AC5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/>
              <a:t>Specifying Field Constraints</a:t>
            </a:r>
            <a:endParaRPr lang="en-GB" dirty="0"/>
          </a:p>
        </p:txBody>
      </p:sp>
      <p:sp>
        <p:nvSpPr>
          <p:cNvPr id="9219" name="Content Placeholder 26">
            <a:extLst>
              <a:ext uri="{FF2B5EF4-FFF2-40B4-BE49-F238E27FC236}">
                <a16:creationId xmlns:a16="http://schemas.microsoft.com/office/drawing/2014/main" id="{D2C6A2D8-8AB6-BF72-6E9E-699A4436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/>
              <a:t>You can specify detailed constraints on your model fields…</a:t>
            </a:r>
          </a:p>
          <a:p>
            <a:pPr lvl="1"/>
            <a:r>
              <a:rPr lang="en-GB"/>
              <a:t>Use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pydantic.Field</a:t>
            </a:r>
          </a:p>
          <a:p>
            <a:pPr lvl="1"/>
            <a:r>
              <a:rPr lang="en-GB"/>
              <a:t>Specify constraints such as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min_length</a:t>
            </a:r>
            <a:r>
              <a:rPr lang="en-GB"/>
              <a:t>,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GB"/>
              <a:t>,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frozen</a:t>
            </a:r>
            <a:r>
              <a:rPr lang="en-GB"/>
              <a:t>, etc.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0E96F0-C5E0-5EA4-F139-484E2403F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1903520"/>
            <a:ext cx="7292897" cy="2285724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pydantic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BaseModel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FlightReservation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BaseModel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unique_id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UUID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Field(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default_factory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=uuid4, frozen=True)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ticket_holder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str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Field(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min_length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airport_from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str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Field(pattern=r"[A-Z]{3}")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airport_to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str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Field(pattern=r"[A-Z]{3}")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flight_datetime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datetime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Field(alias="when")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ticket_cost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float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Field(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=100)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ticket_type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TicketType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cancellable: bool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4BF4EF34-B9D1-B8CF-A78D-7150F6766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947" y="4222650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Ex05_FieldConstraints.py</a:t>
            </a:r>
          </a:p>
        </p:txBody>
      </p:sp>
    </p:spTree>
    <p:extLst>
      <p:ext uri="{BB962C8B-B14F-4D97-AF65-F5344CB8AC3E}">
        <p14:creationId xmlns:p14="http://schemas.microsoft.com/office/powerpoint/2010/main" val="53310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F00B446-429B-A2E8-F2B2-2BEEF12E2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>
            <a:extLst>
              <a:ext uri="{FF2B5EF4-FFF2-40B4-BE49-F238E27FC236}">
                <a16:creationId xmlns:a16="http://schemas.microsoft.com/office/drawing/2014/main" id="{7BB124FF-3F1B-924C-6F73-558095C8E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3. Specifying Complex Validation Rules</a:t>
            </a:r>
          </a:p>
        </p:txBody>
      </p:sp>
      <p:sp>
        <p:nvSpPr>
          <p:cNvPr id="842755" name="Rectangle 3">
            <a:extLst>
              <a:ext uri="{FF2B5EF4-FFF2-40B4-BE49-F238E27FC236}">
                <a16:creationId xmlns:a16="http://schemas.microsoft.com/office/drawing/2014/main" id="{DFC39F7D-9066-9AD9-7542-128EFA79FC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Specifying custom field validation</a:t>
            </a:r>
          </a:p>
          <a:p>
            <a:r>
              <a:rPr lang="en-GB" dirty="0"/>
              <a:t>Specifying custom whole-model 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12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52E7F-03E3-70C0-207F-5EEE14B82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6">
            <a:extLst>
              <a:ext uri="{FF2B5EF4-FFF2-40B4-BE49-F238E27FC236}">
                <a16:creationId xmlns:a16="http://schemas.microsoft.com/office/drawing/2014/main" id="{24D315B5-DE7E-E6CD-C35E-531CF6ED0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Specifying Custom Field Validation</a:t>
            </a:r>
          </a:p>
        </p:txBody>
      </p:sp>
      <p:sp>
        <p:nvSpPr>
          <p:cNvPr id="9219" name="Content Placeholder 26">
            <a:extLst>
              <a:ext uri="{FF2B5EF4-FFF2-40B4-BE49-F238E27FC236}">
                <a16:creationId xmlns:a16="http://schemas.microsoft.com/office/drawing/2014/main" id="{5AE712D0-CBED-0BFB-50C6-6479CCE61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You can specify custom validation for a particular field</a:t>
            </a:r>
          </a:p>
          <a:p>
            <a:pPr lvl="1"/>
            <a:r>
              <a:rPr lang="en-GB" dirty="0"/>
              <a:t>Define a validation method in your class, as a class method</a:t>
            </a:r>
          </a:p>
          <a:p>
            <a:pPr lvl="1"/>
            <a:r>
              <a:rPr lang="en-GB" dirty="0"/>
              <a:t>Decorate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@field_validator("name_of_field")</a:t>
            </a:r>
          </a:p>
          <a:p>
            <a:pPr lvl="1"/>
            <a:r>
              <a:rPr lang="en-GB" dirty="0"/>
              <a:t>Pydantic will invoke the method, to validate that field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80F06D-975E-2ABA-31DF-8CC36AEC3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2239013"/>
            <a:ext cx="7292897" cy="2470390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pydantic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BaseModel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Field,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field_validator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FlightReservation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BaseModel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flight_datetime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datetime = Field(alias="when")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 etc …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@field_validator("flight_datetime")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@classmethod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check_flight_not_in_past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flight_datetime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datetime) -&gt; datetime: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flight_datetime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datetime.now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raise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("Flight is in the past dude")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datetime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87A7BA08-D724-908A-FD55-04B13AEDB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947" y="4740973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Ex06_CustomFieldValidator.py</a:t>
            </a:r>
          </a:p>
        </p:txBody>
      </p:sp>
    </p:spTree>
    <p:extLst>
      <p:ext uri="{BB962C8B-B14F-4D97-AF65-F5344CB8AC3E}">
        <p14:creationId xmlns:p14="http://schemas.microsoft.com/office/powerpoint/2010/main" val="2675979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8EA9F-F232-C839-0F55-BA81EC878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6">
            <a:extLst>
              <a:ext uri="{FF2B5EF4-FFF2-40B4-BE49-F238E27FC236}">
                <a16:creationId xmlns:a16="http://schemas.microsoft.com/office/drawing/2014/main" id="{7DBB1531-B195-8BBF-77E9-A5E9887F5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Specifying Custom Whole-Model Validation</a:t>
            </a:r>
          </a:p>
        </p:txBody>
      </p:sp>
      <p:sp>
        <p:nvSpPr>
          <p:cNvPr id="9219" name="Content Placeholder 26">
            <a:extLst>
              <a:ext uri="{FF2B5EF4-FFF2-40B4-BE49-F238E27FC236}">
                <a16:creationId xmlns:a16="http://schemas.microsoft.com/office/drawing/2014/main" id="{6A898AF2-58F4-D684-091D-7042A90F2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You can specify custom validation for the whole model</a:t>
            </a:r>
          </a:p>
          <a:p>
            <a:pPr lvl="1"/>
            <a:r>
              <a:rPr lang="en-GB" dirty="0"/>
              <a:t>Define a validation method in your class, as an instance method</a:t>
            </a:r>
          </a:p>
          <a:p>
            <a:pPr lvl="1"/>
            <a:r>
              <a:rPr lang="en-GB" dirty="0"/>
              <a:t>Decorate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@model_validator(mode="after")</a:t>
            </a:r>
          </a:p>
          <a:p>
            <a:pPr lvl="1"/>
            <a:r>
              <a:rPr lang="en-GB" dirty="0"/>
              <a:t>Pydantic will invoke the method, to validate the object as a whole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3D216-A369-1D5F-334A-5107A0C4B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2234700"/>
            <a:ext cx="7292897" cy="2655056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pydantic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BaseModel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Field,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model_validator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FlightReservation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BaseModel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flight_datetime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datetime = Field(alias="when")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ticket_type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TicketType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 etc …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@model_validator(mode="after")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check_flight_not_in_past_unless_using_tardis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 -&gt; Self: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self.flight_datetime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datetime.now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and \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self.ticket_type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TicketType.TARDIS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raise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("Flight is in past and not using a Tardis")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self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AE476E84-5329-24A1-3892-23D768B08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947" y="4897451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Ex07_CustomModelValidator.py</a:t>
            </a:r>
          </a:p>
        </p:txBody>
      </p:sp>
    </p:spTree>
    <p:extLst>
      <p:ext uri="{BB962C8B-B14F-4D97-AF65-F5344CB8AC3E}">
        <p14:creationId xmlns:p14="http://schemas.microsoft.com/office/powerpoint/2010/main" val="2792831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59431"/>
            <a:ext cx="6233685" cy="1692452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Getting started with Python typing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Python typing techniques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Defining abstract classes/methods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1. Setting the Scene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What is Pydantic?</a:t>
            </a:r>
          </a:p>
          <a:p>
            <a:r>
              <a:rPr lang="en-GB" dirty="0"/>
              <a:t>Installing and using Pydantic</a:t>
            </a:r>
          </a:p>
          <a:p>
            <a:r>
              <a:rPr lang="en-GB" dirty="0"/>
              <a:t>Pydantic is based on Python </a:t>
            </a:r>
            <a:r>
              <a:rPr lang="en-GB" dirty="0" err="1"/>
              <a:t>dataclasses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What is Pydantic?</a:t>
            </a:r>
          </a:p>
        </p:txBody>
      </p:sp>
      <p:sp>
        <p:nvSpPr>
          <p:cNvPr id="6147" name="Rectangle 47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i="1" dirty="0"/>
              <a:t>Pydantic</a:t>
            </a:r>
            <a:r>
              <a:rPr lang="en-GB" dirty="0"/>
              <a:t> is a Python library that helps you specify validation rules for data models</a:t>
            </a:r>
          </a:p>
          <a:p>
            <a:pPr lvl="2"/>
            <a:endParaRPr lang="en-GB" dirty="0"/>
          </a:p>
          <a:p>
            <a:r>
              <a:rPr lang="en-GB" dirty="0"/>
              <a:t>Pydantic is based on Python typing</a:t>
            </a:r>
          </a:p>
          <a:p>
            <a:pPr lvl="1"/>
            <a:r>
              <a:rPr lang="en-GB" dirty="0"/>
              <a:t>For specifying the types of fields in a structure</a:t>
            </a:r>
          </a:p>
          <a:p>
            <a:pPr lvl="2"/>
            <a:endParaRPr lang="en-GB" dirty="0"/>
          </a:p>
          <a:p>
            <a:r>
              <a:rPr lang="en-GB" dirty="0"/>
              <a:t>Pydantic goes further, and allows you to specify:</a:t>
            </a:r>
          </a:p>
          <a:p>
            <a:pPr lvl="1"/>
            <a:r>
              <a:rPr lang="en-GB" dirty="0"/>
              <a:t>Min/max values, max length of a string, default values, etc.</a:t>
            </a:r>
          </a:p>
          <a:p>
            <a:pPr lvl="1"/>
            <a:r>
              <a:rPr lang="en-GB" dirty="0"/>
              <a:t>You can also define custom rules for complex validation</a:t>
            </a:r>
          </a:p>
          <a:p>
            <a:pPr lvl="2"/>
            <a:endParaRPr lang="en-GB" dirty="0"/>
          </a:p>
          <a:p>
            <a:r>
              <a:rPr lang="en-GB" dirty="0"/>
              <a:t>Pydantic also makes it easy to:</a:t>
            </a:r>
          </a:p>
          <a:p>
            <a:pPr lvl="1"/>
            <a:r>
              <a:rPr lang="en-GB" dirty="0"/>
              <a:t>Load/dump a model from/to a Python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dirty="0"/>
              <a:t> or JSON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8FA45-8025-1FDE-39E4-678CB71DC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6">
            <a:extLst>
              <a:ext uri="{FF2B5EF4-FFF2-40B4-BE49-F238E27FC236}">
                <a16:creationId xmlns:a16="http://schemas.microsoft.com/office/drawing/2014/main" id="{814C1B80-532A-1A74-ABE3-97C4FDCE0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Installing and Using Pydantic</a:t>
            </a:r>
          </a:p>
        </p:txBody>
      </p:sp>
      <p:sp>
        <p:nvSpPr>
          <p:cNvPr id="6147" name="Rectangle 47">
            <a:extLst>
              <a:ext uri="{FF2B5EF4-FFF2-40B4-BE49-F238E27FC236}">
                <a16:creationId xmlns:a16="http://schemas.microsoft.com/office/drawing/2014/main" id="{8B11A55A-8DD6-F9EE-D9E8-22D510935F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Install Pydantic as follows: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then write your Python code, using Pydantic to specify model validation rules </a:t>
            </a:r>
          </a:p>
          <a:p>
            <a:pPr lvl="1"/>
            <a:r>
              <a:rPr lang="en-GB" dirty="0"/>
              <a:t>See later for details…</a:t>
            </a:r>
          </a:p>
          <a:p>
            <a:endParaRPr lang="en-GB" dirty="0"/>
          </a:p>
          <a:p>
            <a:r>
              <a:rPr lang="en-GB" dirty="0"/>
              <a:t>Run your Python program as usual</a:t>
            </a:r>
          </a:p>
          <a:p>
            <a:pPr lvl="1"/>
            <a:r>
              <a:rPr lang="en-GB" dirty="0"/>
              <a:t>Pydantic will perform the model validation checks as it goes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F4AF79-1BFA-B5D8-CE27-388E760BC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98" y="1212936"/>
            <a:ext cx="7292897" cy="25439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pydantic</a:t>
            </a:r>
            <a:endParaRPr lang="en-GB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0D9A47-8FFF-B2A5-ECC9-ADDC45A46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98" y="3941591"/>
            <a:ext cx="7292897" cy="25439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&lt;filename.py&gt;</a:t>
            </a:r>
          </a:p>
        </p:txBody>
      </p:sp>
    </p:spTree>
    <p:extLst>
      <p:ext uri="{BB962C8B-B14F-4D97-AF65-F5344CB8AC3E}">
        <p14:creationId xmlns:p14="http://schemas.microsoft.com/office/powerpoint/2010/main" val="105471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Pydantic is based on Python </a:t>
            </a:r>
            <a:r>
              <a:rPr lang="en-GB" i="1" dirty="0" err="1"/>
              <a:t>dataclasses</a:t>
            </a:r>
            <a:endParaRPr lang="en-GB" dirty="0"/>
          </a:p>
          <a:p>
            <a:pPr lvl="1"/>
            <a:r>
              <a:rPr lang="en-GB" dirty="0" err="1"/>
              <a:t>Dataclasses</a:t>
            </a:r>
            <a:r>
              <a:rPr lang="en-GB" dirty="0"/>
              <a:t> offer a concise syntax for defining data in classes…</a:t>
            </a:r>
          </a:p>
          <a:p>
            <a:pPr lvl="1"/>
            <a:r>
              <a:rPr lang="en-GB" dirty="0"/>
              <a:t>For example, the following two are equivalent</a:t>
            </a:r>
          </a:p>
        </p:txBody>
      </p:sp>
      <p:sp>
        <p:nvSpPr>
          <p:cNvPr id="7170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550" dirty="0"/>
              <a:t>Pydantic is Based on Python </a:t>
            </a:r>
            <a:r>
              <a:rPr lang="en-GB" sz="2550" dirty="0" err="1"/>
              <a:t>Dataclasses</a:t>
            </a:r>
            <a:endParaRPr lang="en-GB" sz="2550" dirty="0"/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118A873B-4BCA-0E4C-7CD1-90941E196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901" y="4807169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Ex01_DataClasses.py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4DAB04-7A32-1B33-D5B1-E69508004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2130396"/>
            <a:ext cx="7292897" cy="2655056"/>
          </a:xfrm>
          <a:prstGeom prst="rect">
            <a:avLst/>
          </a:prstGeom>
          <a:solidFill>
            <a:srgbClr val="FFFFB9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person_as_vanilla_class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554831">
              <a:defRPr/>
            </a:pP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def __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name: str, age: int):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self.name = name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age</a:t>
            </a:r>
          </a:p>
          <a:p>
            <a:pPr defTabSz="554831">
              <a:defRPr/>
            </a:pP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def __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f"{type(self).__name__}(name={self.name}, age={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})"</a:t>
            </a:r>
          </a:p>
          <a:p>
            <a:pPr defTabSz="554831">
              <a:defRPr/>
            </a:pP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def __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other):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other.__class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 is not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self.__class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NotImplemented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(self.name,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(other.name,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other.age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01562-E040-8B10-97E4-C36A2C54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316" y="1904706"/>
            <a:ext cx="3205118" cy="1177728"/>
          </a:xfrm>
          <a:prstGeom prst="rect">
            <a:avLst/>
          </a:prstGeom>
          <a:solidFill>
            <a:srgbClr val="FFFA0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dataclasses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dataclass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person_as_dataclass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name: str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age: int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2A73047-E2B6-EF9A-1A55-C91C60E7E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>
            <a:extLst>
              <a:ext uri="{FF2B5EF4-FFF2-40B4-BE49-F238E27FC236}">
                <a16:creationId xmlns:a16="http://schemas.microsoft.com/office/drawing/2014/main" id="{34B61EA3-8095-4178-E536-80EDD3E11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2. Specifying Simple Validation Rules</a:t>
            </a:r>
          </a:p>
        </p:txBody>
      </p:sp>
      <p:sp>
        <p:nvSpPr>
          <p:cNvPr id="842755" name="Rectangle 3">
            <a:extLst>
              <a:ext uri="{FF2B5EF4-FFF2-40B4-BE49-F238E27FC236}">
                <a16:creationId xmlns:a16="http://schemas.microsoft.com/office/drawing/2014/main" id="{4A188C14-CCA8-23F3-C2CE-684ACB1A20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Simple Pydantic example</a:t>
            </a:r>
          </a:p>
          <a:p>
            <a:r>
              <a:rPr lang="en-GB" dirty="0"/>
              <a:t>Loading model data</a:t>
            </a:r>
          </a:p>
          <a:p>
            <a:r>
              <a:rPr lang="en-GB" dirty="0"/>
              <a:t>Dumping model data</a:t>
            </a:r>
          </a:p>
          <a:p>
            <a:r>
              <a:rPr lang="en-GB" dirty="0"/>
              <a:t>Specifying field constraints</a:t>
            </a:r>
          </a:p>
        </p:txBody>
      </p:sp>
    </p:spTree>
    <p:extLst>
      <p:ext uri="{BB962C8B-B14F-4D97-AF65-F5344CB8AC3E}">
        <p14:creationId xmlns:p14="http://schemas.microsoft.com/office/powerpoint/2010/main" val="132107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6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Simple Pydantic Example</a:t>
            </a:r>
          </a:p>
        </p:txBody>
      </p:sp>
      <p:sp>
        <p:nvSpPr>
          <p:cNvPr id="9219" name="Content Placeholder 26"/>
          <p:cNvSpPr>
            <a:spLocks noGrp="1"/>
          </p:cNvSpPr>
          <p:nvPr>
            <p:ph idx="1"/>
          </p:nvPr>
        </p:nvSpPr>
        <p:spPr>
          <a:xfrm>
            <a:off x="915988" y="823913"/>
            <a:ext cx="8159717" cy="3960812"/>
          </a:xfrm>
        </p:spPr>
        <p:txBody>
          <a:bodyPr/>
          <a:lstStyle/>
          <a:p>
            <a:r>
              <a:rPr lang="en-GB" dirty="0"/>
              <a:t>To tell Pydantic how to validate data in your class:</a:t>
            </a:r>
          </a:p>
          <a:p>
            <a:pPr lvl="1"/>
            <a:r>
              <a:rPr lang="en-GB" dirty="0"/>
              <a:t>Inherit 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pydantic.BaseModel</a:t>
            </a:r>
            <a:r>
              <a:rPr lang="en-GB" dirty="0"/>
              <a:t> and specify field types/defaults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6AE7CE-1817-FC7E-2157-8E9E8F2EF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1563210"/>
            <a:ext cx="7292897" cy="3470262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no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datetime import datetime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uuid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UUID, uuid4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Enum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pydantic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BaseModel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TicketType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(Enum):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ECONOMY = "ECONOMY"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BUSINESS = "BUSINESS"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FIRST = "FIRST"</a:t>
            </a:r>
          </a:p>
          <a:p>
            <a:pPr defTabSz="554831">
              <a:defRPr/>
            </a:pP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FlightReservation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BaseModel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unique_id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UUID = uuid4()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ticket_holder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airport_from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airport_to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flight_datetime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datetime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ticket_cost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float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ticket_type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TicketType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cancellable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bool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9D190336-29E3-AF88-3FD1-1EF2112BF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3697" y="4755650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Ex02_SimplePydanticExample.py</a:t>
            </a:r>
          </a:p>
        </p:txBody>
      </p:sp>
    </p:spTree>
    <p:extLst>
      <p:ext uri="{BB962C8B-B14F-4D97-AF65-F5344CB8AC3E}">
        <p14:creationId xmlns:p14="http://schemas.microsoft.com/office/powerpoint/2010/main" val="45313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C043-546A-45E1-72BA-BC60BCB28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6">
            <a:extLst>
              <a:ext uri="{FF2B5EF4-FFF2-40B4-BE49-F238E27FC236}">
                <a16:creationId xmlns:a16="http://schemas.microsoft.com/office/drawing/2014/main" id="{09231E70-4792-A0EB-E9D0-4172962F0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Loading Model Data</a:t>
            </a:r>
          </a:p>
        </p:txBody>
      </p:sp>
      <p:sp>
        <p:nvSpPr>
          <p:cNvPr id="9219" name="Content Placeholder 26">
            <a:extLst>
              <a:ext uri="{FF2B5EF4-FFF2-40B4-BE49-F238E27FC236}">
                <a16:creationId xmlns:a16="http://schemas.microsoft.com/office/drawing/2014/main" id="{A7475BC4-8F4C-B5BF-F481-0F4FA0E9E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You can load model data from a Python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dirty="0"/>
              <a:t> or JSON</a:t>
            </a:r>
          </a:p>
          <a:p>
            <a:pPr lvl="1"/>
            <a:r>
              <a:rPr lang="en-GB" dirty="0"/>
              <a:t>Pydantic validates the data as it loads if from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dirty="0"/>
              <a:t> or JSON</a:t>
            </a:r>
          </a:p>
          <a:p>
            <a:pPr lvl="1"/>
            <a:endParaRPr lang="en-GB" dirty="0"/>
          </a:p>
          <a:p>
            <a:r>
              <a:rPr lang="en-GB" dirty="0"/>
              <a:t>Example: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97B0A-151F-4886-B624-7359B76E3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2254872"/>
            <a:ext cx="7292897" cy="1916392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FlightReservation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BaseModel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# as before …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reservation_dict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 … … … … }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reservation1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FlightReservation.model_validate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reservation_dict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reservation_json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"""{ … … … … }"""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reservation2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FlightReservation.model_validate_json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reservation_json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0D531D72-B1B2-92C1-4656-2708E1EA5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947" y="4203095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Ex03_LoadingModelData.py</a:t>
            </a:r>
          </a:p>
        </p:txBody>
      </p:sp>
    </p:spTree>
    <p:extLst>
      <p:ext uri="{BB962C8B-B14F-4D97-AF65-F5344CB8AC3E}">
        <p14:creationId xmlns:p14="http://schemas.microsoft.com/office/powerpoint/2010/main" val="21819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8094-BD21-CC2D-4387-240F01411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6">
            <a:extLst>
              <a:ext uri="{FF2B5EF4-FFF2-40B4-BE49-F238E27FC236}">
                <a16:creationId xmlns:a16="http://schemas.microsoft.com/office/drawing/2014/main" id="{2B8477EB-E9C3-B313-2F13-D9BAC6A69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Dumping Model Data</a:t>
            </a:r>
          </a:p>
        </p:txBody>
      </p:sp>
      <p:sp>
        <p:nvSpPr>
          <p:cNvPr id="9219" name="Content Placeholder 26">
            <a:extLst>
              <a:ext uri="{FF2B5EF4-FFF2-40B4-BE49-F238E27FC236}">
                <a16:creationId xmlns:a16="http://schemas.microsoft.com/office/drawing/2014/main" id="{01CD05BD-B11D-A389-220D-0D065E6A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You can dump model data to a Python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GB" dirty="0"/>
              <a:t> or JSON</a:t>
            </a:r>
          </a:p>
          <a:p>
            <a:pPr lvl="1"/>
            <a:r>
              <a:rPr lang="en-GB" dirty="0"/>
              <a:t>In the case of JSON, you can also dump out the model schema</a:t>
            </a:r>
          </a:p>
          <a:p>
            <a:pPr lvl="1"/>
            <a:endParaRPr lang="en-GB" dirty="0"/>
          </a:p>
          <a:p>
            <a:r>
              <a:rPr lang="en-GB" dirty="0"/>
              <a:t>Example: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9E58AB-09BF-0089-881F-51369914D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856" y="2250703"/>
            <a:ext cx="7292897" cy="2285724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FlightReservation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BaseModel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# as before …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reservation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FlightReservation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… … … …)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reservation_as_dict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reservation.model_dump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reservation_as_json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reservation.model_dump_json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554831">
              <a:defRPr/>
            </a:pP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reservation_as_json_schema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reservation.model_json_schema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1C707CF6-BAF7-3B7C-D909-7FA0D0835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947" y="4569833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Ex04_DumpingModelData.py</a:t>
            </a:r>
          </a:p>
        </p:txBody>
      </p:sp>
    </p:spTree>
    <p:extLst>
      <p:ext uri="{BB962C8B-B14F-4D97-AF65-F5344CB8AC3E}">
        <p14:creationId xmlns:p14="http://schemas.microsoft.com/office/powerpoint/2010/main" val="3894316279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6523</TotalTime>
  <Words>1165</Words>
  <Application>Microsoft Office PowerPoint</Application>
  <PresentationFormat>On-screen Show (16:9)</PresentationFormat>
  <Paragraphs>186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Open Sans</vt:lpstr>
      <vt:lpstr>Standard_LiveLessons_2017</vt:lpstr>
      <vt:lpstr>Pydantic</vt:lpstr>
      <vt:lpstr>1. Setting the Scene</vt:lpstr>
      <vt:lpstr>What is Pydantic?</vt:lpstr>
      <vt:lpstr>Installing and Using Pydantic</vt:lpstr>
      <vt:lpstr>Pydantic is Based on Python Dataclasses</vt:lpstr>
      <vt:lpstr>2. Specifying Simple Validation Rules</vt:lpstr>
      <vt:lpstr>Simple Pydantic Example</vt:lpstr>
      <vt:lpstr>Loading Model Data</vt:lpstr>
      <vt:lpstr>Dumping Model Data</vt:lpstr>
      <vt:lpstr>Specifying Field Constraints</vt:lpstr>
      <vt:lpstr>3. Specifying Complex Validation Rules</vt:lpstr>
      <vt:lpstr>Specifying Custom Field Validation</vt:lpstr>
      <vt:lpstr>Specifying Custom Whole-Model Validation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150</cp:revision>
  <dcterms:created xsi:type="dcterms:W3CDTF">2015-09-28T19:52:00Z</dcterms:created>
  <dcterms:modified xsi:type="dcterms:W3CDTF">2025-02-05T17:12:19Z</dcterms:modified>
</cp:coreProperties>
</file>