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726" r:id="rId2"/>
    <p:sldId id="731" r:id="rId3"/>
    <p:sldId id="532" r:id="rId4"/>
    <p:sldId id="629" r:id="rId5"/>
    <p:sldId id="630" r:id="rId6"/>
    <p:sldId id="732" r:id="rId7"/>
    <p:sldId id="610" r:id="rId8"/>
    <p:sldId id="580" r:id="rId9"/>
    <p:sldId id="669" r:id="rId10"/>
    <p:sldId id="722" r:id="rId11"/>
    <p:sldId id="651" r:id="rId12"/>
    <p:sldId id="733" r:id="rId13"/>
    <p:sldId id="673" r:id="rId14"/>
    <p:sldId id="674" r:id="rId15"/>
    <p:sldId id="729" r:id="rId16"/>
    <p:sldId id="735" r:id="rId17"/>
    <p:sldId id="734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0A0"/>
    <a:srgbClr val="00B05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49" autoAdjust="0"/>
    <p:restoredTop sz="96454" autoAdjust="0"/>
  </p:normalViewPr>
  <p:slideViewPr>
    <p:cSldViewPr snapToGrid="0" snapToObjects="1">
      <p:cViewPr varScale="1">
        <p:scale>
          <a:sx n="116" d="100"/>
          <a:sy n="116" d="100"/>
        </p:scale>
        <p:origin x="224" y="4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24"/>
    </p:cViewPr>
  </p:sorterViewPr>
  <p:notesViewPr>
    <p:cSldViewPr snapToGrid="0" snapToObjects="1">
      <p:cViewPr varScale="1">
        <p:scale>
          <a:sx n="81" d="100"/>
          <a:sy n="81" d="100"/>
        </p:scale>
        <p:origin x="270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9557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5401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42635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5566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51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645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ChangeArrowheads="1"/>
          </p:cNvSpPr>
          <p:nvPr/>
        </p:nvSpPr>
        <p:spPr bwMode="auto">
          <a:xfrm>
            <a:off x="414642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Rectangle 3"/>
          <p:cNvSpPr>
            <a:spLocks noChangeArrowheads="1"/>
          </p:cNvSpPr>
          <p:nvPr/>
        </p:nvSpPr>
        <p:spPr bwMode="auto">
          <a:xfrm>
            <a:off x="0" y="9140342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4"/>
          <p:cNvSpPr>
            <a:spLocks noChangeArrowheads="1"/>
          </p:cNvSpPr>
          <p:nvPr/>
        </p:nvSpPr>
        <p:spPr bwMode="auto">
          <a:xfrm>
            <a:off x="0" y="10754"/>
            <a:ext cx="3168781" cy="44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6"/>
          <p:cNvSpPr>
            <a:spLocks noChangeArrowheads="1"/>
          </p:cNvSpPr>
          <p:nvPr/>
        </p:nvSpPr>
        <p:spPr bwMode="auto">
          <a:xfrm>
            <a:off x="986186" y="4493362"/>
            <a:ext cx="119641" cy="294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Components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5772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8311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2685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143791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79499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71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58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Components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Class components</a:t>
            </a:r>
          </a:p>
          <a:p>
            <a:pPr marL="512763" indent="-45720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137590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Component Classes in our Example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F9A61D4-2A6A-49CA-A6FC-89B415A40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4" y="3051409"/>
            <a:ext cx="7933571" cy="136239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render()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this.props.items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('li', 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key:i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item))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407D106A-A85C-4EFB-B3E5-21480AE7C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4" y="956308"/>
            <a:ext cx="7933571" cy="191639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render()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products}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shops}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3823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47820"/>
            <a:ext cx="7548179" cy="560552"/>
          </a:xfrm>
        </p:spPr>
        <p:txBody>
          <a:bodyPr/>
          <a:lstStyle/>
          <a:p>
            <a:pPr eaLnBrk="1" hangingPunct="1"/>
            <a:r>
              <a:rPr lang="en-GB" dirty="0"/>
              <a:t>Creating/Rendering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create/render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as the root React element as follows: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5DCA0463-B4CD-4A2F-BE67-2CE5AB4BC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72" y="1711238"/>
            <a:ext cx="6683245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(app)</a:t>
            </a:r>
          </a:p>
        </p:txBody>
      </p:sp>
    </p:spTree>
    <p:extLst>
      <p:ext uri="{BB962C8B-B14F-4D97-AF65-F5344CB8AC3E}">
        <p14:creationId xmlns:p14="http://schemas.microsoft.com/office/powerpoint/2010/main" val="124391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 Functional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Functional components in our example</a:t>
            </a:r>
          </a:p>
          <a:p>
            <a:r>
              <a:rPr lang="en-GB" dirty="0"/>
              <a:t>Creating/rendering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  <a:p>
            <a:r>
              <a:rPr lang="en-GB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70388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GB">
                <a:cs typeface="Times New Roman" pitchFamily="18" charset="0"/>
              </a:rPr>
              <a:t>Overview</a:t>
            </a:r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73873" cy="3742941"/>
          </a:xfrm>
        </p:spPr>
        <p:txBody>
          <a:bodyPr/>
          <a:lstStyle/>
          <a:p>
            <a:pPr eaLnBrk="1" hangingPunct="1"/>
            <a:r>
              <a:rPr lang="en-GB" dirty="0"/>
              <a:t>Now we're going to see how to define components as </a:t>
            </a:r>
            <a:r>
              <a:rPr lang="en-GB" u="sng" dirty="0"/>
              <a:t>functional components</a:t>
            </a:r>
            <a:r>
              <a:rPr lang="en-GB" dirty="0"/>
              <a:t> </a:t>
            </a:r>
          </a:p>
          <a:p>
            <a:pPr lvl="1" eaLnBrk="1" hangingPunct="1"/>
            <a:r>
              <a:rPr lang="en-GB" dirty="0"/>
              <a:t>This is usually simpler than defining class components</a:t>
            </a:r>
          </a:p>
          <a:p>
            <a:pPr lvl="1"/>
            <a:r>
              <a:rPr lang="en-GB" dirty="0"/>
              <a:t>See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FunctionalComponents.html</a:t>
            </a:r>
          </a:p>
          <a:p>
            <a:pPr lvl="2" eaLnBrk="1" hangingPunct="1"/>
            <a:endParaRPr lang="en-GB" dirty="0"/>
          </a:p>
          <a:p>
            <a:pPr eaLnBrk="1" hangingPunct="1"/>
            <a:r>
              <a:rPr lang="en-GB" dirty="0"/>
              <a:t>A functional component:</a:t>
            </a:r>
          </a:p>
          <a:p>
            <a:pPr lvl="1" eaLnBrk="1" hangingPunct="1"/>
            <a:r>
              <a:rPr lang="en-GB" dirty="0"/>
              <a:t>Is just a function (i.e. not a class)</a:t>
            </a:r>
          </a:p>
          <a:p>
            <a:pPr lvl="1" eaLnBrk="1" hangingPunct="1"/>
            <a:r>
              <a:rPr lang="en-GB" dirty="0"/>
              <a:t>Receives properties as a function parameter (an object)</a:t>
            </a:r>
          </a:p>
          <a:p>
            <a:pPr lvl="1"/>
            <a:r>
              <a:rPr lang="en-GB" dirty="0"/>
              <a:t>Creates/returns a React element, which React will render </a:t>
            </a:r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lvl="1" eaLnBrk="1" hangingPunct="1"/>
            <a:endParaRPr lang="en-GB" dirty="0"/>
          </a:p>
          <a:p>
            <a:pPr eaLnBrk="1" hangingPunct="1"/>
            <a:endParaRPr lang="en-GB" dirty="0"/>
          </a:p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50894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/>
              <a:t>Components in </a:t>
            </a:r>
            <a:r>
              <a:rPr lang="en-GB"/>
              <a:t>our Example</a:t>
            </a:r>
            <a:endParaRPr lang="en-GB" dirty="0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23E03A5E-9EE4-485F-A558-3E039EE76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5" y="2933787"/>
            <a:ext cx="7791056" cy="173172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"ul",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null,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props.items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.map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((item,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("li", { key: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}, item))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1E5C2F4B-356A-4C57-82EA-16FCF2E5D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15" y="861543"/>
            <a:ext cx="7791056" cy="1916392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(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products}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{items: shops}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null),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627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50276"/>
            <a:ext cx="7548179" cy="560552"/>
          </a:xfrm>
        </p:spPr>
        <p:txBody>
          <a:bodyPr/>
          <a:lstStyle/>
          <a:p>
            <a:pPr eaLnBrk="1" hangingPunct="1"/>
            <a:r>
              <a:rPr lang="en-GB" dirty="0"/>
              <a:t>Creating/Rendering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create/render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 as the root React element as follows (same as before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r>
              <a:rPr lang="en-GB" dirty="0"/>
              <a:t>):</a:t>
            </a: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  <a:p>
            <a:pPr lvl="1"/>
            <a:endParaRPr lang="en-GB" dirty="0">
              <a:latin typeface="Lucida Console" panose="020B0609040504020204" pitchFamily="49" charset="0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0DD8488-8B53-745B-1E71-1DC417A61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72" y="1711238"/>
            <a:ext cx="6683245" cy="808396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null, null)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(app)</a:t>
            </a:r>
          </a:p>
        </p:txBody>
      </p:sp>
    </p:spTree>
    <p:extLst>
      <p:ext uri="{BB962C8B-B14F-4D97-AF65-F5344CB8AC3E}">
        <p14:creationId xmlns:p14="http://schemas.microsoft.com/office/powerpoint/2010/main" val="199283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93342" y="50276"/>
            <a:ext cx="7548179" cy="560552"/>
          </a:xfrm>
        </p:spPr>
        <p:txBody>
          <a:bodyPr/>
          <a:lstStyle/>
          <a:p>
            <a:pPr eaLnBrk="1" hangingPunct="1"/>
            <a:r>
              <a:rPr lang="en-GB" dirty="0"/>
              <a:t>Recommendations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7837890" cy="3742941"/>
          </a:xfrm>
        </p:spPr>
        <p:txBody>
          <a:bodyPr/>
          <a:lstStyle/>
          <a:p>
            <a:r>
              <a:rPr lang="en-GB" dirty="0"/>
              <a:t>Most modern React code uses functional components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Easier than class components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Support several new techniques (e.g. effect hooks)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>
                <a:ea typeface="Open Sans" panose="020B0606030504020204" pitchFamily="34" charset="0"/>
                <a:cs typeface="Open Sans" panose="020B0606030504020204" pitchFamily="34" charset="0"/>
              </a:rPr>
              <a:t>So,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we'll focus on functional components from now on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We'll also show how to achieve the same effects using class components, for the sake of completeness</a:t>
            </a:r>
          </a:p>
        </p:txBody>
      </p:sp>
    </p:spTree>
    <p:extLst>
      <p:ext uri="{BB962C8B-B14F-4D97-AF65-F5344CB8AC3E}">
        <p14:creationId xmlns:p14="http://schemas.microsoft.com/office/powerpoint/2010/main" val="541012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GB" sz="2800" dirty="0">
                <a:solidFill>
                  <a:srgbClr val="005B70"/>
                </a:solidFill>
              </a:rPr>
              <a:t>Summary</a:t>
            </a:r>
            <a:endParaRPr lang="en-US" sz="2800" dirty="0">
              <a:solidFill>
                <a:srgbClr val="005B70"/>
              </a:solidFill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Overview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Class components</a:t>
            </a:r>
          </a:p>
          <a:p>
            <a:pPr marL="512763" indent="-4572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Functional components</a:t>
            </a:r>
          </a:p>
        </p:txBody>
      </p:sp>
    </p:spTree>
    <p:extLst>
      <p:ext uri="{BB962C8B-B14F-4D97-AF65-F5344CB8AC3E}">
        <p14:creationId xmlns:p14="http://schemas.microsoft.com/office/powerpoint/2010/main" val="325127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 Overview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story so far…</a:t>
            </a:r>
          </a:p>
          <a:p>
            <a:r>
              <a:rPr lang="en-GB" dirty="0"/>
              <a:t>A more modular approach…</a:t>
            </a:r>
          </a:p>
          <a:p>
            <a:r>
              <a:rPr lang="en-GB" dirty="0"/>
              <a:t>Defining components in React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96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The Story So Far…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645759" cy="3742941"/>
          </a:xfrm>
        </p:spPr>
        <p:txBody>
          <a:bodyPr/>
          <a:lstStyle/>
          <a:p>
            <a:r>
              <a:rPr lang="en-GB" dirty="0"/>
              <a:t>The examples so far have created a monolithic dollop of React elements in one giant block of code</a:t>
            </a: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2"/>
            <a:endParaRPr lang="en-GB" dirty="0">
              <a:latin typeface="+mj-lt"/>
            </a:endParaRPr>
          </a:p>
          <a:p>
            <a:pPr lvl="1"/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Not feasible in a real application - too much content!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772DC3E4-3889-4F0B-B88F-E013D2498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1838" y="1719667"/>
            <a:ext cx="6659279" cy="2285724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… … … 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('ul', … … … 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retailer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('div', null,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('h1', null, '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Catalog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prodList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React.createElement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('h1', null, 'Shops'),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shopList</a:t>
            </a:r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root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createRoot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('root'))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(retailer)</a:t>
            </a:r>
          </a:p>
        </p:txBody>
      </p:sp>
    </p:spTree>
    <p:extLst>
      <p:ext uri="{BB962C8B-B14F-4D97-AF65-F5344CB8AC3E}">
        <p14:creationId xmlns:p14="http://schemas.microsoft.com/office/powerpoint/2010/main" val="346087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More Modular Approach…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Divide-and-conquer</a:t>
            </a:r>
          </a:p>
          <a:p>
            <a:pPr lvl="1"/>
            <a:r>
              <a:rPr lang="en-GB" dirty="0"/>
              <a:t>Partition the UI into a bunch of </a:t>
            </a:r>
            <a:r>
              <a:rPr lang="en-GB" u="sng" dirty="0"/>
              <a:t>components</a:t>
            </a:r>
          </a:p>
          <a:p>
            <a:pPr lvl="1"/>
            <a:r>
              <a:rPr lang="en-GB" dirty="0"/>
              <a:t>Each component is responsible for one part of the UI</a:t>
            </a:r>
          </a:p>
          <a:p>
            <a:pPr lvl="1"/>
            <a:endParaRPr lang="en-GB" dirty="0"/>
          </a:p>
          <a:p>
            <a:r>
              <a:rPr lang="en-GB" dirty="0"/>
              <a:t>Benefits of the component approach</a:t>
            </a:r>
          </a:p>
          <a:p>
            <a:pPr lvl="1"/>
            <a:r>
              <a:rPr lang="en-GB" dirty="0"/>
              <a:t>Each component is relatively small and focussed</a:t>
            </a:r>
          </a:p>
          <a:p>
            <a:pPr lvl="1"/>
            <a:r>
              <a:rPr lang="en-GB" dirty="0"/>
              <a:t>Easier to develop</a:t>
            </a:r>
          </a:p>
          <a:p>
            <a:pPr lvl="1"/>
            <a:r>
              <a:rPr lang="en-GB" dirty="0"/>
              <a:t>Potential reuse</a:t>
            </a:r>
          </a:p>
          <a:p>
            <a:pPr lvl="1"/>
            <a:r>
              <a:rPr lang="en-GB" dirty="0"/>
              <a:t>Easier to test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60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Define Components in React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7883735" cy="3742941"/>
          </a:xfrm>
        </p:spPr>
        <p:txBody>
          <a:bodyPr/>
          <a:lstStyle/>
          <a:p>
            <a:r>
              <a:rPr lang="en-GB" dirty="0"/>
              <a:t>There are several ways to develop components in React</a:t>
            </a:r>
          </a:p>
          <a:p>
            <a:pPr lvl="1"/>
            <a:r>
              <a:rPr lang="en-GB" dirty="0"/>
              <a:t>Via classes and inheritance - see Section 2</a:t>
            </a:r>
          </a:p>
          <a:p>
            <a:pPr lvl="1"/>
            <a:r>
              <a:rPr lang="en-GB" dirty="0"/>
              <a:t>Via functional components - see Section 3</a:t>
            </a:r>
          </a:p>
          <a:p>
            <a:pPr lvl="2"/>
            <a:endParaRPr lang="en-GB" dirty="0"/>
          </a:p>
          <a:p>
            <a:r>
              <a:rPr lang="en-GB" dirty="0"/>
              <a:t>In earlier versions or React, you could also create a component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React.createClass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But this is deprecated nowadays</a:t>
            </a:r>
          </a:p>
          <a:p>
            <a:pPr lvl="2"/>
            <a:endParaRPr lang="en-GB" dirty="0"/>
          </a:p>
          <a:p>
            <a:pPr lvl="1"/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8623300" y="4652963"/>
            <a:ext cx="520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43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 Class Components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C4D046-3B81-47EF-BB58-9F17FAB6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Example scenario</a:t>
            </a:r>
          </a:p>
          <a:p>
            <a:r>
              <a:rPr lang="en-GB" dirty="0"/>
              <a:t>Example data</a:t>
            </a:r>
          </a:p>
          <a:p>
            <a:r>
              <a:rPr lang="en-GB" dirty="0"/>
              <a:t>Component classes in our example</a:t>
            </a:r>
          </a:p>
          <a:p>
            <a:r>
              <a:rPr lang="en-GB" dirty="0"/>
              <a:t>Creating/rendering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dirty="0"/>
              <a:t> component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244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6"/>
          <p:cNvSpPr>
            <a:spLocks noChangeArrowheads="1"/>
          </p:cNvSpPr>
          <p:nvPr/>
        </p:nvSpPr>
        <p:spPr bwMode="auto">
          <a:xfrm>
            <a:off x="1678782" y="4669631"/>
            <a:ext cx="1394222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5" name="Rectangle 1027"/>
          <p:cNvSpPr>
            <a:spLocks noChangeArrowheads="1"/>
          </p:cNvSpPr>
          <p:nvPr/>
        </p:nvSpPr>
        <p:spPr bwMode="auto">
          <a:xfrm>
            <a:off x="3487341" y="4669631"/>
            <a:ext cx="2169319" cy="38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3076" name="Rectangle 10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cs typeface="Times New Roman" pitchFamily="18" charset="0"/>
              </a:rPr>
              <a:t>Overview</a:t>
            </a:r>
            <a:endParaRPr lang="en-GB" dirty="0"/>
          </a:p>
        </p:txBody>
      </p:sp>
      <p:sp>
        <p:nvSpPr>
          <p:cNvPr id="3077" name="Rectangle 1030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React has a class named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Has common capabilities needed by all components</a:t>
            </a:r>
          </a:p>
          <a:p>
            <a:pPr lvl="1" eaLnBrk="1" hangingPunct="1"/>
            <a:r>
              <a:rPr lang="en-GB" dirty="0"/>
              <a:t>E.g. render elements for a component</a:t>
            </a:r>
          </a:p>
          <a:p>
            <a:pPr lvl="1" eaLnBrk="1" hangingPunct="1"/>
            <a:endParaRPr lang="en-GB" dirty="0"/>
          </a:p>
          <a:p>
            <a:pPr eaLnBrk="1" hangingPunct="1"/>
            <a:r>
              <a:rPr lang="en-GB" dirty="0"/>
              <a:t>To define your own component as a class:</a:t>
            </a:r>
          </a:p>
          <a:p>
            <a:pPr lvl="1" eaLnBrk="1" hangingPunct="1"/>
            <a:r>
              <a:rPr lang="en-GB" dirty="0"/>
              <a:t>Define a class that inherits from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React.Component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GB" dirty="0"/>
              <a:t>Override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render()</a:t>
            </a:r>
            <a:r>
              <a:rPr lang="en-GB" dirty="0"/>
              <a:t> to render component's elements</a:t>
            </a:r>
          </a:p>
          <a:p>
            <a:pPr lvl="1"/>
            <a:r>
              <a:rPr lang="en-GB" dirty="0"/>
              <a:t>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this.props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to access component's properties</a:t>
            </a:r>
          </a:p>
          <a:p>
            <a:pPr lvl="1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65163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828DDC-54A5-A6A3-7930-B05BD545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595" y="1428690"/>
            <a:ext cx="5315799" cy="3121889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 Scenario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ClassComponents.html</a:t>
            </a:r>
            <a:r>
              <a:rPr lang="en-GB" dirty="0"/>
              <a:t> has several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8941" y="1999742"/>
            <a:ext cx="175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The overall web page</a:t>
            </a:r>
          </a:p>
          <a:p>
            <a:pPr algn="ctr"/>
            <a:r>
              <a:rPr lang="en-GB" sz="1400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is an </a:t>
            </a:r>
            <a:r>
              <a:rPr lang="en-GB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GB" sz="1400" dirty="0">
                <a:solidFill>
                  <a:srgbClr val="FF0000"/>
                </a:solidFill>
              </a:rPr>
              <a:t> component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04840" y="2806386"/>
            <a:ext cx="3641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This list is an </a:t>
            </a:r>
            <a:r>
              <a:rPr lang="en-GB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400" dirty="0">
                <a:solidFill>
                  <a:srgbClr val="00B050"/>
                </a:solidFill>
              </a:rPr>
              <a:t> component instance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A2076D7-4610-422A-A9F6-76B418334C90}"/>
              </a:ext>
            </a:extLst>
          </p:cNvPr>
          <p:cNvSpPr/>
          <p:nvPr/>
        </p:nvSpPr>
        <p:spPr>
          <a:xfrm>
            <a:off x="2881766" y="2557058"/>
            <a:ext cx="155448" cy="802567"/>
          </a:xfrm>
          <a:prstGeom prst="righ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46AD819D-03DA-434E-9722-E80C3F83B1D1}"/>
              </a:ext>
            </a:extLst>
          </p:cNvPr>
          <p:cNvSpPr/>
          <p:nvPr/>
        </p:nvSpPr>
        <p:spPr>
          <a:xfrm>
            <a:off x="2881766" y="3845631"/>
            <a:ext cx="155448" cy="599892"/>
          </a:xfrm>
          <a:prstGeom prst="rightBrace">
            <a:avLst/>
          </a:prstGeom>
          <a:ln>
            <a:solidFill>
              <a:srgbClr val="00B05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9EA4A6-BD90-47A9-98D7-BBF87DD40524}"/>
              </a:ext>
            </a:extLst>
          </p:cNvPr>
          <p:cNvSpPr txBox="1"/>
          <p:nvPr/>
        </p:nvSpPr>
        <p:spPr>
          <a:xfrm>
            <a:off x="2977247" y="3985566"/>
            <a:ext cx="3974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This list is also an </a:t>
            </a:r>
            <a:r>
              <a:rPr lang="en-GB" sz="1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ItemsList</a:t>
            </a:r>
            <a:r>
              <a:rPr lang="en-GB" sz="1400" dirty="0">
                <a:solidFill>
                  <a:srgbClr val="00B050"/>
                </a:solidFill>
              </a:rPr>
              <a:t> component instance</a:t>
            </a:r>
          </a:p>
        </p:txBody>
      </p:sp>
    </p:spTree>
    <p:extLst>
      <p:ext uri="{BB962C8B-B14F-4D97-AF65-F5344CB8AC3E}">
        <p14:creationId xmlns:p14="http://schemas.microsoft.com/office/powerpoint/2010/main" val="1573110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/>
              <a:t>Example Data</a:t>
            </a:r>
            <a:endParaRPr lang="en-GB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the familiar data for our components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C45717B-8B8E-48BA-B432-DB020C64A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5367" y="1378115"/>
            <a:ext cx="6675749" cy="2101058"/>
          </a:xfrm>
          <a:prstGeom prst="rect">
            <a:avLst/>
          </a:prstGeom>
          <a:solidFill>
            <a:srgbClr val="99FF66"/>
          </a:solidFill>
          <a:ln>
            <a:noFill/>
          </a:ln>
          <a:effectLst>
            <a:outerShdw dist="107763" dir="2700000" algn="ctr" rotWithShape="0">
              <a:srgbClr val="33993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products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'Swansea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'Cardiff City shirt',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shops = [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'London',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'Paris',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8180198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1695</TotalTime>
  <Words>904</Words>
  <Application>Microsoft Office PowerPoint</Application>
  <PresentationFormat>On-screen Show (16:9)</PresentationFormat>
  <Paragraphs>174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Lucida Console</vt:lpstr>
      <vt:lpstr>Open Sans</vt:lpstr>
      <vt:lpstr>Times New Roman</vt:lpstr>
      <vt:lpstr>Wingdings</vt:lpstr>
      <vt:lpstr>Standard_LiveLessons_2017</vt:lpstr>
      <vt:lpstr>Components</vt:lpstr>
      <vt:lpstr>Section 1:  Overview</vt:lpstr>
      <vt:lpstr>The Story So Far…</vt:lpstr>
      <vt:lpstr>A More Modular Approach…</vt:lpstr>
      <vt:lpstr>How to Define Components in React</vt:lpstr>
      <vt:lpstr>Section 2:  Class Components</vt:lpstr>
      <vt:lpstr>Overview</vt:lpstr>
      <vt:lpstr>Example Scenario</vt:lpstr>
      <vt:lpstr>Example Data</vt:lpstr>
      <vt:lpstr>Component Classes in our Example</vt:lpstr>
      <vt:lpstr>Creating/Rendering the App Component</vt:lpstr>
      <vt:lpstr>Section 3:  Functional Components</vt:lpstr>
      <vt:lpstr>Overview</vt:lpstr>
      <vt:lpstr>Components in our Example</vt:lpstr>
      <vt:lpstr>Creating/Rendering the App Component</vt:lpstr>
      <vt:lpstr>Recommendations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100</cp:revision>
  <dcterms:created xsi:type="dcterms:W3CDTF">2015-09-28T19:52:00Z</dcterms:created>
  <dcterms:modified xsi:type="dcterms:W3CDTF">2024-12-07T13:07:05Z</dcterms:modified>
</cp:coreProperties>
</file>