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532" r:id="rId4"/>
    <p:sldId id="629" r:id="rId5"/>
    <p:sldId id="719" r:id="rId6"/>
    <p:sldId id="685" r:id="rId7"/>
    <p:sldId id="688" r:id="rId8"/>
    <p:sldId id="720" r:id="rId9"/>
    <p:sldId id="721" r:id="rId10"/>
    <p:sldId id="676" r:id="rId11"/>
    <p:sldId id="725" r:id="rId12"/>
    <p:sldId id="686" r:id="rId13"/>
    <p:sldId id="679" r:id="rId14"/>
    <p:sldId id="697" r:id="rId15"/>
    <p:sldId id="698" r:id="rId16"/>
    <p:sldId id="722" r:id="rId17"/>
    <p:sldId id="708" r:id="rId18"/>
    <p:sldId id="724" r:id="rId19"/>
    <p:sldId id="723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2" autoAdjust="0"/>
    <p:restoredTop sz="96725" autoAdjust="0"/>
  </p:normalViewPr>
  <p:slideViewPr>
    <p:cSldViewPr snapToGrid="0" snapToObjects="1">
      <p:cViewPr varScale="1">
        <p:scale>
          <a:sx n="146" d="100"/>
          <a:sy n="146" d="100"/>
        </p:scale>
        <p:origin x="168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16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94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01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2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5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Getting Started with Rust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Hello World in Rust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Using Cargo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824" y="-78830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the application on Linux or macOS: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run the application on Windows: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A410F-989D-4704-A378-776D30541786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B64BA-7493-40F5-81ED-409F519D087B}"/>
              </a:ext>
            </a:extLst>
          </p:cNvPr>
          <p:cNvSpPr txBox="1"/>
          <p:nvPr/>
        </p:nvSpPr>
        <p:spPr>
          <a:xfrm>
            <a:off x="1597468" y="2361079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.\hello_world.exe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824" y="-78830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Aside: Using the Rust Playground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Rust Playground is a handy online site you can use to practise your Rust syntax - go to </a:t>
            </a:r>
            <a:r>
              <a:rPr lang="en-GB" dirty="0">
                <a:hlinkClick r:id="rId3"/>
              </a:rPr>
              <a:t>https://play.rust-lang.org/</a:t>
            </a:r>
            <a:r>
              <a:rPr lang="en-GB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4F575-1C75-4BC5-969D-4E46C29AF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64" y="1600857"/>
            <a:ext cx="6592338" cy="34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0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Using Cargo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1E00C7-7DB2-4529-B6CA-F4DCF4E1D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Cargo?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new application using Cargo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sz="2200" dirty="0"/>
              <a:t>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source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Building/running in dev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Building/running in release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Cargo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103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What is Cargo?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Cargo is the Rust package manager and build system</a:t>
            </a:r>
          </a:p>
          <a:p>
            <a:pPr lvl="1"/>
            <a:r>
              <a:rPr lang="en-GB" dirty="0"/>
              <a:t>Part of the standard Rust toolset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In practice, you'll </a:t>
            </a:r>
            <a:r>
              <a:rPr lang="en-GB"/>
              <a:t>always use </a:t>
            </a:r>
            <a:r>
              <a:rPr lang="en-GB" dirty="0"/>
              <a:t>Cargo to create, manage, and build your Rust applications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Nudges you towards best practice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Creating a New Application using Cargo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Cargo to create a new Rust application: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Creates a new directory for your application, containing:</a:t>
            </a: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FE626-B898-4EE6-9018-2A1FDBBDB94C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</a:t>
            </a:r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hello_world_via_cargo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FEDE9-B80C-423F-9FAB-C7F457C0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68" y="2421870"/>
            <a:ext cx="4355166" cy="139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7A825-D28A-47F2-B843-492F52581785}"/>
              </a:ext>
            </a:extLst>
          </p:cNvPr>
          <p:cNvSpPr txBox="1"/>
          <p:nvPr/>
        </p:nvSpPr>
        <p:spPr>
          <a:xfrm>
            <a:off x="4289610" y="3385298"/>
            <a:ext cx="14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packaging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8D27E-3985-4EBC-8498-792F786121C8}"/>
              </a:ext>
            </a:extLst>
          </p:cNvPr>
          <p:cNvCxnSpPr>
            <a:cxnSpLocks/>
          </p:cNvCxnSpPr>
          <p:nvPr/>
        </p:nvCxnSpPr>
        <p:spPr>
          <a:xfrm flipH="1">
            <a:off x="3180233" y="3597088"/>
            <a:ext cx="11497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799B6-1258-494B-A7C3-25878263007A}"/>
              </a:ext>
            </a:extLst>
          </p:cNvPr>
          <p:cNvSpPr txBox="1"/>
          <p:nvPr/>
        </p:nvSpPr>
        <p:spPr>
          <a:xfrm>
            <a:off x="4297454" y="2740960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source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D97F7-4E12-4025-AF49-8C45E89335DC}"/>
              </a:ext>
            </a:extLst>
          </p:cNvPr>
          <p:cNvCxnSpPr>
            <a:cxnSpLocks/>
          </p:cNvCxnSpPr>
          <p:nvPr/>
        </p:nvCxnSpPr>
        <p:spPr>
          <a:xfrm flipH="1">
            <a:off x="2474259" y="2951626"/>
            <a:ext cx="1855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144371" y="-58235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Reviewing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>
                <a:cs typeface="Times New Roman" pitchFamily="18" charset="0"/>
              </a:rPr>
              <a:t> file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/>
              <a:t> file contains:</a:t>
            </a:r>
          </a:p>
          <a:p>
            <a:pPr lvl="1"/>
            <a:r>
              <a:rPr lang="en-GB" dirty="0"/>
              <a:t>Metadata about your package (i.e. application)</a:t>
            </a:r>
          </a:p>
          <a:p>
            <a:pPr lvl="1"/>
            <a:r>
              <a:rPr lang="en-GB" dirty="0"/>
              <a:t>Any additional dependencies your application needs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Fun fact:</a:t>
            </a:r>
          </a:p>
          <a:p>
            <a:pPr lvl="1"/>
            <a:r>
              <a:rPr lang="en-GB" dirty="0"/>
              <a:t>TOML stands for Tom's Obvious </a:t>
            </a:r>
            <a:r>
              <a:rPr lang="en-GB"/>
              <a:t>Minimal Language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257696-AE7F-472B-9A3F-22D6C396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971264"/>
            <a:ext cx="6168208" cy="1200971"/>
          </a:xfrm>
          <a:prstGeom prst="rect">
            <a:avLst/>
          </a:prstGeom>
          <a:solidFill>
            <a:srgbClr val="EBFFFF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[package]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hello_world_via_cargo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"0.1.0"</a:t>
            </a: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edition = "2021"</a:t>
            </a:r>
          </a:p>
          <a:p>
            <a:pPr defTabSz="739775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[dependencies]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25EE-7C46-4FE0-AF01-B0C0DDDFDDE4}"/>
              </a:ext>
            </a:extLst>
          </p:cNvPr>
          <p:cNvSpPr txBox="1"/>
          <p:nvPr/>
        </p:nvSpPr>
        <p:spPr>
          <a:xfrm>
            <a:off x="6651268" y="28952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76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Reviewing the Source Code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source code generated by Cargo: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6AE653A-9CF8-41FF-9C86-C51C18CA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30980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EEC7A-5A65-4FBA-9794-35CBEAE99655}"/>
              </a:ext>
            </a:extLst>
          </p:cNvPr>
          <p:cNvSpPr txBox="1"/>
          <p:nvPr/>
        </p:nvSpPr>
        <p:spPr>
          <a:xfrm>
            <a:off x="6558432" y="158070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src/main.rs</a:t>
            </a:r>
          </a:p>
        </p:txBody>
      </p:sp>
    </p:spTree>
    <p:extLst>
      <p:ext uri="{BB962C8B-B14F-4D97-AF65-F5344CB8AC3E}">
        <p14:creationId xmlns:p14="http://schemas.microsoft.com/office/powerpoint/2010/main" val="36692450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Building/Running in Dev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build the application in dev mode:</a:t>
            </a:r>
          </a:p>
          <a:p>
            <a:pPr lvl="1"/>
            <a:r>
              <a:rPr lang="en-GB" dirty="0"/>
              <a:t>Fast build (unoptimized, contains debug info)</a:t>
            </a:r>
          </a:p>
          <a:p>
            <a:pPr lvl="1"/>
            <a:r>
              <a:rPr lang="en-GB" dirty="0"/>
              <a:t>Creates app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.\target\debug\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run the application (e.g. on Windows):</a:t>
            </a:r>
          </a:p>
          <a:p>
            <a:pPr lvl="1"/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939737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build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98B83-DB68-4C54-95F4-7585BE0E4A07}"/>
              </a:ext>
            </a:extLst>
          </p:cNvPr>
          <p:cNvSpPr txBox="1"/>
          <p:nvPr/>
        </p:nvSpPr>
        <p:spPr>
          <a:xfrm>
            <a:off x="1597468" y="3104028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.\target\debug\hello_world_via_cargo.exe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Building/Running in Release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build the application in release mode:</a:t>
            </a:r>
          </a:p>
          <a:p>
            <a:pPr lvl="1"/>
            <a:r>
              <a:rPr lang="en-GB" dirty="0"/>
              <a:t>Slower build (optimized, no debug info)</a:t>
            </a:r>
          </a:p>
          <a:p>
            <a:pPr lvl="1"/>
            <a:r>
              <a:rPr lang="en-GB" dirty="0"/>
              <a:t>Creates app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.\target\release\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run the application (e.g. on Windows):</a:t>
            </a:r>
          </a:p>
          <a:p>
            <a:pPr lvl="1"/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939737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build --release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98B83-DB68-4C54-95F4-7585BE0E4A07}"/>
              </a:ext>
            </a:extLst>
          </p:cNvPr>
          <p:cNvSpPr txBox="1"/>
          <p:nvPr/>
        </p:nvSpPr>
        <p:spPr>
          <a:xfrm>
            <a:off x="1597468" y="3104028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.\target\release\hello_world_via_cargo.exe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841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Additional Cargo Techniques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build/run in one go:</a:t>
            </a:r>
          </a:p>
          <a:p>
            <a:pPr lvl="1"/>
            <a:r>
              <a:rPr lang="en-GB" dirty="0"/>
              <a:t>Builds the app if it's changed, then runs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you just want a quick check to see if the code compiles:</a:t>
            </a:r>
          </a:p>
          <a:p>
            <a:pPr lvl="1"/>
            <a:r>
              <a:rPr lang="en-GB" dirty="0"/>
              <a:t>Faster than a "build" because it doesn't generate an executable</a:t>
            </a:r>
          </a:p>
          <a:p>
            <a:pPr eaLnBrk="1" hangingPunct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609576"/>
            <a:ext cx="25543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run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9A4DE-19AD-4734-A456-F997D7C80B74}"/>
              </a:ext>
            </a:extLst>
          </p:cNvPr>
          <p:cNvSpPr txBox="1"/>
          <p:nvPr/>
        </p:nvSpPr>
        <p:spPr>
          <a:xfrm>
            <a:off x="4757584" y="1609576"/>
            <a:ext cx="308205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run --release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030">
            <a:extLst>
              <a:ext uri="{FF2B5EF4-FFF2-40B4-BE49-F238E27FC236}">
                <a16:creationId xmlns:a16="http://schemas.microsoft.com/office/drawing/2014/main" id="{246E979D-998F-4DF5-936A-E65C9E87E0C8}"/>
              </a:ext>
            </a:extLst>
          </p:cNvPr>
          <p:cNvSpPr txBox="1">
            <a:spLocks noChangeArrowheads="1"/>
          </p:cNvSpPr>
          <p:nvPr/>
        </p:nvSpPr>
        <p:spPr>
          <a:xfrm>
            <a:off x="4252630" y="1516145"/>
            <a:ext cx="434326" cy="40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50DD-B85B-4D43-9781-82AD23637FE1}"/>
              </a:ext>
            </a:extLst>
          </p:cNvPr>
          <p:cNvSpPr txBox="1"/>
          <p:nvPr/>
        </p:nvSpPr>
        <p:spPr>
          <a:xfrm>
            <a:off x="1597468" y="3114175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check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718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Setting the Scene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Rust?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Rust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Verifying Rust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Hello World in Rust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Cargo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Rust?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is a flexible and fast programming language</a:t>
            </a:r>
          </a:p>
          <a:p>
            <a:pPr lvl="1"/>
            <a:r>
              <a:rPr lang="en-GB" dirty="0"/>
              <a:t>Combines power/speed with rigour/safety</a:t>
            </a:r>
          </a:p>
          <a:p>
            <a:pPr lvl="1"/>
            <a:endParaRPr lang="en-GB" dirty="0"/>
          </a:p>
          <a:p>
            <a:r>
              <a:rPr lang="en-GB" dirty="0"/>
              <a:t>You can use Rust to create all kinds of application</a:t>
            </a:r>
          </a:p>
          <a:p>
            <a:pPr lvl="1"/>
            <a:r>
              <a:rPr lang="en-GB" dirty="0"/>
              <a:t>Low-level systems programming</a:t>
            </a:r>
          </a:p>
          <a:p>
            <a:pPr lvl="1"/>
            <a:r>
              <a:rPr lang="en-GB" dirty="0"/>
              <a:t>High-level business applications</a:t>
            </a:r>
          </a:p>
          <a:p>
            <a:pPr lvl="1"/>
            <a:r>
              <a:rPr lang="en-GB" dirty="0"/>
              <a:t>Toolsets (e.g., the Windows kernel is written in Rust)</a:t>
            </a:r>
          </a:p>
          <a:p>
            <a:pPr lvl="1"/>
            <a:r>
              <a:rPr lang="en-GB" dirty="0"/>
              <a:t>Products (e.g. much of Firefox is written in Rust)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Rust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install Rust on Linux or macOS:</a:t>
            </a:r>
          </a:p>
          <a:p>
            <a:pPr lvl="1"/>
            <a:r>
              <a:rPr lang="en-GB" dirty="0"/>
              <a:t>Run the following command in a Terminal window</a:t>
            </a:r>
          </a:p>
          <a:p>
            <a:pPr lvl="1"/>
            <a:r>
              <a:rPr lang="en-GB" dirty="0"/>
              <a:t>Installs </a:t>
            </a:r>
            <a:r>
              <a:rPr lang="en-GB" b="1" dirty="0" err="1"/>
              <a:t>rustup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which then installs latest stable version of Rust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install Rust on Windows: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https://www.rust-lang.org/tools/install</a:t>
            </a:r>
            <a:endParaRPr lang="en-GB" dirty="0"/>
          </a:p>
          <a:p>
            <a:pPr lvl="1"/>
            <a:r>
              <a:rPr lang="en-GB" dirty="0"/>
              <a:t>You'll also need the C++ build tools for VS 2013 or later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EE175-E9FC-463A-AEC4-FDBC1D96A131}"/>
              </a:ext>
            </a:extLst>
          </p:cNvPr>
          <p:cNvSpPr txBox="1"/>
          <p:nvPr/>
        </p:nvSpPr>
        <p:spPr>
          <a:xfrm>
            <a:off x="1597468" y="1980079"/>
            <a:ext cx="628587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--proto '=</a:t>
            </a:r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https'</a:t>
            </a:r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--tlsv1.2 https://sh.rustup.rs -</a:t>
            </a:r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sSf</a:t>
            </a:r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Verifying Rust Installation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verify Rust installation:</a:t>
            </a:r>
          </a:p>
          <a:p>
            <a:pPr lvl="1"/>
            <a:r>
              <a:rPr lang="en-GB" dirty="0"/>
              <a:t>Run the following command in a Terminal window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EE175-E9FC-463A-AEC4-FDBC1D96A131}"/>
              </a:ext>
            </a:extLst>
          </p:cNvPr>
          <p:cNvSpPr txBox="1"/>
          <p:nvPr/>
        </p:nvSpPr>
        <p:spPr>
          <a:xfrm>
            <a:off x="1597468" y="1583391"/>
            <a:ext cx="566218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</a:t>
            </a:r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5BD3BFF-D823-4D11-980F-A67F38151477}"/>
              </a:ext>
            </a:extLst>
          </p:cNvPr>
          <p:cNvSpPr/>
          <p:nvPr/>
        </p:nvSpPr>
        <p:spPr>
          <a:xfrm>
            <a:off x="1838881" y="1906120"/>
            <a:ext cx="393326" cy="3462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580D-754C-FD1A-23DE-0BE1AF32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68" y="2310663"/>
            <a:ext cx="5662183" cy="20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Hello World in Rust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Writing a simple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Formatting the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Aside: Using the Rust Playground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Writing a Simple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traditional 'hello world' application in Rust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dirty="0"/>
              <a:t> is the entry-point function in a Rust executable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/>
              <a:t> calls a macro (for info, search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macro_rules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Semicolons are required to separate statements</a:t>
            </a:r>
          </a:p>
          <a:p>
            <a:pPr lvl="1"/>
            <a:endParaRPr lang="en-GB" dirty="0"/>
          </a:p>
          <a:p>
            <a:r>
              <a:rPr lang="en-GB" dirty="0"/>
              <a:t>For detailed Rust documentation, see:</a:t>
            </a:r>
          </a:p>
          <a:p>
            <a:pPr lvl="1"/>
            <a:r>
              <a:rPr lang="en-GB" dirty="0">
                <a:hlinkClick r:id="rId3"/>
              </a:rPr>
              <a:t>https://doc.rust-lang.org/std/index.html</a:t>
            </a:r>
            <a:r>
              <a:rPr lang="en-GB" dirty="0"/>
              <a:t>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E0D24FF-D6D0-4157-8859-1C24403E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30980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7BD3-2EE4-4963-8AFA-D2398A4E7D86}"/>
              </a:ext>
            </a:extLst>
          </p:cNvPr>
          <p:cNvSpPr txBox="1"/>
          <p:nvPr/>
        </p:nvSpPr>
        <p:spPr>
          <a:xfrm>
            <a:off x="6279510" y="158070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hello_world.rs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Formatting the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rustfmt</a:t>
            </a:r>
            <a:r>
              <a:rPr lang="en-GB" dirty="0"/>
              <a:t> tool to format your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it do?</a:t>
            </a:r>
          </a:p>
          <a:p>
            <a:pPr lvl="1"/>
            <a:r>
              <a:rPr lang="en-GB" dirty="0"/>
              <a:t>Replaces tabs with 4 spaces</a:t>
            </a:r>
          </a:p>
          <a:p>
            <a:pPr lvl="1"/>
            <a:r>
              <a:rPr lang="en-GB" dirty="0"/>
              <a:t>Eliminates spurious whitespace</a:t>
            </a:r>
          </a:p>
          <a:p>
            <a:pPr lvl="1"/>
            <a:r>
              <a:rPr lang="en-GB" dirty="0"/>
              <a:t>Arranges curly brackets according to Rust best practice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AACD0-63E5-4969-AC61-BB261C539522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rustfmt</a:t>
            </a:r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hello_world.rs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2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Building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the app, you can use the Rust compiler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it do?</a:t>
            </a:r>
          </a:p>
          <a:p>
            <a:pPr lvl="1"/>
            <a:r>
              <a:rPr lang="en-GB" dirty="0"/>
              <a:t>Generates an executable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.exe</a:t>
            </a:r>
            <a:r>
              <a:rPr lang="en-GB" dirty="0"/>
              <a:t> file extension in Windows)</a:t>
            </a:r>
          </a:p>
          <a:p>
            <a:pPr lvl="1"/>
            <a:r>
              <a:rPr lang="en-GB" dirty="0"/>
              <a:t>In Windows, also generates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dirty="0"/>
              <a:t> file (contains debug info)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AACD0-63E5-4969-AC61-BB261C539522}"/>
              </a:ext>
            </a:extLst>
          </p:cNvPr>
          <p:cNvSpPr txBox="1"/>
          <p:nvPr/>
        </p:nvSpPr>
        <p:spPr>
          <a:xfrm>
            <a:off x="1597468" y="1206873"/>
            <a:ext cx="68095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</a:t>
            </a:r>
            <a:r>
              <a:rPr lang="en-GB" sz="12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hello_world.rs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716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1525</TotalTime>
  <Words>918</Words>
  <Application>Microsoft Office PowerPoint</Application>
  <PresentationFormat>On-screen Show (16:9)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Standard_LiveLessons_2017</vt:lpstr>
      <vt:lpstr>Getting Started with Rust</vt:lpstr>
      <vt:lpstr>1. Setting the Scene</vt:lpstr>
      <vt:lpstr>What is Rust?</vt:lpstr>
      <vt:lpstr>Installing Rust</vt:lpstr>
      <vt:lpstr>Verifying Rust Installation</vt:lpstr>
      <vt:lpstr>2. Hello World in Rust</vt:lpstr>
      <vt:lpstr>Writing a Simple Application</vt:lpstr>
      <vt:lpstr>Formatting the Code</vt:lpstr>
      <vt:lpstr>Building the Application</vt:lpstr>
      <vt:lpstr>Running the Application</vt:lpstr>
      <vt:lpstr>Aside: Using the Rust Playground</vt:lpstr>
      <vt:lpstr>3. Using Cargo</vt:lpstr>
      <vt:lpstr>What is Cargo?</vt:lpstr>
      <vt:lpstr>Creating a New Application using Cargo</vt:lpstr>
      <vt:lpstr>Reviewing the .toml file</vt:lpstr>
      <vt:lpstr>Reviewing the Source Code</vt:lpstr>
      <vt:lpstr>Building/Running in Dev Mode</vt:lpstr>
      <vt:lpstr>Building/Running in Release Mode</vt:lpstr>
      <vt:lpstr>Additional Cargo Techniques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114</cp:revision>
  <dcterms:created xsi:type="dcterms:W3CDTF">2015-09-28T19:52:00Z</dcterms:created>
  <dcterms:modified xsi:type="dcterms:W3CDTF">2025-06-21T14:25:32Z</dcterms:modified>
</cp:coreProperties>
</file>