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710" r:id="rId3"/>
    <p:sldId id="532" r:id="rId4"/>
    <p:sldId id="629" r:id="rId5"/>
    <p:sldId id="719" r:id="rId6"/>
    <p:sldId id="726" r:id="rId7"/>
    <p:sldId id="727" r:id="rId8"/>
    <p:sldId id="728" r:id="rId9"/>
    <p:sldId id="729" r:id="rId10"/>
    <p:sldId id="730" r:id="rId11"/>
    <p:sldId id="731" r:id="rId12"/>
    <p:sldId id="732" r:id="rId13"/>
    <p:sldId id="733" r:id="rId14"/>
    <p:sldId id="740" r:id="rId15"/>
    <p:sldId id="741" r:id="rId16"/>
    <p:sldId id="742" r:id="rId17"/>
    <p:sldId id="743" r:id="rId18"/>
    <p:sldId id="744" r:id="rId19"/>
    <p:sldId id="745" r:id="rId20"/>
    <p:sldId id="734" r:id="rId21"/>
    <p:sldId id="735" r:id="rId22"/>
    <p:sldId id="736" r:id="rId23"/>
    <p:sldId id="738" r:id="rId24"/>
    <p:sldId id="739" r:id="rId25"/>
    <p:sldId id="746" r:id="rId26"/>
    <p:sldId id="747" r:id="rId27"/>
    <p:sldId id="748" r:id="rId28"/>
    <p:sldId id="750" r:id="rId29"/>
    <p:sldId id="711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4"/>
    <a:srgbClr val="CCFF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09" autoAdjust="0"/>
    <p:restoredTop sz="96725" autoAdjust="0"/>
  </p:normalViewPr>
  <p:slideViewPr>
    <p:cSldViewPr snapToGrid="0" snapToObjects="1">
      <p:cViewPr varScale="1">
        <p:scale>
          <a:sx n="129" d="100"/>
          <a:sy n="129" d="100"/>
        </p:scale>
        <p:origin x="96" y="2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534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82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4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14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90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059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55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11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1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7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226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55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42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4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52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7045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710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7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33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1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47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61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580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6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>
                <a:solidFill>
                  <a:schemeClr val="bg1"/>
                </a:solidFill>
              </a:rPr>
              <a:t>Rust Language </a:t>
            </a:r>
            <a:r>
              <a:rPr lang="en-US" sz="3400" dirty="0">
                <a:solidFill>
                  <a:schemeClr val="bg1"/>
                </a:solidFill>
              </a:rPr>
              <a:t>Essentials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Variables and types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Flow control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Enums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/>
              <a:t>Compound types</a:t>
            </a:r>
            <a:endParaRPr lang="en-GB" sz="2200" dirty="0"/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Collection classes</a:t>
            </a:r>
          </a:p>
          <a:p>
            <a:pPr marL="569913" indent="-514350">
              <a:buFont typeface="+mj-lt"/>
              <a:buAutoNum type="arabicPeriod"/>
              <a:tabLst>
                <a:tab pos="268288" algn="l"/>
              </a:tabLst>
            </a:pPr>
            <a:endParaRPr lang="en-GB" sz="2200" dirty="0"/>
          </a:p>
          <a:p>
            <a:pPr marL="569913" indent="-514350">
              <a:buFont typeface="+mj-lt"/>
              <a:buAutoNum type="arabicPeriod"/>
              <a:tabLst>
                <a:tab pos="2682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If-Tests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If-tests are similar to most other languages, but note the following points: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Test expression must be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No need for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parens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around test expression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Blocks must be enclosed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as an expression, similar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?: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in C++ etc.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87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Matching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GB" dirty="0"/>
              <a:t> is similar to </a:t>
            </a:r>
            <a:r>
              <a:rPr lang="en-GB" i="1" dirty="0"/>
              <a:t>switch</a:t>
            </a:r>
            <a:r>
              <a:rPr lang="en-GB" dirty="0"/>
              <a:t> in other languages, but is much more powerful. You can match on: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Specific values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Ranges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Multiple values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Conditions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demo_match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381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Rust has the following looping constructs: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loop  -</a:t>
            </a:r>
            <a:r>
              <a:rPr lang="en-GB" dirty="0"/>
              <a:t>  infinite loop, similar to for(;;) in other languages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-</a:t>
            </a:r>
            <a:r>
              <a:rPr lang="en-GB" dirty="0"/>
              <a:t>  loop while a condition is true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  -</a:t>
            </a:r>
            <a:r>
              <a:rPr lang="en-GB" dirty="0"/>
              <a:t>  loop over a collection</a:t>
            </a:r>
          </a:p>
          <a:p>
            <a:pPr lvl="1"/>
            <a:endParaRPr lang="en-GB" dirty="0"/>
          </a:p>
          <a:p>
            <a:r>
              <a:rPr lang="en-GB" dirty="0"/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/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demo_loops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46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are similar to other languages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break    -</a:t>
            </a:r>
            <a:r>
              <a:rPr lang="en-GB" dirty="0"/>
              <a:t>  exit a loop immediately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continue -</a:t>
            </a:r>
            <a:r>
              <a:rPr lang="en-GB" dirty="0"/>
              <a:t>  terminate current iteration and start next one</a:t>
            </a:r>
          </a:p>
          <a:p>
            <a:pPr lvl="2"/>
            <a:endParaRPr lang="en-GB" dirty="0"/>
          </a:p>
          <a:p>
            <a:r>
              <a:rPr lang="en-GB" dirty="0"/>
              <a:t>You can break/continue nested loops</a:t>
            </a:r>
          </a:p>
          <a:p>
            <a:pPr lvl="1"/>
            <a:r>
              <a:rPr lang="en-GB" dirty="0"/>
              <a:t>Label a loop, e.g.,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'outer: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Then break/continue via syntax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'outer;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/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demo_loops_break_continue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26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Enums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enums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Enums with data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GB" sz="2200" dirty="0"/>
              <a:t> </a:t>
            </a:r>
            <a:r>
              <a:rPr lang="en-GB" sz="2200" dirty="0" err="1"/>
              <a:t>enum</a:t>
            </a: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sz="2200" dirty="0"/>
              <a:t> </a:t>
            </a:r>
            <a:r>
              <a:rPr lang="en-GB" sz="2200" dirty="0" err="1"/>
              <a:t>enum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553155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03581" cy="3547021"/>
          </a:xfrm>
        </p:spPr>
        <p:txBody>
          <a:bodyPr/>
          <a:lstStyle/>
          <a:p>
            <a:r>
              <a:rPr lang="en-GB" dirty="0"/>
              <a:t>An </a:t>
            </a:r>
            <a:r>
              <a:rPr lang="en-GB" dirty="0" err="1"/>
              <a:t>enum</a:t>
            </a:r>
            <a:r>
              <a:rPr lang="en-GB" dirty="0"/>
              <a:t> is a type with a closed set of allowed values</a:t>
            </a:r>
          </a:p>
          <a:p>
            <a:pPr lvl="1"/>
            <a:r>
              <a:rPr lang="en-GB" dirty="0"/>
              <a:t>E.g. a "Flight" </a:t>
            </a:r>
            <a:r>
              <a:rPr lang="en-GB" dirty="0" err="1"/>
              <a:t>enum</a:t>
            </a:r>
            <a:r>
              <a:rPr lang="en-GB" dirty="0"/>
              <a:t> might allow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Economy,Business,First</a:t>
            </a:r>
            <a:endParaRPr lang="en-GB" dirty="0"/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Enums are extremely important and widely used in Rust</a:t>
            </a:r>
          </a:p>
          <a:p>
            <a:pPr lvl="1"/>
            <a:r>
              <a:rPr lang="en-GB" dirty="0"/>
              <a:t>Both in the Rust library, and in the code that we write ourselves</a:t>
            </a:r>
          </a:p>
          <a:p>
            <a:pPr lvl="1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enums/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69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Enums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You can define a simple </a:t>
            </a:r>
            <a:r>
              <a:rPr lang="en-GB" dirty="0" err="1"/>
              <a:t>enum</a:t>
            </a:r>
            <a:r>
              <a:rPr lang="en-GB" dirty="0"/>
              <a:t> type as follows: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Specify the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enum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type, starting with a capital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Specify allowed values ("variants"), also starting with capitals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your code, you typically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to test for variants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to qualify the variant names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demo_simple_enums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9091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Enums with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Enum variants can hold data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 useful way to piggy-bank useful info with a variant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When you use an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enum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-with-data in your code: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It will be big enough to hold the largest variant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demo_enum_with_data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195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GB" dirty="0"/>
              <a:t> Enum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Option&lt;T&gt;</a:t>
            </a:r>
            <a:r>
              <a:rPr lang="en-GB" dirty="0"/>
              <a:t> is a standard </a:t>
            </a:r>
            <a:r>
              <a:rPr lang="en-GB" dirty="0" err="1"/>
              <a:t>enum</a:t>
            </a:r>
            <a:r>
              <a:rPr lang="en-GB" dirty="0"/>
              <a:t> with 2 possible variants: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Some(T) -</a:t>
            </a:r>
            <a:r>
              <a:rPr lang="en-GB" dirty="0"/>
              <a:t>  a value of type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None    -</a:t>
            </a:r>
            <a:r>
              <a:rPr lang="en-GB" dirty="0"/>
              <a:t>  the absence of a value</a:t>
            </a:r>
          </a:p>
          <a:p>
            <a:pPr lvl="1"/>
            <a:endParaRPr lang="en-GB" dirty="0"/>
          </a:p>
          <a:p>
            <a:r>
              <a:rPr lang="en-GB" dirty="0"/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/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demo_using_option_enum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9239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dirty="0"/>
              <a:t> Enum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Result&lt;T,E&gt;</a:t>
            </a:r>
            <a:r>
              <a:rPr lang="en-GB" dirty="0"/>
              <a:t> is a standard </a:t>
            </a:r>
            <a:r>
              <a:rPr lang="en-GB" dirty="0" err="1"/>
              <a:t>enum</a:t>
            </a:r>
            <a:r>
              <a:rPr lang="en-GB" dirty="0"/>
              <a:t> with 2 possible variants: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Ok(T) -</a:t>
            </a:r>
            <a:r>
              <a:rPr lang="en-GB" dirty="0"/>
              <a:t>  indicates successful outcome with a value of type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Err(E)-</a:t>
            </a:r>
            <a:r>
              <a:rPr lang="en-GB" dirty="0"/>
              <a:t>  indicates error outcome with an error of type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lvl="1"/>
            <a:endParaRPr lang="en-GB" dirty="0"/>
          </a:p>
          <a:p>
            <a:r>
              <a:rPr lang="en-GB" dirty="0"/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/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demo_using_result_enum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952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Variables and Types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Integer types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Floating-point types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Other simple types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 Compound Types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arrays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Array techniques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171927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take a look at 2 standard compound types in Rust, which hold multiple values:</a:t>
            </a:r>
          </a:p>
          <a:p>
            <a:pPr lvl="1"/>
            <a:r>
              <a:rPr lang="en-GB" dirty="0"/>
              <a:t>Arrays</a:t>
            </a:r>
          </a:p>
          <a:p>
            <a:pPr lvl="1"/>
            <a:r>
              <a:rPr lang="en-GB" dirty="0"/>
              <a:t>Tuples</a:t>
            </a:r>
          </a:p>
          <a:p>
            <a:pPr lvl="1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compound_types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03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Arrays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An array is a fixed-size homogeneous collection</a:t>
            </a:r>
          </a:p>
          <a:p>
            <a:pPr lvl="1"/>
            <a:r>
              <a:rPr lang="en-GB" dirty="0"/>
              <a:t>You can create an array using simple literal syntax,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,…]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Use zero-based indexing to access values,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[index]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Rust does bounds-checking at compile-time and run-time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these demo functions: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demo_arrays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demo_arrays_bound_checking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A8CF4-1DBC-FC5E-AFD0-712EA69ECB09}"/>
              </a:ext>
            </a:extLst>
          </p:cNvPr>
          <p:cNvSpPr txBox="1"/>
          <p:nvPr/>
        </p:nvSpPr>
        <p:spPr>
          <a:xfrm>
            <a:off x="1465042" y="3932578"/>
            <a:ext cx="7215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1580A4"/>
                </a:solidFill>
                <a:latin typeface="+mj-lt"/>
                <a:cs typeface="Courier New" panose="02070309020205020404" pitchFamily="49" charset="0"/>
              </a:rPr>
              <a:t>Aside: For info about </a:t>
            </a:r>
            <a:r>
              <a:rPr lang="en-GB" dirty="0">
                <a:solidFill>
                  <a:srgbClr val="1580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{:?}</a:t>
            </a:r>
            <a:r>
              <a:rPr lang="en-GB" dirty="0">
                <a:solidFill>
                  <a:srgbClr val="1580A4"/>
                </a:solidFill>
                <a:latin typeface="+mj-lt"/>
                <a:cs typeface="Courier New" panose="02070309020205020404" pitchFamily="49" charset="0"/>
              </a:rPr>
              <a:t> debug output, see:</a:t>
            </a:r>
          </a:p>
          <a:p>
            <a:r>
              <a:rPr lang="en-GB" b="1" dirty="0">
                <a:solidFill>
                  <a:srgbClr val="1580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https://doc.rust-lang.org/std/fmt/trait.Debug.html </a:t>
            </a:r>
          </a:p>
          <a:p>
            <a:endParaRPr lang="en-GB" dirty="0">
              <a:solidFill>
                <a:srgbClr val="1580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66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Techniques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specify type info and size for an array</a:t>
            </a:r>
          </a:p>
          <a:p>
            <a:pPr lvl="1"/>
            <a:r>
              <a:rPr lang="en-GB" dirty="0"/>
              <a:t>Useful when you want to assign element values later-on</a:t>
            </a:r>
          </a:p>
          <a:p>
            <a:pPr lvl="2"/>
            <a:endParaRPr lang="en-GB" dirty="0"/>
          </a:p>
          <a:p>
            <a:r>
              <a:rPr lang="en-GB" dirty="0"/>
              <a:t>You can also fill an array with a specified value</a:t>
            </a:r>
          </a:p>
          <a:p>
            <a:pPr lvl="1"/>
            <a:r>
              <a:rPr lang="en-GB" dirty="0"/>
              <a:t>Useful for bulk-loading a value into all elements</a:t>
            </a:r>
          </a:p>
          <a:p>
            <a:pPr lvl="2"/>
            <a:endParaRPr lang="en-GB" dirty="0"/>
          </a:p>
          <a:p>
            <a:r>
              <a:rPr lang="en-GB" dirty="0"/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/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demo_arrays_techniques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9755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tuple is a fixed-size heterogeneous collection</a:t>
            </a:r>
          </a:p>
          <a:p>
            <a:pPr lvl="1"/>
            <a:r>
              <a:rPr lang="en-GB" dirty="0"/>
              <a:t>You can create a tuple using simple literal syntax,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</a:p>
          <a:p>
            <a:pPr lvl="1"/>
            <a:r>
              <a:rPr lang="en-GB" dirty="0"/>
              <a:t>Use zero-based property names to access values,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tup.0</a:t>
            </a:r>
          </a:p>
          <a:p>
            <a:pPr lvl="1"/>
            <a:r>
              <a:rPr lang="en-GB" dirty="0"/>
              <a:t>Rust checks property names at compile-time</a:t>
            </a:r>
          </a:p>
          <a:p>
            <a:pPr lvl="2"/>
            <a:endParaRPr lang="en-GB" dirty="0"/>
          </a:p>
          <a:p>
            <a:r>
              <a:rPr lang="en-GB" dirty="0"/>
              <a:t>Common use for a tuple:</a:t>
            </a:r>
          </a:p>
          <a:p>
            <a:pPr lvl="1"/>
            <a:r>
              <a:rPr lang="en-GB" dirty="0"/>
              <a:t>To return multiple values from a function</a:t>
            </a:r>
          </a:p>
          <a:p>
            <a:pPr lvl="2"/>
            <a:endParaRPr lang="en-GB" dirty="0"/>
          </a:p>
          <a:p>
            <a:r>
              <a:rPr lang="en-GB" dirty="0"/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/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demo_tuples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2625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5. Collection Classes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Vectors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Hash maps</a:t>
            </a:r>
          </a:p>
        </p:txBody>
      </p:sp>
    </p:spTree>
    <p:extLst>
      <p:ext uri="{BB962C8B-B14F-4D97-AF65-F5344CB8AC3E}">
        <p14:creationId xmlns:p14="http://schemas.microsoft.com/office/powerpoint/2010/main" val="298600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take a look at 2 standard collection classes in Rust, which are very widely used:</a:t>
            </a:r>
          </a:p>
          <a:p>
            <a:pPr lvl="1"/>
            <a:r>
              <a:rPr lang="en-GB" dirty="0"/>
              <a:t>Vectors</a:t>
            </a:r>
          </a:p>
          <a:p>
            <a:pPr lvl="1"/>
            <a:r>
              <a:rPr lang="en-GB" dirty="0"/>
              <a:t>Hash maps</a:t>
            </a:r>
          </a:p>
          <a:p>
            <a:pPr lvl="1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collections/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981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GB" dirty="0"/>
              <a:t> is a generic, sequential, resizable collection</a:t>
            </a:r>
          </a:p>
          <a:p>
            <a:pPr lvl="1"/>
            <a:r>
              <a:rPr lang="en-GB" dirty="0"/>
              <a:t>Elements are accessed via zero-based index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Supports bounds-checking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these demo functions: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demo_vec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demo_vec_bounds_checking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732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Maps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HashMap&lt;K,V&gt;</a:t>
            </a:r>
            <a:r>
              <a:rPr lang="en-GB" dirty="0"/>
              <a:t> is a generic dictionary</a:t>
            </a:r>
          </a:p>
          <a:p>
            <a:pPr lvl="1"/>
            <a:r>
              <a:rPr lang="en-GB" dirty="0"/>
              <a:t>Each entry is a key/value pair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You can lookup keys efficiently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demo_hash_map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9427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Variables and types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Flow control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Enums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Compound types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Collection classes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take a look at the primitive types available in the Rust language</a:t>
            </a:r>
          </a:p>
          <a:p>
            <a:pPr lvl="1"/>
            <a:r>
              <a:rPr lang="en-GB" dirty="0"/>
              <a:t>Integer types</a:t>
            </a:r>
          </a:p>
          <a:p>
            <a:pPr lvl="1"/>
            <a:r>
              <a:rPr lang="en-GB" dirty="0"/>
              <a:t>Floating-point types</a:t>
            </a:r>
          </a:p>
          <a:p>
            <a:pPr lvl="1"/>
            <a:r>
              <a:rPr lang="en-GB" dirty="0"/>
              <a:t>Other primitive types</a:t>
            </a:r>
          </a:p>
          <a:p>
            <a:pPr lvl="1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variables_and_types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Rust has a wide range of integer types of known size: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i8, i16, i32, i64, i128</a:t>
            </a:r>
          </a:p>
          <a:p>
            <a:pPr lvl="1"/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u8, u16, u32, u64, u128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Rust also has platform-specific integer types: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demo_integers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Rust has two floating-point types: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f32, f64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demo_floats()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26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Primitive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Boolean type: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can be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Character type: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holds a Unicode scalar value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demo_other_simple_types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595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Techniques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 facts:</a:t>
            </a:r>
          </a:p>
          <a:p>
            <a:pPr lvl="1"/>
            <a:r>
              <a:rPr lang="en-GB" dirty="0"/>
              <a:t>Rust can infer the data type of a variable, based on initial value</a:t>
            </a:r>
          </a:p>
          <a:p>
            <a:pPr lvl="1"/>
            <a:r>
              <a:rPr lang="en-GB" dirty="0"/>
              <a:t>Variables are immutable, unless qualified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en-GB" dirty="0"/>
              <a:t> keyword</a:t>
            </a:r>
          </a:p>
          <a:p>
            <a:pPr lvl="1"/>
            <a:r>
              <a:rPr lang="en-GB" dirty="0"/>
              <a:t>If you don't use a variable, prefix name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/>
              <a:t> to avoid warnings</a:t>
            </a:r>
          </a:p>
          <a:p>
            <a:pPr lvl="1"/>
            <a:r>
              <a:rPr lang="en-GB" dirty="0"/>
              <a:t>You can cast 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/>
              <a:t> keyword</a:t>
            </a:r>
          </a:p>
          <a:p>
            <a:pPr lvl="1"/>
            <a:r>
              <a:rPr lang="en-GB" dirty="0"/>
              <a:t>Rust enables you to redeclare a variable in the current scope</a:t>
            </a:r>
          </a:p>
          <a:p>
            <a:pPr lvl="1"/>
            <a:r>
              <a:rPr lang="en-GB" dirty="0"/>
              <a:t>You can define compile-time constants 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/>
              <a:t> keyword</a:t>
            </a:r>
          </a:p>
          <a:p>
            <a:pPr lvl="2"/>
            <a:endParaRPr lang="en-GB" dirty="0"/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demo_techniques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239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Flow Control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If-tests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Matching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Loops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sz="2200" dirty="0"/>
              <a:t> and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93653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take a look at flow control in Rust, familiar concepts but with some interesting twists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lvl="1"/>
            <a:r>
              <a:rPr lang="en-GB" dirty="0"/>
              <a:t>If-tests</a:t>
            </a:r>
          </a:p>
          <a:p>
            <a:pPr lvl="1"/>
            <a:r>
              <a:rPr lang="en-GB" dirty="0"/>
              <a:t>Matching (similar to </a:t>
            </a:r>
            <a:r>
              <a:rPr lang="en-GB" i="1" dirty="0"/>
              <a:t>switch</a:t>
            </a:r>
            <a:r>
              <a:rPr lang="en-GB" dirty="0"/>
              <a:t> in other languages)</a:t>
            </a:r>
          </a:p>
          <a:p>
            <a:pPr lvl="1"/>
            <a:r>
              <a:rPr lang="en-GB" dirty="0"/>
              <a:t>Loops</a:t>
            </a:r>
          </a:p>
          <a:p>
            <a:pPr lvl="1"/>
            <a:r>
              <a:rPr lang="en-GB" dirty="0"/>
              <a:t>Jumping around a loop 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  <a:p>
            <a:pPr lvl="1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flow_control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09641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1760</TotalTime>
  <Words>1284</Words>
  <Application>Microsoft Office PowerPoint</Application>
  <PresentationFormat>On-screen Show (16:9)</PresentationFormat>
  <Paragraphs>254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Wingdings</vt:lpstr>
      <vt:lpstr>Standard_LiveLessons_2017</vt:lpstr>
      <vt:lpstr>Rust Language Essentials</vt:lpstr>
      <vt:lpstr>1. Variables and Types</vt:lpstr>
      <vt:lpstr>Overview</vt:lpstr>
      <vt:lpstr>Integer Types</vt:lpstr>
      <vt:lpstr>Floating-Point Types</vt:lpstr>
      <vt:lpstr>Other Primitive Types</vt:lpstr>
      <vt:lpstr>Techniques</vt:lpstr>
      <vt:lpstr>2. Flow Control</vt:lpstr>
      <vt:lpstr>Overview</vt:lpstr>
      <vt:lpstr>If-Tests</vt:lpstr>
      <vt:lpstr>Matching</vt:lpstr>
      <vt:lpstr>Loops</vt:lpstr>
      <vt:lpstr>Using break and continue</vt:lpstr>
      <vt:lpstr>3. Enums</vt:lpstr>
      <vt:lpstr>Overview</vt:lpstr>
      <vt:lpstr>Simple Enums</vt:lpstr>
      <vt:lpstr>Enums with Data</vt:lpstr>
      <vt:lpstr>Using the Option Enum</vt:lpstr>
      <vt:lpstr>Using the Result Enum</vt:lpstr>
      <vt:lpstr>4. Compound Types</vt:lpstr>
      <vt:lpstr>Overview</vt:lpstr>
      <vt:lpstr>Simple Arrays</vt:lpstr>
      <vt:lpstr>Array Techniques</vt:lpstr>
      <vt:lpstr>Tuples</vt:lpstr>
      <vt:lpstr>5. Collection Classes</vt:lpstr>
      <vt:lpstr>Overview</vt:lpstr>
      <vt:lpstr>Vectors</vt:lpstr>
      <vt:lpstr>Hash Maps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119</cp:revision>
  <dcterms:created xsi:type="dcterms:W3CDTF">2015-09-28T19:52:00Z</dcterms:created>
  <dcterms:modified xsi:type="dcterms:W3CDTF">2025-06-18T09:18:13Z</dcterms:modified>
</cp:coreProperties>
</file>