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764" r:id="rId3"/>
    <p:sldId id="763" r:id="rId4"/>
    <p:sldId id="765" r:id="rId5"/>
    <p:sldId id="710" r:id="rId6"/>
    <p:sldId id="532" r:id="rId7"/>
    <p:sldId id="629" r:id="rId8"/>
    <p:sldId id="719" r:id="rId9"/>
    <p:sldId id="726" r:id="rId10"/>
    <p:sldId id="728" r:id="rId11"/>
    <p:sldId id="768" r:id="rId12"/>
    <p:sldId id="770" r:id="rId13"/>
    <p:sldId id="766" r:id="rId14"/>
    <p:sldId id="767" r:id="rId15"/>
    <p:sldId id="769" r:id="rId16"/>
    <p:sldId id="729" r:id="rId17"/>
    <p:sldId id="730" r:id="rId18"/>
    <p:sldId id="731" r:id="rId19"/>
    <p:sldId id="757" r:id="rId20"/>
    <p:sldId id="771" r:id="rId21"/>
    <p:sldId id="740" r:id="rId22"/>
    <p:sldId id="741" r:id="rId23"/>
    <p:sldId id="758" r:id="rId24"/>
    <p:sldId id="759" r:id="rId25"/>
    <p:sldId id="751" r:id="rId26"/>
    <p:sldId id="772" r:id="rId27"/>
    <p:sldId id="752" r:id="rId28"/>
    <p:sldId id="773" r:id="rId29"/>
    <p:sldId id="734" r:id="rId30"/>
    <p:sldId id="753" r:id="rId31"/>
    <p:sldId id="754" r:id="rId32"/>
    <p:sldId id="760" r:id="rId33"/>
    <p:sldId id="761" r:id="rId34"/>
    <p:sldId id="76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 autoAdjust="0"/>
    <p:restoredTop sz="96725" autoAdjust="0"/>
  </p:normalViewPr>
  <p:slideViewPr>
    <p:cSldViewPr snapToGrid="0" snapToObjects="1">
      <p:cViewPr varScale="1">
        <p:scale>
          <a:sx n="123" d="100"/>
          <a:sy n="123" d="100"/>
        </p:scale>
        <p:origin x="76" y="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FFD09-1B59-E48D-2FED-59A92ADB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E7C2DB27-46D4-A174-FE8D-046909869E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76655325-0730-FB9E-398A-C9976D91E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6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FA93-E515-2B1D-DBC4-08DA7879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9A18F5D8-2191-5885-6089-D1D09DBF5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65AD9B7-7F31-7E98-D584-CFA746E20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5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84474-A629-11FE-E021-F5AAE7955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E51A3F0F-914D-9460-FAB5-6E3BF3EF6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42E10085-DB6A-9BAA-2D09-4CDE9657C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DAD6-7FCC-F1B3-C11A-6729A426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D8705E74-564C-5440-1746-5AE90B32F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DD41575B-D354-3338-3309-E9DCE0877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DDCE9-7A82-1A50-A960-D9950CA31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71B8A-58AD-2151-D310-AFAD4A8F1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C9DA7-B208-3D16-ACB4-FF497F5A9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9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2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76CA-E464-165E-9A2D-E197AA174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3501C-3FDB-BF15-92C5-AFEAFB0DD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56ED-ABA5-DF3A-6442-E13D2662B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03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21C90-5834-52C1-C2FB-AEEA2016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9C6BCDE8-FAF9-1EF1-9993-8F6C26A55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1723BB03-D574-59EB-D22C-8C28634EA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1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59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8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9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C51BA-3848-FA9A-CC3C-15A197974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9610EEE9-55E5-729D-1F4E-C3C5C781A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219D05B6-EB1D-E91A-761D-268FA3F76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7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1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B15EB-3A4E-B142-3A28-C1E6C1DC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614DE-084F-12C3-4838-CAF92F2A4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EAEC3-24E6-293E-3C91-ADBA04DE1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02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2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D770D-5F50-943A-B01F-AB9A90258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53FF692A-FE93-1511-ECF7-3C388FE31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0FF27F9-4835-D871-7649-839611D85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3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2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2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302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6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8F96D-9A42-8092-1D26-FE5C10F07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4196F748-D27A-2E3F-D58D-B028F2138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89548AD-CB3E-D3FF-A902-53A275AAE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>
                <a:solidFill>
                  <a:schemeClr val="bg1"/>
                </a:solidFill>
              </a:rPr>
              <a:t>Object Orientation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Setting the scene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Simple structs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Understanding modules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Implementing functionality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Traits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endParaRPr lang="en-GB" sz="1800" dirty="0"/>
          </a:p>
          <a:p>
            <a:pPr marL="55563" indent="0">
              <a:tabLst>
                <a:tab pos="268288" algn="l"/>
              </a:tabLst>
            </a:pPr>
            <a:r>
              <a:rPr lang="en-GB" sz="2200" i="1" dirty="0"/>
              <a:t>Annex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Generics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472823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3. Understanding Modules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+mj-lt"/>
              </a:rPr>
              <a:t>Organizing code into modules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Accessing artifacts defined in a module</a:t>
            </a:r>
          </a:p>
        </p:txBody>
      </p:sp>
    </p:spTree>
    <p:extLst>
      <p:ext uri="{BB962C8B-B14F-4D97-AF65-F5344CB8AC3E}">
        <p14:creationId xmlns:p14="http://schemas.microsoft.com/office/powerpoint/2010/main" val="93653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762C8-725D-2F3C-5EC9-74C7E93A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A895F9D-31B2-56E4-9E7B-7820148AC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AE9F67-6F38-F5B2-B9DF-8E020C6E25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/>
              <a:t>In this section, we're going to see how to organize our code into </a:t>
            </a:r>
            <a:r>
              <a:rPr lang="en-GB" i="1" dirty="0"/>
              <a:t>modules</a:t>
            </a:r>
            <a:r>
              <a:rPr lang="en-GB" dirty="0"/>
              <a:t> in Rust</a:t>
            </a:r>
          </a:p>
          <a:p>
            <a:pPr lvl="2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organizing_code_into_modules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0AE3A-6FF1-D6F3-FA2C-726D434D0DA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33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1BB2B-4BE3-B3A3-EEF9-76FDC0A8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4937E0-784C-8543-E774-420E33F53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Defining Modules (1 of 2)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8D2F16-3F7B-4F31-6BE1-BA599D3A0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>
                <a:latin typeface="+mj-lt"/>
              </a:rPr>
              <a:t>A </a:t>
            </a:r>
            <a:r>
              <a:rPr lang="en-GB" i="1" dirty="0">
                <a:latin typeface="+mj-lt"/>
              </a:rPr>
              <a:t>module</a:t>
            </a:r>
            <a:r>
              <a:rPr lang="en-GB" dirty="0">
                <a:latin typeface="+mj-lt"/>
              </a:rPr>
              <a:t> in Rust is similar to a namespace in other languages</a:t>
            </a:r>
          </a:p>
          <a:p>
            <a:pPr lvl="2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Here's one way to define modules:</a:t>
            </a: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EF445-D299-BF09-1A13-143EAAD1109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FC8A8C6-C62C-D2B7-7268-20ABAF6A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980402"/>
            <a:ext cx="6168208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 mod employee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employee-related things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 mod banking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banking-related things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 mod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-related things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86B0F-C5F2-3C5A-20E3-59D180A0C339}"/>
              </a:ext>
            </a:extLst>
          </p:cNvPr>
          <p:cNvSpPr txBox="1"/>
          <p:nvPr/>
        </p:nvSpPr>
        <p:spPr>
          <a:xfrm>
            <a:off x="6475384" y="3804394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some_file.rs</a:t>
            </a:r>
          </a:p>
        </p:txBody>
      </p:sp>
    </p:spTree>
    <p:extLst>
      <p:ext uri="{BB962C8B-B14F-4D97-AF65-F5344CB8AC3E}">
        <p14:creationId xmlns:p14="http://schemas.microsoft.com/office/powerpoint/2010/main" val="257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494B6-5472-AFB7-F5E9-D8EE17860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2E1279D-D454-916F-EC0E-F1582013A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Defining Modules (2 of 2)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3E2F87-1EC2-32A3-B86D-51076ABCE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>
                <a:latin typeface="+mj-lt"/>
              </a:rPr>
              <a:t>The previous slide defined multiple modules in the same file</a:t>
            </a:r>
          </a:p>
          <a:p>
            <a:pPr lvl="2"/>
            <a:endParaRPr lang="en-GB" sz="1200" i="1" dirty="0">
              <a:latin typeface="+mj-lt"/>
            </a:endParaRPr>
          </a:p>
          <a:p>
            <a:r>
              <a:rPr lang="en-GB" dirty="0">
                <a:latin typeface="+mj-lt"/>
              </a:rPr>
              <a:t>A better approach is to put your code into separate files:</a:t>
            </a:r>
          </a:p>
          <a:p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Then define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lib.rs</a:t>
            </a:r>
            <a:r>
              <a:rPr lang="en-GB" dirty="0">
                <a:latin typeface="+mj-lt"/>
              </a:rPr>
              <a:t> that declares the files as modules: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A2FF1-84CE-8397-70F5-6B36E02E08F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B655D55-E034-5DF3-865F-338A86ED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3740898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 mod employee;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 mod banking;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 mod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FB933B4-E488-6D8A-91D6-0C7F3C9A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880965"/>
            <a:ext cx="6168208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employee-related things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24DD-9C7F-BE6F-F92D-33FF4F4BDE75}"/>
              </a:ext>
            </a:extLst>
          </p:cNvPr>
          <p:cNvSpPr txBox="1"/>
          <p:nvPr/>
        </p:nvSpPr>
        <p:spPr>
          <a:xfrm>
            <a:off x="7033229" y="4100680"/>
            <a:ext cx="74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6CF95-7648-E13A-55DB-29C766B3166F}"/>
              </a:ext>
            </a:extLst>
          </p:cNvPr>
          <p:cNvSpPr txBox="1"/>
          <p:nvPr/>
        </p:nvSpPr>
        <p:spPr>
          <a:xfrm>
            <a:off x="6604115" y="187231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employee.rs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2EF9589-66C2-6973-0520-891CD524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2324521"/>
            <a:ext cx="6168208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banking-related things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64B33-9127-9FF1-3D44-EAFC55BC3C0F}"/>
              </a:ext>
            </a:extLst>
          </p:cNvPr>
          <p:cNvSpPr txBox="1"/>
          <p:nvPr/>
        </p:nvSpPr>
        <p:spPr>
          <a:xfrm>
            <a:off x="6697089" y="231586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banking.rs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618DCB32-AADD-FF57-A7DC-2F3B20218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2783401"/>
            <a:ext cx="6168208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-related things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742FF-658F-EFF5-A3FC-28255FC3D429}"/>
              </a:ext>
            </a:extLst>
          </p:cNvPr>
          <p:cNvSpPr txBox="1"/>
          <p:nvPr/>
        </p:nvSpPr>
        <p:spPr>
          <a:xfrm>
            <a:off x="6697089" y="27747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catalog.rs</a:t>
            </a:r>
          </a:p>
        </p:txBody>
      </p:sp>
    </p:spTree>
    <p:extLst>
      <p:ext uri="{BB962C8B-B14F-4D97-AF65-F5344CB8AC3E}">
        <p14:creationId xmlns:p14="http://schemas.microsoft.com/office/powerpoint/2010/main" val="410067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A793D-D2F6-6DB8-9F96-CD8560E47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EC7AA3-73D5-44F0-547D-41A81ADD3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4371" y="-78830"/>
            <a:ext cx="7626717" cy="560552"/>
          </a:xfrm>
        </p:spPr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Accessing Artifacts Defined in a Module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2B5C24A-3516-67A2-6883-8D25D1C7C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>
                <a:latin typeface="+mj-lt"/>
              </a:rPr>
              <a:t>Client code can access artifacts that are defined in a module, by using a fully qualified name: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To make life easier, you can use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i="1" dirty="0">
                <a:latin typeface="+mj-lt"/>
              </a:rPr>
              <a:t> </a:t>
            </a:r>
            <a:r>
              <a:rPr lang="en-GB" dirty="0">
                <a:latin typeface="+mj-lt"/>
              </a:rPr>
              <a:t>directive</a:t>
            </a:r>
            <a:r>
              <a:rPr lang="en-GB" i="1" dirty="0">
                <a:latin typeface="+mj-lt"/>
              </a:rPr>
              <a:t> </a:t>
            </a:r>
            <a:r>
              <a:rPr lang="en-GB" dirty="0">
                <a:latin typeface="+mj-lt"/>
              </a:rPr>
              <a:t>to import the artifact name into scope: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A915-76CD-E94C-A669-A2D90766D26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87097960-FF90-DED1-7B78-1DEF06769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565128"/>
            <a:ext cx="6168208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</a:t>
            </a:r>
            <a:r>
              <a:rPr lang="en-GB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crate_name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::employee::Employee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::new(… … …);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B257898-A3D9-B1CE-251D-6A6BAF47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3033352"/>
            <a:ext cx="6168208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sz="12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crate_name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::employee::Employee;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emp2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::new(… … …);</a:t>
            </a:r>
          </a:p>
        </p:txBody>
      </p:sp>
    </p:spTree>
    <p:extLst>
      <p:ext uri="{BB962C8B-B14F-4D97-AF65-F5344CB8AC3E}">
        <p14:creationId xmlns:p14="http://schemas.microsoft.com/office/powerpoint/2010/main" val="72068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65AB9-8D41-9FAB-AB08-450D0A6C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2A7-9366-F039-EDA2-59DC4521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472823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4. Implementing Functionality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8ABC96D-2E4B-948E-152D-BA3E0A54E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Syntax for implementing functionality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Associated functions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Single Responsibility Principle (SRP)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02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/>
              <a:t>You can implement functionality for a struct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Similar to the idea of defining methods in a class in OO</a:t>
            </a:r>
          </a:p>
          <a:p>
            <a:pPr lvl="2"/>
            <a:endParaRPr lang="en-GB" dirty="0"/>
          </a:p>
          <a:p>
            <a:r>
              <a:rPr lang="en-GB" dirty="0"/>
              <a:t>In this section we'll discuss:</a:t>
            </a:r>
            <a:endParaRPr lang="en-GB" b="1" dirty="0"/>
          </a:p>
          <a:p>
            <a:pPr lvl="1"/>
            <a:r>
              <a:rPr lang="en-GB" dirty="0"/>
              <a:t>The general syntax for implementing functionality</a:t>
            </a:r>
          </a:p>
          <a:p>
            <a:pPr lvl="1"/>
            <a:r>
              <a:rPr lang="en-GB" dirty="0"/>
              <a:t>How to implement methods (with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/>
              <a:t> parameter)</a:t>
            </a:r>
          </a:p>
          <a:p>
            <a:pPr lvl="1"/>
            <a:r>
              <a:rPr lang="en-GB" dirty="0"/>
              <a:t>How to implement associated functions (no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/>
              <a:t> parameter)</a:t>
            </a:r>
          </a:p>
          <a:p>
            <a:pPr lvl="2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implementing_functionality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9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Implementing Functionality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To implement functionality for a struct, use this syntax: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4AE7D2E-01CC-4E9F-B9FB-2798CE56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55563"/>
            <a:ext cx="6168208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 struct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String,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salary: u64,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fulltime: bool,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Employee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Define methods and associated functions here …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74301-E1D2-4CF4-B8F5-DF735F8308D8}"/>
              </a:ext>
            </a:extLst>
          </p:cNvPr>
          <p:cNvSpPr txBox="1"/>
          <p:nvPr/>
        </p:nvSpPr>
        <p:spPr>
          <a:xfrm>
            <a:off x="6558432" y="2710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employee.rs</a:t>
            </a:r>
          </a:p>
        </p:txBody>
      </p:sp>
    </p:spTree>
    <p:extLst>
      <p:ext uri="{BB962C8B-B14F-4D97-AF65-F5344CB8AC3E}">
        <p14:creationId xmlns:p14="http://schemas.microsoft.com/office/powerpoint/2010/main" val="211587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23626" cy="3547021"/>
          </a:xfrm>
        </p:spPr>
        <p:txBody>
          <a:bodyPr/>
          <a:lstStyle/>
          <a:p>
            <a:r>
              <a:rPr lang="en-GB" dirty="0"/>
              <a:t>A method operates on a particular struct instance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First parameter must be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identifies a struct instance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typically declare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as a ref (or mutable ref)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(Note, the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is implicitly the struct type)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Invoke as follows: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aStructInstance.some_method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 following methods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1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Associated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associated function operates on the whole struct type, rather than on a particular struct instance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Similar to a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static method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in Java, C#, and C++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Doesn't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parameter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Invoke as follows: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SomeStructType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See the following associated function 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5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C38A-38F1-9547-EAD0-B074B4924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E77-8BE0-BCE3-DB4C-F4B51C89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Setting the Scene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4B08D0-2E53-7150-8BF7-F6FC5D626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OO in Rust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SOLID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30978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D233-7100-16E8-5C45-F16882196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2629B40-0924-970B-6320-310EE1D68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Single Responsibility Principle (SRP)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E32BE8-2D4F-34FC-62CC-BB37658C5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SRP states:</a:t>
            </a:r>
          </a:p>
          <a:p>
            <a:pPr lvl="1"/>
            <a:r>
              <a:rPr lang="en-GB" dirty="0"/>
              <a:t>A function/struct should have a single responsibility</a:t>
            </a:r>
          </a:p>
          <a:p>
            <a:pPr lvl="1"/>
            <a:r>
              <a:rPr lang="en-GB" dirty="0"/>
              <a:t>… and therefore, only a single reason to change</a:t>
            </a:r>
          </a:p>
          <a:p>
            <a:pPr lvl="1"/>
            <a:endParaRPr lang="en-GB" dirty="0"/>
          </a:p>
          <a:p>
            <a:r>
              <a:rPr lang="en-GB" dirty="0"/>
              <a:t>Take a look at two (semantically equivalent)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hilo1.rs</a:t>
            </a:r>
            <a:r>
              <a:rPr lang="en-GB" dirty="0"/>
              <a:t> – monolithic function, messy, complicated </a:t>
            </a:r>
            <a:r>
              <a:rPr lang="en-GB" sz="1800" dirty="0"/>
              <a:t>😢</a:t>
            </a:r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hilo2.rs</a:t>
            </a:r>
            <a:r>
              <a:rPr lang="en-GB" dirty="0"/>
              <a:t> – modular, each class has a single responsibility </a:t>
            </a:r>
            <a:r>
              <a:rPr lang="en-GB" sz="1800" dirty="0"/>
              <a:t>🥳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DF13312-AF84-8EF7-C5AD-8538470A8FAD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98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 Traits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trait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a trait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a trait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Open/Closed Principle (OCP)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</a:t>
            </a:r>
            <a:r>
              <a:rPr lang="en-GB" sz="2200" dirty="0" err="1"/>
              <a:t>Liskov</a:t>
            </a:r>
            <a:r>
              <a:rPr lang="en-GB" sz="2200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155315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99517" cy="3547021"/>
          </a:xfrm>
        </p:spPr>
        <p:txBody>
          <a:bodyPr/>
          <a:lstStyle/>
          <a:p>
            <a:r>
              <a:rPr lang="en-GB" dirty="0"/>
              <a:t>Traits in Rust are similar to interfaces in other OO languages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Rust, a trait can contain:</a:t>
            </a:r>
          </a:p>
          <a:p>
            <a:pPr lvl="1"/>
            <a:r>
              <a:rPr lang="en-GB" dirty="0"/>
              <a:t>Abstract methods, which must be overridden</a:t>
            </a:r>
          </a:p>
          <a:p>
            <a:pPr lvl="1"/>
            <a:r>
              <a:rPr lang="en-GB" dirty="0"/>
              <a:t>Default methods, which are implemented and can be overridden</a:t>
            </a:r>
          </a:p>
          <a:p>
            <a:pPr lvl="1"/>
            <a:r>
              <a:rPr lang="en-GB" dirty="0"/>
              <a:t>(A trait can't contain any data)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traits/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9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Trait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To define a trait, use this syntax: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4AE7D2E-01CC-4E9F-B9FB-2798CE56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8" y="1256289"/>
            <a:ext cx="6168208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Abstract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(s).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(&amp;self);  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Default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(s).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print_banner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println!("-------------------");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74301-E1D2-4CF4-B8F5-DF735F8308D8}"/>
              </a:ext>
            </a:extLst>
          </p:cNvPr>
          <p:cNvSpPr txBox="1"/>
          <p:nvPr/>
        </p:nvSpPr>
        <p:spPr>
          <a:xfrm>
            <a:off x="6930329" y="289272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296112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Trait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A struct can implement trait(s)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Must implement abstract methods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Can also override default methods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4AE7D2E-01CC-4E9F-B9FB-2798CE56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986329"/>
            <a:ext cx="6168209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  <a:p>
            <a:pPr defTabSz="554831"/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fr-FR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println!("Printing an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… … … ");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print_banner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    println!("---EMPLOYEE---");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}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74301-E1D2-4CF4-B8F5-DF735F8308D8}"/>
              </a:ext>
            </a:extLst>
          </p:cNvPr>
          <p:cNvSpPr txBox="1"/>
          <p:nvPr/>
        </p:nvSpPr>
        <p:spPr>
          <a:xfrm>
            <a:off x="6930329" y="418298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50407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If a struct implements a trait, you can invoke methods as usual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8F47C9A-3C2A-4ACD-93F7-852D4EAC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222777"/>
            <a:ext cx="6168209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demo_simple_trait_usage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let mut emp1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::new(String::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 100, false);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emp1.payrise(100);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emp1.print();</a:t>
            </a:r>
          </a:p>
          <a:p>
            <a:pPr defTabSz="554831"/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emp1.print_banner();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BE315-9708-47F0-B491-7947C2A91856}"/>
              </a:ext>
            </a:extLst>
          </p:cNvPr>
          <p:cNvSpPr txBox="1"/>
          <p:nvPr/>
        </p:nvSpPr>
        <p:spPr>
          <a:xfrm>
            <a:off x="6930329" y="267750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83067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8B31-4191-1CA4-8BDD-6BBC6F55E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7F311D-66A1-27AF-D811-25B532328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Open/Closed Principle (OCP)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190FCF0-15E7-949A-383B-A8E34B140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OCP states:</a:t>
            </a:r>
          </a:p>
          <a:p>
            <a:pPr lvl="1"/>
            <a:r>
              <a:rPr lang="en-GB" dirty="0"/>
              <a:t>You should be able to extend code seamlessly</a:t>
            </a:r>
          </a:p>
          <a:p>
            <a:pPr lvl="1"/>
            <a:r>
              <a:rPr lang="en-GB" dirty="0"/>
              <a:t>… without having to modify any existing code</a:t>
            </a:r>
          </a:p>
          <a:p>
            <a:pPr lvl="1"/>
            <a:endParaRPr lang="en-GB" dirty="0"/>
          </a:p>
          <a:p>
            <a:r>
              <a:rPr lang="en-GB" dirty="0"/>
              <a:t>Traits support the OCP</a:t>
            </a:r>
          </a:p>
          <a:p>
            <a:pPr lvl="1"/>
            <a:r>
              <a:rPr lang="en-GB" dirty="0"/>
              <a:t>You can seamlessly add new types that implement a trait</a:t>
            </a:r>
          </a:p>
          <a:p>
            <a:pPr lvl="1"/>
            <a:r>
              <a:rPr lang="en-GB" dirty="0"/>
              <a:t>… without modifying existing types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BEA09BA-BD87-734B-80EB-19D99F8985AD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22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Liskov</a:t>
            </a:r>
            <a:r>
              <a:rPr lang="en-GB" dirty="0"/>
              <a:t> Substitution Principle (LSP)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The LSP states:</a:t>
            </a:r>
          </a:p>
          <a:p>
            <a:pPr lvl="1"/>
            <a:r>
              <a:rPr lang="en-GB" dirty="0"/>
              <a:t>A trait variable can refer to any object that implements that trait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Rust, you must qualify the variable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denotes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dynamic (run-time) binding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When you invoke a method on the variable, Rust will examine the actual type of the object to decide which method to call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6BDC98E-7FF4-0D9F-6CF9-E03726DC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3421497"/>
            <a:ext cx="6168209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print_something(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obj: &amp;dyn 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obj.print();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obj.print_banner();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A1605-3EA5-9A42-28DD-0120112E90B5}"/>
              </a:ext>
            </a:extLst>
          </p:cNvPr>
          <p:cNvSpPr txBox="1"/>
          <p:nvPr/>
        </p:nvSpPr>
        <p:spPr>
          <a:xfrm>
            <a:off x="6930329" y="394458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2941094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EFF02-A300-BD7D-D25E-6DD3F51E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D0C2-D673-6E7C-667D-8D415CB5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53BDF3F-AFB9-1234-5A5B-3BD5542A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structs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modules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Implementing functionality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346364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Generics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Generic structs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Generic functions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Type constraints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Multiple type constraints</a:t>
            </a:r>
          </a:p>
        </p:txBody>
      </p:sp>
    </p:spTree>
    <p:extLst>
      <p:ext uri="{BB962C8B-B14F-4D97-AF65-F5344CB8AC3E}">
        <p14:creationId xmlns:p14="http://schemas.microsoft.com/office/powerpoint/2010/main" val="171927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26B8C-84F4-708C-0C56-A0B9F0BF0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5A3148-9E88-73AA-CBCF-42BA249FF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Overview of OO in Rust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B89ED1-EC6B-9371-8CB5-532401F48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In this chapter we'll see how to do OO in Rust </a:t>
            </a:r>
          </a:p>
          <a:p>
            <a:pPr lvl="1"/>
            <a:r>
              <a:rPr lang="en-GB" dirty="0"/>
              <a:t>Rust has full support for OO…</a:t>
            </a:r>
          </a:p>
          <a:p>
            <a:pPr lvl="1"/>
            <a:r>
              <a:rPr lang="en-GB" dirty="0"/>
              <a:t>But it looks quite different to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other languages!</a:t>
            </a:r>
          </a:p>
          <a:p>
            <a:pPr lvl="2"/>
            <a:endParaRPr lang="en-GB" sz="1400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E.g., Rust has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structs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Similar to classes in other OO languages</a:t>
            </a:r>
          </a:p>
          <a:p>
            <a:pPr lvl="1">
              <a:tabLst>
                <a:tab pos="2478088" algn="l"/>
              </a:tabLst>
            </a:pPr>
            <a:endParaRPr lang="en-GB" sz="1400" dirty="0">
              <a:cs typeface="Courier New" panose="02070309020205020404" pitchFamily="49" charset="0"/>
            </a:endParaRPr>
          </a:p>
          <a:p>
            <a:pPr>
              <a:tabLst>
                <a:tab pos="2478088" algn="l"/>
              </a:tabLst>
            </a:pPr>
            <a:r>
              <a:rPr lang="en-GB" dirty="0">
                <a:cs typeface="Courier New" panose="02070309020205020404" pitchFamily="49" charset="0"/>
              </a:rPr>
              <a:t>E.g., Rust has </a:t>
            </a:r>
            <a:r>
              <a:rPr lang="en-GB" i="1" dirty="0">
                <a:cs typeface="Courier New" panose="02070309020205020404" pitchFamily="49" charset="0"/>
              </a:rPr>
              <a:t>traits</a:t>
            </a:r>
          </a:p>
          <a:p>
            <a:pPr lvl="1">
              <a:tabLst>
                <a:tab pos="2478088" algn="l"/>
              </a:tabLst>
            </a:pPr>
            <a:r>
              <a:rPr lang="en-GB" dirty="0">
                <a:cs typeface="Courier New" panose="02070309020205020404" pitchFamily="49" charset="0"/>
              </a:rPr>
              <a:t>Similar to interfaces in other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9987-1C4E-9D11-0B7A-CD7BAFE0871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93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supports generics</a:t>
            </a:r>
          </a:p>
          <a:p>
            <a:pPr lvl="1"/>
            <a:r>
              <a:rPr lang="en-GB" dirty="0"/>
              <a:t>Generic structs</a:t>
            </a:r>
          </a:p>
          <a:p>
            <a:pPr lvl="1"/>
            <a:r>
              <a:rPr lang="en-GB" dirty="0"/>
              <a:t>Generic </a:t>
            </a:r>
            <a:r>
              <a:rPr lang="en-GB" dirty="0" err="1"/>
              <a:t>enums</a:t>
            </a:r>
            <a:endParaRPr lang="en-GB" dirty="0"/>
          </a:p>
          <a:p>
            <a:pPr lvl="1"/>
            <a:r>
              <a:rPr lang="en-GB" dirty="0"/>
              <a:t>Generic traits</a:t>
            </a:r>
          </a:p>
          <a:p>
            <a:pPr lvl="1"/>
            <a:r>
              <a:rPr lang="en-GB" dirty="0"/>
              <a:t>Generic functions</a:t>
            </a:r>
          </a:p>
          <a:p>
            <a:pPr lvl="2"/>
            <a:endParaRPr lang="en-GB" dirty="0"/>
          </a:p>
          <a:p>
            <a:r>
              <a:rPr lang="en-GB" dirty="0"/>
              <a:t>We'll take a look at generic structs and generic functions, see examples in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generics/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632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Structs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a generic struct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demo_generic_structs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244336"/>
            <a:ext cx="636440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x: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y: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z: </a:t>
            </a:r>
            <a:r>
              <a:rPr lang="fr-FR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554831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19803" y="196039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164520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a generic function as follows: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demo_generic_functions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221783"/>
            <a:ext cx="636440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print_my_size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(_thing: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!("thing has size {}", std::mem::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::&lt;T&gt;());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23922" y="15725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608720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Constraints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constraints on a type parameter</a:t>
            </a:r>
          </a:p>
          <a:p>
            <a:pPr lvl="1"/>
            <a:r>
              <a:rPr lang="en-GB" dirty="0"/>
              <a:t>Ensures the type implements certain trait functionality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demo_type_constraints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616891"/>
            <a:ext cx="6364403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print_items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&lt;T: std::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::Debug&gt;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(items: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item in items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!("{:?}", item);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23922" y="2332632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1284517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Type Constraints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define multiple constraints on a type parameter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 as follows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sample usage, see this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demo_multiple_type_constraints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DCB4EBF-BC2C-45BC-A0F0-5748960E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67" y="1581538"/>
            <a:ext cx="6364403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use_loggable_and_printable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&amp;T)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obj.log();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obj.persist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53CEF-3628-4CD3-80E3-0A5A70901D73}"/>
              </a:ext>
            </a:extLst>
          </p:cNvPr>
          <p:cNvSpPr txBox="1"/>
          <p:nvPr/>
        </p:nvSpPr>
        <p:spPr>
          <a:xfrm>
            <a:off x="7123922" y="211020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</a:p>
        </p:txBody>
      </p:sp>
    </p:spTree>
    <p:extLst>
      <p:ext uri="{BB962C8B-B14F-4D97-AF65-F5344CB8AC3E}">
        <p14:creationId xmlns:p14="http://schemas.microsoft.com/office/powerpoint/2010/main" val="422115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17663-1E41-4EB7-F5A6-B759EFB8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844BE7-0ECC-4DF9-2057-4BC1337C3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SOLID Design Principles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391B406-2C5B-1675-24C3-F36561238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We'll also see how to write well-structured Rust code by applying the </a:t>
            </a:r>
            <a:r>
              <a:rPr lang="en-GB" sz="20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n-GB" dirty="0"/>
              <a:t> design principles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endParaRPr lang="en-GB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RP - </a:t>
            </a:r>
            <a:r>
              <a:rPr lang="en-GB" dirty="0"/>
              <a:t>Single Responsibility Principle</a:t>
            </a:r>
          </a:p>
          <a:p>
            <a:pPr lvl="1"/>
            <a:r>
              <a:rPr lang="en-GB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CP - </a:t>
            </a:r>
            <a:r>
              <a:rPr lang="en-GB" dirty="0"/>
              <a:t>Open/Closed Principle</a:t>
            </a:r>
          </a:p>
          <a:p>
            <a:pPr lvl="1"/>
            <a:r>
              <a:rPr lang="en-GB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 - </a:t>
            </a:r>
            <a:r>
              <a:rPr lang="en-GB" dirty="0" err="1"/>
              <a:t>Liskov</a:t>
            </a:r>
            <a:r>
              <a:rPr lang="en-GB" dirty="0"/>
              <a:t> Substitution Principle</a:t>
            </a:r>
          </a:p>
          <a:p>
            <a:pPr lvl="1"/>
            <a:r>
              <a:rPr lang="en-GB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 - </a:t>
            </a:r>
            <a:r>
              <a:rPr lang="en-GB" dirty="0"/>
              <a:t>Interface Segregation Principle</a:t>
            </a:r>
          </a:p>
          <a:p>
            <a:pPr lvl="1"/>
            <a:r>
              <a:rPr lang="en-GB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IP - </a:t>
            </a:r>
            <a:r>
              <a:rPr lang="en-GB" dirty="0"/>
              <a:t>Dependency Inversion Principle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60B21-5471-E3E1-6E88-76971764D7C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15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Simple Structs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struct type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and using a struct value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structs to/from functions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Rust allows you to define structure types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Contains related fields (as we'll see in this section)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Can also house related functionality (as we'll see later)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Can also implement traits (as we'll see later)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simple_structs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Struct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define a struct type: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keyword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 the struct a name that starts with a capital letter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Define field names and types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structure type definition: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 Structs and fields are private to the current file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Unless marked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and Using a Struct Value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To create a struct value:</a:t>
            </a:r>
            <a:endParaRPr lang="en-GB" dirty="0">
              <a:latin typeface="+mj-lt"/>
            </a:endParaRPr>
          </a:p>
          <a:p>
            <a:pPr lvl="1"/>
            <a:r>
              <a:rPr lang="en-GB" dirty="0"/>
              <a:t>Use the struct name…</a:t>
            </a:r>
          </a:p>
          <a:p>
            <a:pPr lvl="1"/>
            <a:r>
              <a:rPr lang="en-GB"/>
              <a:t>Followed by initializers </a:t>
            </a:r>
            <a:r>
              <a:rPr lang="en-GB" dirty="0"/>
              <a:t>for all fields, enclosed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access a field in a struct value: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Use the syntax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aStructValue.aField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demo_creating_using_struct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Structs to/from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4320" cy="3547021"/>
          </a:xfrm>
        </p:spPr>
        <p:txBody>
          <a:bodyPr/>
          <a:lstStyle/>
          <a:p>
            <a:r>
              <a:rPr lang="en-GB" dirty="0"/>
              <a:t>You can pass a struct value to/from functions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By default, structs are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moved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rather than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copied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Alternatively, you can pass-by-reference if you prefer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demo_struct_and_functions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build_employee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build_employee_v2()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print_employee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95893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2201</TotalTime>
  <Words>1719</Words>
  <Application>Microsoft Office PowerPoint</Application>
  <PresentationFormat>On-screen Show (16:9)</PresentationFormat>
  <Paragraphs>376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Standard_LiveLessons_2017</vt:lpstr>
      <vt:lpstr>Object Orientation</vt:lpstr>
      <vt:lpstr>1. Setting the Scene</vt:lpstr>
      <vt:lpstr>Overview of OO in Rust</vt:lpstr>
      <vt:lpstr>SOLID Design Principles</vt:lpstr>
      <vt:lpstr>2. Simple Structs</vt:lpstr>
      <vt:lpstr>Overview</vt:lpstr>
      <vt:lpstr>Defining a Struct Type</vt:lpstr>
      <vt:lpstr>Creating and Using a Struct Value</vt:lpstr>
      <vt:lpstr>Passing Structs to/from Functions</vt:lpstr>
      <vt:lpstr>3. Understanding Modules</vt:lpstr>
      <vt:lpstr>Overview</vt:lpstr>
      <vt:lpstr>Defining Modules (1 of 2)</vt:lpstr>
      <vt:lpstr>Defining Modules (2 of 2)</vt:lpstr>
      <vt:lpstr>Accessing Artifacts Defined in a Module</vt:lpstr>
      <vt:lpstr>4. Implementing Functionality</vt:lpstr>
      <vt:lpstr>Overview</vt:lpstr>
      <vt:lpstr>Syntax for Implementing Functionality</vt:lpstr>
      <vt:lpstr>Methods</vt:lpstr>
      <vt:lpstr>Associated Functions</vt:lpstr>
      <vt:lpstr>The Single Responsibility Principle (SRP)</vt:lpstr>
      <vt:lpstr>5. Traits</vt:lpstr>
      <vt:lpstr>Overview</vt:lpstr>
      <vt:lpstr>Defining a Trait</vt:lpstr>
      <vt:lpstr>Implementing a Trait</vt:lpstr>
      <vt:lpstr>Using a Trait</vt:lpstr>
      <vt:lpstr>The Open/Closed Principle (OCP)</vt:lpstr>
      <vt:lpstr>The Liskov Substitution Principle (LSP)</vt:lpstr>
      <vt:lpstr>Summary</vt:lpstr>
      <vt:lpstr>Annex: Generics</vt:lpstr>
      <vt:lpstr>Overview</vt:lpstr>
      <vt:lpstr>Generic Structs </vt:lpstr>
      <vt:lpstr>Generic Functions</vt:lpstr>
      <vt:lpstr>Type Constraints</vt:lpstr>
      <vt:lpstr>Multiple Type Constraints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144</cp:revision>
  <dcterms:created xsi:type="dcterms:W3CDTF">2015-09-28T19:52:00Z</dcterms:created>
  <dcterms:modified xsi:type="dcterms:W3CDTF">2025-06-23T14:46:13Z</dcterms:modified>
</cp:coreProperties>
</file>