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764" r:id="rId3"/>
    <p:sldId id="763" r:id="rId4"/>
    <p:sldId id="776" r:id="rId5"/>
    <p:sldId id="777" r:id="rId6"/>
    <p:sldId id="765" r:id="rId7"/>
    <p:sldId id="778" r:id="rId8"/>
    <p:sldId id="779" r:id="rId9"/>
    <p:sldId id="775" r:id="rId10"/>
    <p:sldId id="780" r:id="rId11"/>
    <p:sldId id="781" r:id="rId12"/>
    <p:sldId id="782" r:id="rId13"/>
    <p:sldId id="783" r:id="rId14"/>
    <p:sldId id="784" r:id="rId15"/>
    <p:sldId id="710" r:id="rId16"/>
    <p:sldId id="532" r:id="rId17"/>
    <p:sldId id="786" r:id="rId18"/>
    <p:sldId id="719" r:id="rId19"/>
    <p:sldId id="726" r:id="rId20"/>
    <p:sldId id="785" r:id="rId21"/>
    <p:sldId id="773" r:id="rId22"/>
    <p:sldId id="787" r:id="rId23"/>
    <p:sldId id="788" r:id="rId24"/>
    <p:sldId id="789" r:id="rId25"/>
    <p:sldId id="790" r:id="rId26"/>
    <p:sldId id="791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5E05"/>
    <a:srgbClr val="FC8604"/>
    <a:srgbClr val="E37803"/>
    <a:srgbClr val="7898C0"/>
    <a:srgbClr val="00589A"/>
    <a:srgbClr val="1580A1"/>
    <a:srgbClr val="CCFF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53" autoAdjust="0"/>
    <p:restoredTop sz="96725" autoAdjust="0"/>
  </p:normalViewPr>
  <p:slideViewPr>
    <p:cSldViewPr snapToGrid="0" snapToObjects="1">
      <p:cViewPr varScale="1">
        <p:scale>
          <a:sx n="119" d="100"/>
          <a:sy n="119" d="100"/>
        </p:scale>
        <p:origin x="80" y="4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46145-C2CF-D567-421E-81FD52936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426B79-05F1-986E-9BA3-FC4BB42DC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A4DDD-61E6-87F2-C833-39E7F5F2E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19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B6254-9013-554F-66E7-D55142530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111418AA-7963-9C87-A345-038BEDAEC4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12692E78-C89A-8D8A-458A-0B738475E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2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3146A-E246-3DEB-895F-57D894D7C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837DD04F-5680-9A79-7C1A-858E60A7FB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93C7774C-15D1-530C-9EC8-1F97C73E0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85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168AD-DFF8-388C-C9E0-30774268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4E16F6DA-4EE4-4538-59F8-A1D950D2F3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FA0DC597-0015-FD28-455E-059E2E8518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98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A39BD-D18E-21F1-2BF9-4C2FB216D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D9C43B7A-7519-320D-4EC8-B585DD9FD7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D04A49BC-49AF-03A8-3DF0-7A703A02AA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55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1D594-4282-35A4-1D21-DB30D44DD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C326DE4C-35C1-F7C5-ABED-6CB403AC60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E2F17494-638F-A916-C666-33CDE0A4E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28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21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47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376CA-E464-165E-9A2D-E197AA174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23501C-3FDB-BF15-92C5-AFEAFB0DD4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4956ED-ABA5-DF3A-6442-E13D2662B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003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E25E8-CF30-C28F-BBC5-174277C70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856D897F-54CF-7B61-A993-501E69FD89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A790DB19-751D-2371-3E41-7465FD025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6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B15EB-3A4E-B142-3A28-C1E6C1DC6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2614DE-084F-12C3-4838-CAF92F2A49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3EAEC3-24E6-293E-3C91-ADBA04DE1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902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45E18-D6AC-A79F-1A6D-E41968DB6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F4CC31-CEEA-8CB2-7FAF-EA9AFBA40F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63E93F-4C5C-7456-E897-C42A32407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020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BE7AC-31BE-D541-D785-398FACBB9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4FB4701F-5F44-7C06-39D0-A42754B414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6F900497-220B-4759-4390-AAFD37AA3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06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2E085-E23B-8633-5890-0BF1F7BFF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D49F1139-801D-E6C7-6C26-3A8AE5A174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88EA2F9B-7D14-AEC1-8E0A-91EDDC935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307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A050E-DBC4-92D5-2E4E-0905F2BE8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6606BC76-324E-020B-FE9D-CF3C5EE5E5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007BE00C-CCE8-3FD7-CC09-0B1927334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90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46721-E125-6A14-947D-4720090BD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D35D43FD-DCAD-CC22-9717-72CDBBF3D8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6C8B3DF9-2689-686B-D475-074E70B7D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7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D770D-5F50-943A-B01F-AB9A90258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53FF692A-FE93-1511-ECF7-3C388FE31D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B0FF27F9-4835-D871-7649-839611D85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7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E1D06-4DD2-2A66-117B-C60CC4BF0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2C3E852B-CC21-0B76-B12F-A3D9C7C8A8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09B28EDF-8293-6F44-5A11-3084C39CD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18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24AEE-020A-C2DE-952E-A4229C1BD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AE4F98-12F0-B72B-0B4B-AF61726ADB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60A21A-1E86-6C3D-4AB8-B2498640B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856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8F96D-9A42-8092-1D26-FE5C10F07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4196F748-D27A-2E3F-D58D-B028F2138F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B89548AD-CB3E-D3FF-A902-53A275AAEA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1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D3D44-956C-E3FC-F951-26C2D140A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36062C1C-288D-55D6-A2AF-8D0297031A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99CE4400-EDB9-CA52-7A00-E23F72A8FD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64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3DDCE-E864-9DD0-0817-42A49EB6A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67171B15-AB47-DC4F-2A6C-CA2AD73CAA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CD400B37-ED0C-8A71-F1C7-FC43C87096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32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8FE2E-4088-723A-E170-68718E44D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B52EB00F-9355-5B93-A79E-AE0B2B38FA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5B61ADF0-1DC9-E62C-C5DA-F094569DA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8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Understanding Crates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Crate essentials</a:t>
            </a:r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Creating crates via rustc</a:t>
            </a:r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Creating crates via Cargo</a:t>
            </a:r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Organizing a large app</a:t>
            </a:r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endParaRPr lang="en-GB" sz="2200" dirty="0"/>
          </a:p>
          <a:p>
            <a:pPr marL="55563" indent="0">
              <a:tabLst>
                <a:tab pos="268288" algn="l"/>
              </a:tabLst>
            </a:pPr>
            <a:r>
              <a:rPr lang="en-GB" sz="2200" i="1" dirty="0"/>
              <a:t>Annex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268288" algn="l"/>
              </a:tabLst>
            </a:pPr>
            <a:r>
              <a:rPr lang="en-GB" sz="2200" dirty="0"/>
              <a:t>Database access application</a:t>
            </a:r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5420E-A06E-6593-6AD5-F1FBA8BE4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169B-41E1-EEC6-2C6D-8E2E1D90E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Creating Crates via Cargo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7DC6949-9C19-1C65-C8DC-689AB7980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a binary crate via Cargo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a library crate via Cargo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Utilizing a library crate via Cargo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36725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0D383-7211-81C1-A6CB-459724DAE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3BCAB08-9ACE-BA79-1847-3FC7466AA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2B6F053-1C76-00B3-2CA2-2B830EE292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7148" cy="3547021"/>
          </a:xfrm>
        </p:spPr>
        <p:txBody>
          <a:bodyPr/>
          <a:lstStyle/>
          <a:p>
            <a:r>
              <a:rPr lang="en-GB" dirty="0"/>
              <a:t>In this section we'll see how to create crates via Cargo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This is the preferred way to create crates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Cargo generates starter files for you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You can manage crate dependencies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toml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files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See this project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crates_via_cargo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8811C-F2B1-6390-E7E6-3F6348EE035D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0248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D1EE6-2204-EB51-7CAD-16724C93B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2323A3B-F772-5780-A920-FAC3E8704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Creating a Binary Crate</a:t>
            </a:r>
            <a:r>
              <a:rPr lang="en-GB" dirty="0"/>
              <a:t> via Cargo</a:t>
            </a:r>
            <a:endParaRPr lang="en-GB" sz="36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4ECF725-1CD0-017C-7F3B-DA36DF8C94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7148" cy="3547021"/>
          </a:xfrm>
        </p:spPr>
        <p:txBody>
          <a:bodyPr/>
          <a:lstStyle/>
          <a:p>
            <a:r>
              <a:rPr lang="en-GB" dirty="0"/>
              <a:t>To create a binary crate via Cargo…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This generates a package that contains: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src/main.rs – </a:t>
            </a:r>
            <a:r>
              <a:rPr lang="en-GB" dirty="0"/>
              <a:t>Root code file in the binary crate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Cargo.toml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Specifies package metadata and dependencies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/>
              <a:t>When you build the package:</a:t>
            </a:r>
          </a:p>
          <a:p>
            <a:pPr lvl="1"/>
            <a:r>
              <a:rPr lang="en-GB" dirty="0"/>
              <a:t>Cargo </a:t>
            </a:r>
            <a:r>
              <a:rPr lang="en-GB" dirty="0">
                <a:cs typeface="Courier New" panose="02070309020205020404" pitchFamily="49" charset="0"/>
              </a:rPr>
              <a:t>creates a binary crate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myapp1.exe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6103B-6A19-2DA4-8212-888DB1C0B27A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AAE0D-EF6F-99C5-398D-D9CC0C796D18}"/>
              </a:ext>
            </a:extLst>
          </p:cNvPr>
          <p:cNvSpPr txBox="1"/>
          <p:nvPr/>
        </p:nvSpPr>
        <p:spPr>
          <a:xfrm>
            <a:off x="1597469" y="1253589"/>
            <a:ext cx="266823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cargo new myapp1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E599A4-9C9F-63B8-0608-73E035F3FF16}"/>
              </a:ext>
            </a:extLst>
          </p:cNvPr>
          <p:cNvSpPr txBox="1"/>
          <p:nvPr/>
        </p:nvSpPr>
        <p:spPr>
          <a:xfrm>
            <a:off x="5209274" y="1253589"/>
            <a:ext cx="266823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cargo new myapp1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--bin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CC97F-4C71-3F73-D1DD-56F59C9D1D74}"/>
              </a:ext>
            </a:extLst>
          </p:cNvPr>
          <p:cNvSpPr txBox="1"/>
          <p:nvPr/>
        </p:nvSpPr>
        <p:spPr>
          <a:xfrm>
            <a:off x="4531464" y="11846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452923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DFC52-4C70-5C0D-528A-CA78229CB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065FAB9-FD82-9DCE-7846-83ED02D44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Creating a Library Crate</a:t>
            </a:r>
            <a:r>
              <a:rPr lang="en-GB" dirty="0"/>
              <a:t> via Cargo</a:t>
            </a:r>
            <a:endParaRPr lang="en-GB" sz="36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D865B05-DAC2-3AD8-FF20-5406F239A6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7148" cy="3547021"/>
          </a:xfrm>
        </p:spPr>
        <p:txBody>
          <a:bodyPr/>
          <a:lstStyle/>
          <a:p>
            <a:r>
              <a:rPr lang="en-GB" dirty="0"/>
              <a:t>To create a library crate via Cargo…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This generates a package that contains: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src/lib.rs  - </a:t>
            </a:r>
            <a:r>
              <a:rPr lang="en-GB" dirty="0"/>
              <a:t>Root code file in the library crate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Cargo.toml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Specifies package metadata and dependencies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/>
              <a:t>When you build the package:</a:t>
            </a:r>
          </a:p>
          <a:p>
            <a:pPr lvl="1"/>
            <a:r>
              <a:rPr lang="en-GB" dirty="0"/>
              <a:t>Cargo </a:t>
            </a:r>
            <a:r>
              <a:rPr lang="en-GB" dirty="0">
                <a:cs typeface="Courier New" panose="02070309020205020404" pitchFamily="49" charset="0"/>
              </a:rPr>
              <a:t>creates a library crate in </a:t>
            </a:r>
            <a:r>
              <a:rPr lang="en-GB" b="1" dirty="0" err="1">
                <a:solidFill>
                  <a:srgbClr val="FC86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</a:t>
            </a:r>
            <a:r>
              <a:rPr lang="en-GB" b="1" dirty="0" err="1">
                <a:solidFill>
                  <a:srgbClr val="FC86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rlib</a:t>
            </a:r>
            <a:endParaRPr lang="en-GB" b="1" dirty="0">
              <a:solidFill>
                <a:srgbClr val="FC8604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D1770-0659-AEF7-7E69-2671D0C1203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4E1034-A7A5-4CE5-7141-FB2293164C56}"/>
              </a:ext>
            </a:extLst>
          </p:cNvPr>
          <p:cNvSpPr txBox="1"/>
          <p:nvPr/>
        </p:nvSpPr>
        <p:spPr>
          <a:xfrm>
            <a:off x="1597469" y="1249611"/>
            <a:ext cx="6280035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cargo new </a:t>
            </a:r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--lib</a:t>
            </a:r>
            <a:endParaRPr lang="en-GB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68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6D989-972F-FC7B-376B-19868E86B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B8DB1B3-ADFD-BB78-9274-1CF3F8DA6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Utilizing a Library Crate via Cargo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1016F4D-B483-2A7C-23F5-97848318EB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7148" cy="3547021"/>
          </a:xfrm>
        </p:spPr>
        <p:txBody>
          <a:bodyPr/>
          <a:lstStyle/>
          <a:p>
            <a:r>
              <a:rPr lang="en-GB" dirty="0"/>
              <a:t>Imagine you've created a library crate and a binary crate like so: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In the binary crate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toml</a:t>
            </a:r>
            <a:r>
              <a:rPr lang="en-GB" dirty="0"/>
              <a:t> file, add a dependency that points </a:t>
            </a:r>
            <a:br>
              <a:rPr lang="en-GB" dirty="0"/>
            </a:br>
            <a:r>
              <a:rPr lang="en-GB" dirty="0"/>
              <a:t>to the path of the library: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65D00-2B55-6D8B-33A0-5CF9C7ED959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AE845B-2024-0EE3-FC3E-965DB2229DDF}"/>
              </a:ext>
            </a:extLst>
          </p:cNvPr>
          <p:cNvSpPr txBox="1"/>
          <p:nvPr/>
        </p:nvSpPr>
        <p:spPr>
          <a:xfrm>
            <a:off x="1597469" y="1253589"/>
            <a:ext cx="6280035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cargo new </a:t>
            </a:r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--lib</a:t>
            </a:r>
            <a:endParaRPr lang="en-GB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0B66B-0603-8439-4E94-9F0900050889}"/>
              </a:ext>
            </a:extLst>
          </p:cNvPr>
          <p:cNvSpPr txBox="1"/>
          <p:nvPr/>
        </p:nvSpPr>
        <p:spPr>
          <a:xfrm>
            <a:off x="1597469" y="1608233"/>
            <a:ext cx="6280035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cargo new myapp2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--bin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FBDA8548-2BD1-15D3-E958-698DF23B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8" y="2969447"/>
            <a:ext cx="6168208" cy="1385637"/>
          </a:xfrm>
          <a:prstGeom prst="rect">
            <a:avLst/>
          </a:prstGeom>
          <a:solidFill>
            <a:srgbClr val="EBFFFF"/>
          </a:solidFill>
          <a:ln>
            <a:noFill/>
          </a:ln>
          <a:effectLst>
            <a:outerShdw dist="107763" dir="2700000" algn="ctr" rotWithShape="0">
              <a:srgbClr val="00B0F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[package]</a:t>
            </a:r>
          </a:p>
          <a:p>
            <a:pPr defTabSz="739775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= "myapp2"</a:t>
            </a:r>
          </a:p>
          <a:p>
            <a:pPr defTabSz="739775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version = "0.1.0"</a:t>
            </a:r>
          </a:p>
          <a:p>
            <a:pPr defTabSz="739775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edition = "2024"</a:t>
            </a:r>
          </a:p>
          <a:p>
            <a:pPr defTabSz="739775"/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[dependencies]</a:t>
            </a:r>
          </a:p>
          <a:p>
            <a:pPr defTabSz="739775"/>
            <a:r>
              <a:rPr lang="en-GB" sz="1200" b="1" dirty="0" err="1">
                <a:solidFill>
                  <a:srgbClr val="E15E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r>
              <a:rPr lang="en-GB" sz="1200" b="1" dirty="0">
                <a:solidFill>
                  <a:srgbClr val="E15E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 path = "../</a:t>
            </a:r>
            <a:r>
              <a:rPr lang="en-GB" sz="1200" b="1" dirty="0" err="1">
                <a:solidFill>
                  <a:srgbClr val="E15E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r>
              <a:rPr lang="en-GB" sz="1200" b="1" dirty="0">
                <a:solidFill>
                  <a:srgbClr val="E15E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55A66F-F701-4587-FAD8-072C3B4E6051}"/>
              </a:ext>
            </a:extLst>
          </p:cNvPr>
          <p:cNvSpPr txBox="1"/>
          <p:nvPr/>
        </p:nvSpPr>
        <p:spPr>
          <a:xfrm>
            <a:off x="5721526" y="4079892"/>
            <a:ext cx="2044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Cargo.toml</a:t>
            </a:r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myapp2</a:t>
            </a:r>
          </a:p>
        </p:txBody>
      </p:sp>
    </p:spTree>
    <p:extLst>
      <p:ext uri="{BB962C8B-B14F-4D97-AF65-F5344CB8AC3E}">
        <p14:creationId xmlns:p14="http://schemas.microsoft.com/office/powerpoint/2010/main" val="4203657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4. Organizing a Large App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the project structure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the library crate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the binary crate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7148" cy="3547021"/>
          </a:xfrm>
        </p:spPr>
        <p:txBody>
          <a:bodyPr/>
          <a:lstStyle/>
          <a:p>
            <a:r>
              <a:rPr lang="en-GB" dirty="0"/>
              <a:t>In this section we'll see how to structure a large application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See project folder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csv_parser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This will help you to understand: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interplay between binary and library crates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How to organize code into separate files (modules)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14588-5CC3-9195-AB06-E94A0583A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31DCAE3-978F-F86B-4DF0-0AA3D6FE3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4371" y="-78830"/>
            <a:ext cx="7548179" cy="560552"/>
          </a:xfrm>
        </p:spPr>
        <p:txBody>
          <a:bodyPr/>
          <a:lstStyle/>
          <a:p>
            <a:r>
              <a:rPr lang="en-GB"/>
              <a:t>Understanding the Project Structure</a:t>
            </a:r>
            <a:endParaRPr lang="en-GB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EFC2CC9-05AC-8C8D-8D6A-E6CDBC93A8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/>
          <a:lstStyle/>
          <a:p>
            <a:r>
              <a:rPr lang="en-GB" dirty="0"/>
              <a:t>The project (package) contains two crates:</a:t>
            </a:r>
          </a:p>
          <a:p>
            <a:pPr lvl="1">
              <a:tabLst>
                <a:tab pos="2154238" algn="l"/>
              </a:tabLst>
            </a:pPr>
            <a:r>
              <a:rPr lang="en-GB" dirty="0"/>
              <a:t>Binary crate	–  contains just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GB" dirty="0"/>
              <a:t> function</a:t>
            </a:r>
          </a:p>
          <a:p>
            <a:pPr lvl="1">
              <a:tabLst>
                <a:tab pos="2154238" algn="l"/>
              </a:tabLst>
            </a:pPr>
            <a:r>
              <a:rPr lang="en-GB" dirty="0"/>
              <a:t>Library crate	–  contains all the rest of the application code</a:t>
            </a:r>
          </a:p>
          <a:p>
            <a:pPr lvl="1"/>
            <a:endParaRPr lang="en-GB" dirty="0"/>
          </a:p>
          <a:p>
            <a:r>
              <a:rPr lang="en-GB" dirty="0"/>
              <a:t>Interestingly, both crates will be named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csv_parser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The binary crate will be built in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csv_parser.exe</a:t>
            </a:r>
          </a:p>
          <a:p>
            <a:pPr lvl="1"/>
            <a:r>
              <a:rPr lang="en-GB" dirty="0"/>
              <a:t>The library crate will be built in </a:t>
            </a:r>
            <a:r>
              <a:rPr lang="en-GB" b="1" dirty="0" err="1">
                <a:solidFill>
                  <a:srgbClr val="E15E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csv_parser.</a:t>
            </a:r>
            <a:r>
              <a:rPr lang="en-GB" b="1" dirty="0" err="1">
                <a:solidFill>
                  <a:srgbClr val="E15E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rlib</a:t>
            </a:r>
            <a:endParaRPr lang="en-GB" b="1" dirty="0">
              <a:solidFill>
                <a:srgbClr val="E15E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332A5-F625-9815-F723-2D37AA2C767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0879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the Library Crate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lib.rs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is the root code file of the library crate</a:t>
            </a: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It just defines a bunch of modules as follows: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Rust will automatically locate the code for these modules in files named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datatypes.rs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etc.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18870AA-F939-015A-E17F-591F1A3CD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8" y="1969899"/>
            <a:ext cx="6168208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 mod datatypes;  </a:t>
            </a:r>
          </a:p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 mod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</a:t>
            </a:r>
          </a:p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 mod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</a:t>
            </a:r>
          </a:p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 mod util;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7556E-A81F-6479-A7B9-FD651E932191}"/>
              </a:ext>
            </a:extLst>
          </p:cNvPr>
          <p:cNvSpPr txBox="1"/>
          <p:nvPr/>
        </p:nvSpPr>
        <p:spPr>
          <a:xfrm>
            <a:off x="7023302" y="2497861"/>
            <a:ext cx="742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lib.</a:t>
            </a:r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407268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-78830"/>
            <a:ext cx="7720737" cy="560552"/>
          </a:xfrm>
        </p:spPr>
        <p:txBody>
          <a:bodyPr/>
          <a:lstStyle/>
          <a:p>
            <a:r>
              <a:rPr lang="en-GB" dirty="0"/>
              <a:t>Understanding the Library Crate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949280" cy="3547021"/>
          </a:xfrm>
        </p:spPr>
        <p:txBody>
          <a:bodyPr/>
          <a:lstStyle/>
          <a:p>
            <a:r>
              <a:rPr lang="en-GB" dirty="0"/>
              <a:t>Take a look in the following files (modules) in the library crate: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datatypes.rs - </a:t>
            </a:r>
            <a:r>
              <a:rPr lang="en-GB" dirty="0">
                <a:cs typeface="Courier New" panose="02070309020205020404" pitchFamily="49" charset="0"/>
              </a:rPr>
              <a:t>code for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r>
              <a:rPr lang="en-GB" dirty="0">
                <a:cs typeface="Courier New" panose="02070309020205020404" pitchFamily="49" charset="0"/>
              </a:rPr>
              <a:t> module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fh.rs        - </a:t>
            </a:r>
            <a:r>
              <a:rPr lang="en-GB" dirty="0">
                <a:cs typeface="Courier New" panose="02070309020205020404" pitchFamily="49" charset="0"/>
              </a:rPr>
              <a:t>code for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en-GB" dirty="0">
                <a:cs typeface="Courier New" panose="02070309020205020404" pitchFamily="49" charset="0"/>
              </a:rPr>
              <a:t> module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ui.rs        - </a:t>
            </a:r>
            <a:r>
              <a:rPr lang="en-GB" dirty="0">
                <a:cs typeface="Courier New" panose="02070309020205020404" pitchFamily="49" charset="0"/>
              </a:rPr>
              <a:t>code for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GB" dirty="0">
                <a:cs typeface="Courier New" panose="02070309020205020404" pitchFamily="49" charset="0"/>
              </a:rPr>
              <a:t> module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util.rs      - </a:t>
            </a:r>
            <a:r>
              <a:rPr lang="en-GB" dirty="0">
                <a:cs typeface="Courier New" panose="02070309020205020404" pitchFamily="49" charset="0"/>
              </a:rPr>
              <a:t>code for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n-GB" dirty="0">
                <a:cs typeface="Courier New" panose="02070309020205020404" pitchFamily="49" charset="0"/>
              </a:rPr>
              <a:t> module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A module can easily import other modules in the same crate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crate</a:t>
            </a:r>
            <a:r>
              <a:rPr lang="en-GB" dirty="0">
                <a:cs typeface="Courier New" panose="02070309020205020404" pitchFamily="49" charset="0"/>
              </a:rPr>
              <a:t> keyword is a euphemism for the </a:t>
            </a:r>
            <a:r>
              <a:rPr lang="en-GB" i="1" dirty="0">
                <a:cs typeface="Courier New" panose="02070309020205020404" pitchFamily="49" charset="0"/>
              </a:rPr>
              <a:t>current crate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EBA1AB37-D0A2-269F-5CD0-9C7ED7421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8" y="3874109"/>
            <a:ext cx="6558980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crate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::{util, datatypes::Record, datatypes::Visit};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5DA471-5FB7-4DDA-5C64-0EE968661DD5}"/>
              </a:ext>
            </a:extLst>
          </p:cNvPr>
          <p:cNvSpPr txBox="1"/>
          <p:nvPr/>
        </p:nvSpPr>
        <p:spPr>
          <a:xfrm>
            <a:off x="7706064" y="4197197"/>
            <a:ext cx="649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ui.rs</a:t>
            </a:r>
          </a:p>
        </p:txBody>
      </p:sp>
    </p:spTree>
    <p:extLst>
      <p:ext uri="{BB962C8B-B14F-4D97-AF65-F5344CB8AC3E}">
        <p14:creationId xmlns:p14="http://schemas.microsoft.com/office/powerpoint/2010/main" val="391595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DC38A-38F1-9547-EAD0-B074B4924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DE77-8BE0-BCE3-DB4C-F4B51C898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Crate Essentials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74B08D0-2E53-7150-8BF7-F6FC5D626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What is a crate?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How to create crates?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09780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D9971-71F3-0096-5B75-651949022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0057C3D-7152-B920-CC38-112D96DAE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4371" y="-78830"/>
            <a:ext cx="7720737" cy="560552"/>
          </a:xfrm>
        </p:spPr>
        <p:txBody>
          <a:bodyPr/>
          <a:lstStyle/>
          <a:p>
            <a:r>
              <a:rPr lang="en-GB" dirty="0"/>
              <a:t>Understanding the Binary Crate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459B294-2914-558F-BB32-2B39E84F58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949280" cy="3547021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cs typeface="Courier New" panose="02070309020205020404" pitchFamily="49" charset="0"/>
              </a:rPr>
              <a:t> is the root code file of the binary crate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cs typeface="Courier New" panose="02070309020205020404" pitchFamily="49" charset="0"/>
              </a:rPr>
              <a:t> imports modules from the library crate, as follows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Note we have to specify the library crate name specifically here</a:t>
            </a:r>
          </a:p>
          <a:p>
            <a:pPr lvl="1"/>
            <a:endParaRPr lang="en-GB" i="1" dirty="0"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A590039-AE39-5E86-88D9-5F0121D23D15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C8A0946D-6999-9C8E-7C00-14534534F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8" y="2440702"/>
            <a:ext cx="6558980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csv_parser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::{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util};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250BA-5CC5-9A00-BA34-7C1FA3C0AB32}"/>
              </a:ext>
            </a:extLst>
          </p:cNvPr>
          <p:cNvSpPr txBox="1"/>
          <p:nvPr/>
        </p:nvSpPr>
        <p:spPr>
          <a:xfrm>
            <a:off x="7520117" y="276379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164C2-C586-4A0C-4FFC-ACFA9DC19DB3}"/>
              </a:ext>
            </a:extLst>
          </p:cNvPr>
          <p:cNvSpPr txBox="1"/>
          <p:nvPr/>
        </p:nvSpPr>
        <p:spPr>
          <a:xfrm>
            <a:off x="1551688" y="3180424"/>
            <a:ext cx="3720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rgbClr val="FF0000"/>
                </a:solidFill>
              </a:rPr>
              <a:t>Why can't we just use the </a:t>
            </a:r>
            <a:r>
              <a:rPr lang="en-GB" sz="14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crate</a:t>
            </a:r>
            <a:r>
              <a:rPr lang="en-GB" sz="1400" i="1" dirty="0">
                <a:solidFill>
                  <a:srgbClr val="FF0000"/>
                </a:solidFill>
              </a:rPr>
              <a:t> keyword here?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B55977-2953-E5C5-8831-2AEDD8017E68}"/>
              </a:ext>
            </a:extLst>
          </p:cNvPr>
          <p:cNvCxnSpPr>
            <a:cxnSpLocks/>
          </p:cNvCxnSpPr>
          <p:nvPr/>
        </p:nvCxnSpPr>
        <p:spPr>
          <a:xfrm flipV="1">
            <a:off x="2448787" y="2669448"/>
            <a:ext cx="0" cy="5368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811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EFF02-A300-BD7D-D25E-6DD3F51E8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D0C2-D673-6E7C-667D-8D415CB5A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53BDF3F-AFB9-1234-5A5B-3BD5542AD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Crate essentials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crates via </a:t>
            </a:r>
            <a:r>
              <a:rPr lang="en-GB" sz="2200" dirty="0" err="1"/>
              <a:t>rustc</a:t>
            </a:r>
            <a:endParaRPr lang="en-GB" sz="2200" dirty="0"/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crates via Cargo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Organizing a large app</a:t>
            </a:r>
          </a:p>
        </p:txBody>
      </p:sp>
    </p:spTree>
    <p:extLst>
      <p:ext uri="{BB962C8B-B14F-4D97-AF65-F5344CB8AC3E}">
        <p14:creationId xmlns:p14="http://schemas.microsoft.com/office/powerpoint/2010/main" val="3463647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A40B9-CD41-B196-7A9A-00C4652AF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E34E-8624-1E0A-7874-553F48398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419634" cy="931873"/>
          </a:xfrm>
        </p:spPr>
        <p:txBody>
          <a:bodyPr/>
          <a:lstStyle/>
          <a:p>
            <a:r>
              <a:rPr lang="en-US" sz="3500" dirty="0">
                <a:solidFill>
                  <a:schemeClr val="bg1"/>
                </a:solidFill>
              </a:rPr>
              <a:t>Annex: Database Access App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90A2453-A373-250F-860E-33CF77DE1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Utilizing third-party crates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Specifying crate dependencies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the application code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109054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90BFE-1083-8857-C2AD-64943DDA5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7BBFBF2-9328-192E-F11E-85E95C9E6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A8FB094-AC41-3CA3-80AF-5E6ECB18B7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7148" cy="3547021"/>
          </a:xfrm>
        </p:spPr>
        <p:txBody>
          <a:bodyPr/>
          <a:lstStyle/>
          <a:p>
            <a:r>
              <a:rPr lang="en-GB" dirty="0"/>
              <a:t>In this section we'll take a look at a realistic demo application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See project folder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database-access/</a:t>
            </a: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This will help you to understand: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How to utilize third-party Rust crates 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How to access a relational database (MySQL)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12CC2-44DA-CE25-1B96-30C015F5A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0530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2D1C4-BA0B-64A7-E9B1-59020A87B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A340E09-0761-6A62-7C7F-3A8836229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Utilizing Third-Party Crates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713F0FE-A3C6-69B4-B047-649E52E308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7148" cy="3547021"/>
          </a:xfrm>
        </p:spPr>
        <p:txBody>
          <a:bodyPr/>
          <a:lstStyle/>
          <a:p>
            <a:r>
              <a:rPr lang="en-GB" dirty="0"/>
              <a:t>There are a large number of third-party Rust crates available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https://crates.io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EAA5D-685C-F8F5-F9A0-1B4F4AFFB15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65C17-190F-B129-B18D-9A2E401F9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90" y="1642454"/>
            <a:ext cx="5070206" cy="275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07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DD11D-0F24-B7A0-DBEB-60F584142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AB2E55B-696A-4EAF-FD77-13947B9CD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Specifying Crate Dependencies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F5BAB62-2D6A-E805-5CC8-3DB88F031B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7148" cy="3547021"/>
          </a:xfrm>
        </p:spPr>
        <p:txBody>
          <a:bodyPr/>
          <a:lstStyle/>
          <a:p>
            <a:r>
              <a:rPr lang="en-GB" dirty="0"/>
              <a:t>If your project depends on any additional crates, specify the dependencies as follows in your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Cargo.toml</a:t>
            </a:r>
            <a:r>
              <a:rPr lang="en-GB" dirty="0"/>
              <a:t> file: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D4D8C-9C89-FA82-4E30-372976B83805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51C22D87-661F-4627-E046-16DB5A450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8" y="1638995"/>
            <a:ext cx="6168208" cy="1385637"/>
          </a:xfrm>
          <a:prstGeom prst="rect">
            <a:avLst/>
          </a:prstGeom>
          <a:solidFill>
            <a:srgbClr val="EBFFFF"/>
          </a:solidFill>
          <a:ln>
            <a:noFill/>
          </a:ln>
          <a:effectLst>
            <a:outerShdw dist="107763" dir="2700000" algn="ctr" rotWithShape="0">
              <a:srgbClr val="00B0F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[package]</a:t>
            </a:r>
          </a:p>
          <a:p>
            <a:pPr defTabSz="739775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= "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database_access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defTabSz="739775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version = "0.1.0"</a:t>
            </a:r>
          </a:p>
          <a:p>
            <a:pPr defTabSz="739775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edition = "2024"</a:t>
            </a:r>
          </a:p>
          <a:p>
            <a:pPr defTabSz="739775"/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[dependencies]</a:t>
            </a:r>
          </a:p>
          <a:p>
            <a:pPr defTabSz="739775"/>
            <a:r>
              <a:rPr lang="en-GB" sz="1200" b="1" dirty="0" err="1">
                <a:solidFill>
                  <a:srgbClr val="E15E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GB" sz="1200" b="1" dirty="0">
                <a:solidFill>
                  <a:srgbClr val="E15E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"26.0.0"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91DCA-CF9C-C5A8-5C45-06E2AF63CE95}"/>
              </a:ext>
            </a:extLst>
          </p:cNvPr>
          <p:cNvSpPr txBox="1"/>
          <p:nvPr/>
        </p:nvSpPr>
        <p:spPr>
          <a:xfrm>
            <a:off x="4884759" y="2749440"/>
            <a:ext cx="2880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Cargo.toml</a:t>
            </a:r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database_access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95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D7F76-5492-CCC9-B44B-E0FC23D43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825C807-7651-2727-A4B8-658693F56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Understanding the Application Code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65E1FD0-5EC9-FAA7-9180-CECCD440C0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7148" cy="3547021"/>
          </a:xfrm>
        </p:spPr>
        <p:txBody>
          <a:bodyPr/>
          <a:lstStyle/>
          <a:p>
            <a:r>
              <a:rPr lang="en-GB" dirty="0"/>
              <a:t>Take a look at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/>
              <a:t> in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database_access</a:t>
            </a:r>
            <a:r>
              <a:rPr lang="en-GB" dirty="0"/>
              <a:t> demo</a:t>
            </a:r>
          </a:p>
          <a:p>
            <a:endParaRPr lang="en-GB" dirty="0"/>
          </a:p>
          <a:p>
            <a:r>
              <a:rPr lang="en-GB" dirty="0"/>
              <a:t>The application does the following:</a:t>
            </a:r>
          </a:p>
          <a:p>
            <a:pPr lvl="1"/>
            <a:r>
              <a:rPr lang="en-GB" dirty="0"/>
              <a:t>Connects to a local MySQL instance</a:t>
            </a:r>
          </a:p>
          <a:p>
            <a:pPr lvl="1"/>
            <a:r>
              <a:rPr lang="en-GB" dirty="0"/>
              <a:t>Creates a temporary table and inserts some rows</a:t>
            </a:r>
          </a:p>
          <a:p>
            <a:pPr lvl="1"/>
            <a:r>
              <a:rPr lang="en-GB" dirty="0"/>
              <a:t>Queries the rows in the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9CDA3-3362-8462-5006-AB4BDBEBEE10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667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26B8C-84F4-708C-0C56-A0B9F0BF0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C5A3148-9E88-73AA-CBCF-42BA249FF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What is a Crate?</a:t>
            </a:r>
            <a:endParaRPr lang="en-GB" sz="36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5B89ED1-EC6B-9371-8CB5-532401F48A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7148" cy="3547021"/>
          </a:xfrm>
        </p:spPr>
        <p:txBody>
          <a:bodyPr/>
          <a:lstStyle/>
          <a:p>
            <a:r>
              <a:rPr lang="en-GB" dirty="0"/>
              <a:t>Crates are the fundamental compilation unit of Rust code</a:t>
            </a:r>
          </a:p>
          <a:p>
            <a:pPr lvl="1"/>
            <a:endParaRPr lang="en-GB" dirty="0"/>
          </a:p>
          <a:p>
            <a:r>
              <a:rPr lang="en-GB" dirty="0"/>
              <a:t>There are two kinds of crate:</a:t>
            </a:r>
          </a:p>
          <a:p>
            <a:pPr lvl="1"/>
            <a:r>
              <a:rPr lang="en-GB" dirty="0"/>
              <a:t>Binary crates – executable </a:t>
            </a:r>
          </a:p>
          <a:p>
            <a:pPr lvl="1"/>
            <a:r>
              <a:rPr lang="en-GB" dirty="0"/>
              <a:t>Library crates – not executable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>
              <a:solidFill>
                <a:srgbClr val="1580A1"/>
              </a:solidFill>
              <a:cs typeface="Courier New" panose="02070309020205020404" pitchFamily="49" charset="0"/>
            </a:endParaRPr>
          </a:p>
          <a:p>
            <a:pPr lvl="1"/>
            <a:endParaRPr lang="en-GB" dirty="0">
              <a:solidFill>
                <a:srgbClr val="1580A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89987-1C4E-9D11-0B7A-CD7BAFE0871F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99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07949-3372-D10C-EF79-23D58F40D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A76DA84-70AB-8353-E313-770E77D3B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How to Create Crates?</a:t>
            </a:r>
            <a:endParaRPr lang="en-GB" sz="36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2A215C7-1E2B-7525-8008-CEDCE36E3C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7148" cy="3547021"/>
          </a:xfrm>
        </p:spPr>
        <p:txBody>
          <a:bodyPr/>
          <a:lstStyle/>
          <a:p>
            <a:r>
              <a:rPr lang="en-GB" dirty="0"/>
              <a:t>There are two ways to create crates…</a:t>
            </a:r>
          </a:p>
          <a:p>
            <a:pPr lvl="1"/>
            <a:endParaRPr lang="en-GB" dirty="0"/>
          </a:p>
          <a:p>
            <a:r>
              <a:rPr lang="en-GB" dirty="0"/>
              <a:t>Using the rustc compiler</a:t>
            </a:r>
          </a:p>
          <a:p>
            <a:pPr lvl="1"/>
            <a:r>
              <a:rPr lang="en-GB" dirty="0"/>
              <a:t>Simple (but not typical)</a:t>
            </a:r>
          </a:p>
          <a:p>
            <a:pPr lvl="1"/>
            <a:r>
              <a:rPr lang="en-GB" dirty="0"/>
              <a:t>We'll see how to do this first in this chapter</a:t>
            </a:r>
          </a:p>
          <a:p>
            <a:pPr lvl="1"/>
            <a:endParaRPr lang="en-GB" dirty="0">
              <a:solidFill>
                <a:srgbClr val="1580A1"/>
              </a:solidFill>
              <a:cs typeface="Courier New" panose="02070309020205020404" pitchFamily="49" charset="0"/>
            </a:endParaRPr>
          </a:p>
          <a:p>
            <a:r>
              <a:rPr lang="en-GB" dirty="0"/>
              <a:t>Using the Cargo tool</a:t>
            </a:r>
          </a:p>
          <a:p>
            <a:pPr lvl="1"/>
            <a:r>
              <a:rPr lang="en-GB" dirty="0"/>
              <a:t>Better (easier to define dependencies)</a:t>
            </a:r>
          </a:p>
          <a:p>
            <a:pPr lvl="1"/>
            <a:r>
              <a:rPr lang="en-GB" dirty="0"/>
              <a:t>We'll see how to do this later in this chapter</a:t>
            </a:r>
          </a:p>
          <a:p>
            <a:pPr lvl="1"/>
            <a:endParaRPr lang="en-GB" dirty="0">
              <a:solidFill>
                <a:srgbClr val="1580A1"/>
              </a:solidFill>
              <a:cs typeface="Courier New" panose="02070309020205020404" pitchFamily="49" charset="0"/>
            </a:endParaRPr>
          </a:p>
          <a:p>
            <a:pPr lvl="1"/>
            <a:endParaRPr lang="en-GB" dirty="0">
              <a:solidFill>
                <a:srgbClr val="1580A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3CD8F-6CCD-A2F3-2201-90060DA6E495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714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27698-BA2F-8E2B-CE1E-6B8A0E345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31DA-CD2C-1030-C50F-D1E9ACCF2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Creating Crates via </a:t>
            </a:r>
            <a:r>
              <a:rPr lang="en-US" dirty="0" err="1">
                <a:solidFill>
                  <a:schemeClr val="bg1"/>
                </a:solidFill>
              </a:rPr>
              <a:t>rustc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472D1C3-0439-C87E-4B4D-B4B06B608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a binary crate via Rustc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a library crate via Rustc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Utilizing a library crate via Rustc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46653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17663-1E41-4EB7-F5A6-B759EFB85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844BE7-0ECC-4DF9-2057-4BC1337C3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391B406-2C5B-1675-24C3-F365612386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7148" cy="3547021"/>
          </a:xfrm>
        </p:spPr>
        <p:txBody>
          <a:bodyPr/>
          <a:lstStyle/>
          <a:p>
            <a:r>
              <a:rPr lang="en-GB" dirty="0"/>
              <a:t>In this section we'll see how to create crates directly via rustc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This will help you understand: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Binary crates vs. library crates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How a binary crate can utilize library crates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See this project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crates_via_rustc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60B21-5471-E3E1-6E88-76971764D7C8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515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F2DD6-35BE-C603-47C9-F8987458D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C4AC016-1E23-9825-DE91-9CF7C7B048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Creating a Binary Crate</a:t>
            </a:r>
            <a:r>
              <a:rPr lang="en-GB" dirty="0"/>
              <a:t> via Rustc</a:t>
            </a:r>
            <a:endParaRPr lang="en-GB" sz="36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6081EC9-52DE-F59B-45A9-C433880554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7148" cy="3547021"/>
          </a:xfrm>
        </p:spPr>
        <p:txBody>
          <a:bodyPr/>
          <a:lstStyle/>
          <a:p>
            <a:r>
              <a:rPr lang="en-GB" dirty="0"/>
              <a:t>To create a simple binary crate via Rustc…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All you need is a single Rust file with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function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/>
              <a:t>Compile the code as follows: </a:t>
            </a: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This creates a binary crate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helloworld1.exe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A7187-489B-E460-3C3F-56141F55993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E2B7D144-7841-2491-AA91-9B38FD9C8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8" y="1600346"/>
            <a:ext cx="6168208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fn main() {</a:t>
            </a:r>
          </a:p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!("Hello, world!");</a:t>
            </a:r>
          </a:p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8AED10-0D31-0120-93A4-D31A270ED4CA}"/>
              </a:ext>
            </a:extLst>
          </p:cNvPr>
          <p:cNvSpPr txBox="1"/>
          <p:nvPr/>
        </p:nvSpPr>
        <p:spPr>
          <a:xfrm>
            <a:off x="6279510" y="1950075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helloworld1.rs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C6CE47-4BC6-B252-1B4F-EC0E87D607F7}"/>
              </a:ext>
            </a:extLst>
          </p:cNvPr>
          <p:cNvSpPr txBox="1"/>
          <p:nvPr/>
        </p:nvSpPr>
        <p:spPr>
          <a:xfrm>
            <a:off x="1597469" y="3095893"/>
            <a:ext cx="625376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rustc helloworld1.rs</a:t>
            </a:r>
            <a:endParaRPr lang="en-GB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6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4C33A-DE7B-34F1-1AE0-969A861D8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6BBA269-1D4C-889F-7DD9-26581864F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Creating a Library Crate via Rustc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80BACD8-B5C2-19D9-8AE0-4DFEDAE04B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7148" cy="3547021"/>
          </a:xfrm>
        </p:spPr>
        <p:txBody>
          <a:bodyPr/>
          <a:lstStyle/>
          <a:p>
            <a:r>
              <a:rPr lang="en-GB" dirty="0"/>
              <a:t>To create a simple library crate via Rustc…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All you need is a Rust file with some public artefact(s)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/>
              <a:t>Compile the code as follows: </a:t>
            </a: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This creates a library crate in </a:t>
            </a:r>
            <a:r>
              <a:rPr lang="en-GB" b="1" dirty="0" err="1">
                <a:solidFill>
                  <a:srgbClr val="FC86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GB" b="1" dirty="0" err="1">
                <a:solidFill>
                  <a:srgbClr val="FC86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rlib</a:t>
            </a:r>
            <a:endParaRPr lang="en-GB" b="1" dirty="0">
              <a:solidFill>
                <a:srgbClr val="FC860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CD67B-4E8A-2892-5602-A39B3BFA1C7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8408440-B301-D820-2933-8869D9DE8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8" y="1600346"/>
            <a:ext cx="6168208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 fn add(left: u64, right: u64) -&gt; u64 {</a:t>
            </a:r>
          </a:p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+ right</a:t>
            </a:r>
          </a:p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D0EEB-EF16-9D54-BE31-195B0FECF9A5}"/>
              </a:ext>
            </a:extLst>
          </p:cNvPr>
          <p:cNvSpPr txBox="1"/>
          <p:nvPr/>
        </p:nvSpPr>
        <p:spPr>
          <a:xfrm>
            <a:off x="6930329" y="195007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C8EA2A-C344-6B04-3489-83823E148F5A}"/>
              </a:ext>
            </a:extLst>
          </p:cNvPr>
          <p:cNvSpPr txBox="1"/>
          <p:nvPr/>
        </p:nvSpPr>
        <p:spPr>
          <a:xfrm>
            <a:off x="1597469" y="3095893"/>
            <a:ext cx="625376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rustc math.rs </a:t>
            </a:r>
            <a:r>
              <a:rPr lang="fr-FR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--crate-type=lib </a:t>
            </a:r>
          </a:p>
        </p:txBody>
      </p:sp>
    </p:spTree>
    <p:extLst>
      <p:ext uri="{BB962C8B-B14F-4D97-AF65-F5344CB8AC3E}">
        <p14:creationId xmlns:p14="http://schemas.microsoft.com/office/powerpoint/2010/main" val="236298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3AA29-C1B3-BDE7-AD3B-72B17D976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341509C-CAC1-46C2-02C8-69059067A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Utilizing a Library Crate via Rustc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7282949-D0D3-AE1C-13FE-D4DB4D8C41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7148" cy="3547021"/>
          </a:xfrm>
        </p:spPr>
        <p:txBody>
          <a:bodyPr/>
          <a:lstStyle/>
          <a:p>
            <a:r>
              <a:rPr lang="en-GB" dirty="0"/>
              <a:t>Let's see how to utilize a library crate via Rustc</a:t>
            </a:r>
          </a:p>
          <a:p>
            <a:pPr lvl="1"/>
            <a:r>
              <a:rPr lang="en-GB" dirty="0"/>
              <a:t>E.g., from another binary crate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Compile the code as follows:</a:t>
            </a:r>
          </a:p>
          <a:p>
            <a:pPr lvl="2"/>
            <a:endParaRPr lang="en-GB" sz="1400" dirty="0"/>
          </a:p>
          <a:p>
            <a:pPr lvl="2"/>
            <a:endParaRPr lang="en-GB" sz="1400" dirty="0"/>
          </a:p>
          <a:p>
            <a:r>
              <a:rPr lang="en-GB" dirty="0">
                <a:cs typeface="Courier New" panose="02070309020205020404" pitchFamily="49" charset="0"/>
              </a:rPr>
              <a:t>This creates a binary crate that references the library crate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A3403-6707-88C6-5E6B-F06E5E59572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20E4326-54B9-C312-788B-D962EDA56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8" y="1620641"/>
            <a:ext cx="6168208" cy="117772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fn main() {</a:t>
            </a:r>
          </a:p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!("Hello, world!");</a:t>
            </a:r>
          </a:p>
          <a:p>
            <a:pPr defTabSz="554831"/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let res = </a:t>
            </a:r>
            <a:r>
              <a:rPr lang="en-GB" sz="1200" b="1" dirty="0">
                <a:solidFill>
                  <a:srgbClr val="E15E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math::add(10, 20)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print!("Sum is {}", res);</a:t>
            </a:r>
          </a:p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21BDA-DAD6-78C3-71F6-4EE89DEB82DE}"/>
              </a:ext>
            </a:extLst>
          </p:cNvPr>
          <p:cNvSpPr txBox="1"/>
          <p:nvPr/>
        </p:nvSpPr>
        <p:spPr>
          <a:xfrm>
            <a:off x="6279510" y="2517630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helloworld2.rs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2F8B9-1C06-6D6E-6244-92BE290CAB2D}"/>
              </a:ext>
            </a:extLst>
          </p:cNvPr>
          <p:cNvSpPr txBox="1"/>
          <p:nvPr/>
        </p:nvSpPr>
        <p:spPr>
          <a:xfrm>
            <a:off x="1597469" y="3496784"/>
            <a:ext cx="625376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rustc helloworld2.rs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--extern math=</a:t>
            </a:r>
            <a:r>
              <a:rPr lang="en-GB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libmath.rlib</a:t>
            </a:r>
            <a:endParaRPr lang="fr-FR" sz="12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32452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2609</TotalTime>
  <Words>1265</Words>
  <Application>Microsoft Office PowerPoint</Application>
  <PresentationFormat>On-screen Show (16:9)</PresentationFormat>
  <Paragraphs>255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Standard_LiveLessons_2017</vt:lpstr>
      <vt:lpstr>Understanding Crates</vt:lpstr>
      <vt:lpstr>1. Crate Essentials</vt:lpstr>
      <vt:lpstr>What is a Crate?</vt:lpstr>
      <vt:lpstr>How to Create Crates?</vt:lpstr>
      <vt:lpstr>2. Creating Crates via rustc</vt:lpstr>
      <vt:lpstr>Overview</vt:lpstr>
      <vt:lpstr>Creating a Binary Crate via Rustc</vt:lpstr>
      <vt:lpstr>Creating a Library Crate via Rustc</vt:lpstr>
      <vt:lpstr>Utilizing a Library Crate via Rustc </vt:lpstr>
      <vt:lpstr>3. Creating Crates via Cargo</vt:lpstr>
      <vt:lpstr>Overview</vt:lpstr>
      <vt:lpstr>Creating a Binary Crate via Cargo</vt:lpstr>
      <vt:lpstr>Creating a Library Crate via Cargo</vt:lpstr>
      <vt:lpstr>Utilizing a Library Crate via Cargo</vt:lpstr>
      <vt:lpstr>4. Organizing a Large App</vt:lpstr>
      <vt:lpstr>Overview</vt:lpstr>
      <vt:lpstr>Understanding the Project Structure</vt:lpstr>
      <vt:lpstr>Understanding the Library Crate (1 of 2)</vt:lpstr>
      <vt:lpstr>Understanding the Library Crate (2 of 2)</vt:lpstr>
      <vt:lpstr>Understanding the Binary Crate</vt:lpstr>
      <vt:lpstr>Summary</vt:lpstr>
      <vt:lpstr>Annex: Database Access App</vt:lpstr>
      <vt:lpstr>Overview</vt:lpstr>
      <vt:lpstr>Utilizing Third-Party Crates</vt:lpstr>
      <vt:lpstr>Specifying Crate Dependencies</vt:lpstr>
      <vt:lpstr>Understanding the Application Code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151</cp:revision>
  <dcterms:created xsi:type="dcterms:W3CDTF">2015-09-28T19:52:00Z</dcterms:created>
  <dcterms:modified xsi:type="dcterms:W3CDTF">2025-06-22T18:24:40Z</dcterms:modified>
</cp:coreProperties>
</file>