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764" r:id="rId3"/>
    <p:sldId id="763" r:id="rId4"/>
    <p:sldId id="776" r:id="rId5"/>
    <p:sldId id="797" r:id="rId6"/>
    <p:sldId id="794" r:id="rId7"/>
    <p:sldId id="792" r:id="rId8"/>
    <p:sldId id="793" r:id="rId9"/>
    <p:sldId id="795" r:id="rId10"/>
    <p:sldId id="796" r:id="rId11"/>
    <p:sldId id="77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5E05"/>
    <a:srgbClr val="FC8604"/>
    <a:srgbClr val="E37803"/>
    <a:srgbClr val="7898C0"/>
    <a:srgbClr val="00589A"/>
    <a:srgbClr val="1580A1"/>
    <a:srgbClr val="CCFF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53" autoAdjust="0"/>
    <p:restoredTop sz="96725" autoAdjust="0"/>
  </p:normalViewPr>
  <p:slideViewPr>
    <p:cSldViewPr snapToGrid="0" snapToObjects="1">
      <p:cViewPr varScale="1">
        <p:scale>
          <a:sx n="119" d="100"/>
          <a:sy n="119" d="100"/>
        </p:scale>
        <p:origin x="80" y="4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C2505-8FD6-85EC-0BB3-B1976E8DE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598B51C9-31BF-6C72-476E-762905C277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EAD70D82-FD8A-C74B-03E4-A58F0B8C3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12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B15EB-3A4E-B142-3A28-C1E6C1DC6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2614DE-084F-12C3-4838-CAF92F2A49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3EAEC3-24E6-293E-3C91-ADBA04DE1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902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376CA-E464-165E-9A2D-E197AA174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23501C-3FDB-BF15-92C5-AFEAFB0DD4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4956ED-ABA5-DF3A-6442-E13D2662B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00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D770D-5F50-943A-B01F-AB9A90258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53FF692A-FE93-1511-ECF7-3C388FE31D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B0FF27F9-4835-D871-7649-839611D85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7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E1D06-4DD2-2A66-117B-C60CC4BF0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2C3E852B-CC21-0B76-B12F-A3D9C7C8A8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09B28EDF-8293-6F44-5A11-3084C39CD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18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4ACBB-EC41-7D0E-2BFC-651F4BDF2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1933D489-E932-FA97-B9B5-CC131EC26C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E52B6A89-50F6-CEBA-7901-B798DA991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63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A1278-FC62-D45B-5FDC-111D81BEB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764C0E-A889-8CFA-DF05-BFC7A90839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6EF3B2-7987-70ED-C5A4-D2465D4F6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905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76441-61CE-8A75-F08B-AF495FFE0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99B04A31-6F4D-B16D-8EEA-A6C025FCA9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E5AABD37-D279-FA18-0EE8-73B795B54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1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7C8D3-6B84-E9C8-2610-49D79C488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D88CB549-5031-A600-063C-D4B6A887B1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31DC25A6-779C-AD0F-D8D4-DE34E7BA4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42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8A5BB-FE21-B57D-6074-DA7783331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11488F9E-CAAB-4072-CA4D-D75D66F441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AD29F651-341C-C7F6-2B10-AF31981AA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9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Rust and AI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Overview of Rust and AI</a:t>
            </a:r>
          </a:p>
          <a:p>
            <a:pPr marL="512763" indent="-4572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Examples of Rust and AI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DE832-8EB7-0AEA-8BD1-001A773B7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D053A4B-2A07-906F-4E9B-D090D6E1F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Machine Learning</a:t>
            </a:r>
            <a:endParaRPr lang="en-GB" sz="36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E491304-34F7-5BD2-21F0-04AF8DF9B7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7148" cy="3547021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linfa</a:t>
            </a:r>
            <a:r>
              <a:rPr lang="en-GB" dirty="0"/>
              <a:t> crate supports Machine Learning operations</a:t>
            </a:r>
          </a:p>
          <a:p>
            <a:pPr lvl="1"/>
            <a:endParaRPr lang="en-GB" sz="1200" dirty="0"/>
          </a:p>
          <a:p>
            <a:r>
              <a:rPr lang="en-GB" dirty="0"/>
              <a:t>Typical techniques:</a:t>
            </a:r>
          </a:p>
          <a:p>
            <a:pPr lvl="1"/>
            <a:r>
              <a:rPr lang="en-GB" dirty="0"/>
              <a:t>Train a model on sample data, predict future values</a:t>
            </a:r>
          </a:p>
          <a:p>
            <a:pPr lvl="1"/>
            <a:r>
              <a:rPr lang="en-GB" dirty="0"/>
              <a:t>Classify data</a:t>
            </a:r>
          </a:p>
          <a:p>
            <a:pPr lvl="1"/>
            <a:r>
              <a:rPr lang="en-GB" dirty="0"/>
              <a:t>Perform linear regression</a:t>
            </a:r>
          </a:p>
          <a:p>
            <a:pPr lvl="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demo_linfa.rs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E5EBF-221C-4ACD-C98D-97EB73C6CB14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070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EFF02-A300-BD7D-D25E-6DD3F51E8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D0C2-D673-6E7C-667D-8D415CB5A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53BDF3F-AFB9-1234-5A5B-3BD5542AD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Rust and AI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Examples of Rust and AI</a:t>
            </a:r>
          </a:p>
        </p:txBody>
      </p:sp>
    </p:spTree>
    <p:extLst>
      <p:ext uri="{BB962C8B-B14F-4D97-AF65-F5344CB8AC3E}">
        <p14:creationId xmlns:p14="http://schemas.microsoft.com/office/powerpoint/2010/main" val="346364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DC38A-38F1-9547-EAD0-B074B4924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DE77-8BE0-BCE3-DB4C-F4B51C898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Overview of Rust and AI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74B08D0-2E53-7150-8BF7-F6FC5D626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9263" indent="-393700">
              <a:buFont typeface="Arial" panose="020B0604020202020204" pitchFamily="34" charset="0"/>
              <a:buChar char="•"/>
              <a:tabLst>
                <a:tab pos="268288" algn="l"/>
              </a:tabLst>
            </a:pPr>
            <a:r>
              <a:rPr lang="en-GB" sz="2200" dirty="0"/>
              <a:t>Why use Rust for AI?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268288" algn="l"/>
              </a:tabLst>
            </a:pPr>
            <a:r>
              <a:rPr lang="en-GB" sz="2200" dirty="0"/>
              <a:t>Important Rust crates for AI</a:t>
            </a:r>
          </a:p>
        </p:txBody>
      </p:sp>
    </p:spTree>
    <p:extLst>
      <p:ext uri="{BB962C8B-B14F-4D97-AF65-F5344CB8AC3E}">
        <p14:creationId xmlns:p14="http://schemas.microsoft.com/office/powerpoint/2010/main" val="30978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26B8C-84F4-708C-0C56-A0B9F0BF0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C5A3148-9E88-73AA-CBCF-42BA249FF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Why use Rust for AI?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5B89ED1-EC6B-9371-8CB5-532401F48A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7148" cy="3547021"/>
          </a:xfrm>
        </p:spPr>
        <p:txBody>
          <a:bodyPr/>
          <a:lstStyle/>
          <a:p>
            <a:r>
              <a:rPr lang="en-GB" dirty="0"/>
              <a:t>Performance</a:t>
            </a:r>
          </a:p>
          <a:p>
            <a:pPr lvl="1"/>
            <a:r>
              <a:rPr lang="en-GB" dirty="0"/>
              <a:t>Comparable to C/C++</a:t>
            </a:r>
          </a:p>
          <a:p>
            <a:pPr lvl="1"/>
            <a:endParaRPr lang="en-GB" sz="1200" dirty="0"/>
          </a:p>
          <a:p>
            <a:r>
              <a:rPr lang="en-GB" dirty="0"/>
              <a:t>Rust memory safety</a:t>
            </a:r>
          </a:p>
          <a:p>
            <a:pPr lvl="1"/>
            <a:r>
              <a:rPr lang="en-GB" dirty="0"/>
              <a:t>Prevents many bugs at compile time</a:t>
            </a:r>
          </a:p>
          <a:p>
            <a:pPr lvl="1"/>
            <a:endParaRPr lang="en-GB" sz="1200" dirty="0"/>
          </a:p>
          <a:p>
            <a:r>
              <a:rPr lang="en-GB" dirty="0"/>
              <a:t>Interoperability</a:t>
            </a:r>
          </a:p>
          <a:p>
            <a:pPr lvl="1"/>
            <a:r>
              <a:rPr lang="en-GB" dirty="0"/>
              <a:t>Easily integrates with Python and C</a:t>
            </a:r>
          </a:p>
          <a:p>
            <a:pPr lvl="1"/>
            <a:endParaRPr lang="en-GB" sz="1200" dirty="0"/>
          </a:p>
          <a:p>
            <a:r>
              <a:rPr lang="en-GB" dirty="0"/>
              <a:t>Growing ecosystem</a:t>
            </a:r>
          </a:p>
          <a:p>
            <a:pPr lvl="1"/>
            <a:r>
              <a:rPr lang="en-GB" dirty="0"/>
              <a:t>More ML/AI libraries emerging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89987-1C4E-9D11-0B7A-CD7BAFE0871F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993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07949-3372-D10C-EF79-23D58F40D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A76DA84-70AB-8353-E313-770E77D3B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Important Rust Crates for AI (1 of 2)</a:t>
            </a:r>
            <a:endParaRPr lang="en-GB" sz="36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2A215C7-1E2B-7525-8008-CEDCE36E3C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7148" cy="3547021"/>
          </a:xfrm>
        </p:spPr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N-dimensional arrays (similar to NumPy)</a:t>
            </a:r>
          </a:p>
          <a:p>
            <a:endParaRPr lang="en-GB" sz="12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polars</a:t>
            </a:r>
          </a:p>
          <a:p>
            <a:pPr lvl="1"/>
            <a:r>
              <a:rPr lang="en-GB" dirty="0"/>
              <a:t>Data wrangling (similar to Pandas)</a:t>
            </a:r>
          </a:p>
          <a:p>
            <a:pPr lvl="1"/>
            <a:endParaRPr lang="en-GB" sz="12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plotters</a:t>
            </a:r>
          </a:p>
          <a:p>
            <a:pPr lvl="1"/>
            <a:r>
              <a:rPr lang="en-GB" dirty="0"/>
              <a:t>Visualization (similar to </a:t>
            </a:r>
            <a:r>
              <a:rPr lang="en-GB" dirty="0" err="1"/>
              <a:t>MatPlotLib</a:t>
            </a:r>
            <a:r>
              <a:rPr lang="en-GB" dirty="0"/>
              <a:t>)</a:t>
            </a:r>
          </a:p>
          <a:p>
            <a:pPr lvl="1"/>
            <a:endParaRPr lang="en-GB" sz="12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linfa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Machine Learning framework (similar to Scikit-learn)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3CD8F-6CCD-A2F3-2201-90060DA6E495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714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60D1D-49AD-0014-F2A5-850A05C58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EBBF7E3-65CC-9531-F78F-8A2D8B597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Important Rust Crates for AI (2 of 2)</a:t>
            </a:r>
            <a:endParaRPr lang="en-GB" sz="36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59A3057-BFB7-B83A-315C-361AC81204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7148" cy="3547021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tch</a:t>
            </a:r>
          </a:p>
          <a:p>
            <a:pPr lvl="1"/>
            <a:r>
              <a:rPr lang="en-GB" dirty="0"/>
              <a:t>Rust bindings for </a:t>
            </a:r>
            <a:r>
              <a:rPr lang="en-GB" dirty="0" err="1"/>
              <a:t>PyTorch</a:t>
            </a:r>
            <a:endParaRPr lang="en-GB" dirty="0"/>
          </a:p>
          <a:p>
            <a:endParaRPr lang="en-GB" sz="12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rust-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Natural Language Processing (NLP)</a:t>
            </a:r>
          </a:p>
          <a:p>
            <a:pPr lvl="1"/>
            <a:endParaRPr lang="en-GB" sz="12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burn</a:t>
            </a:r>
          </a:p>
          <a:p>
            <a:pPr lvl="1"/>
            <a:r>
              <a:rPr lang="en-GB" dirty="0"/>
              <a:t>Deep learning framework, similar to TensorFlow</a:t>
            </a:r>
          </a:p>
          <a:p>
            <a:pPr lvl="1"/>
            <a:endParaRPr lang="en-GB" sz="12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etc…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68ECF-6086-6FB8-4596-71FE3FD18780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577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39B69-6647-400C-40DF-F41B2162E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BBF3-EDC4-33D1-D6BA-FB3B86230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2. Examples of Rust and AI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1988016-609B-751C-6618-AFEFF12E7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9263" indent="-393700">
              <a:buFont typeface="Arial" panose="020B0604020202020204" pitchFamily="34" charset="0"/>
              <a:buChar char="•"/>
              <a:tabLst>
                <a:tab pos="268288" algn="l"/>
              </a:tabLst>
            </a:pPr>
            <a:r>
              <a:rPr lang="en-GB" sz="2200" dirty="0"/>
              <a:t>Numeric processing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268288" algn="l"/>
              </a:tabLst>
            </a:pPr>
            <a:r>
              <a:rPr lang="en-GB" sz="2200" dirty="0"/>
              <a:t>Data wrangling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268288" algn="l"/>
              </a:tabLst>
            </a:pPr>
            <a:r>
              <a:rPr lang="en-GB" sz="2200" dirty="0"/>
              <a:t>Visualization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268288" algn="l"/>
              </a:tabLst>
            </a:pPr>
            <a:r>
              <a:rPr lang="en-GB" sz="22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91124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1578F-0BD8-1A8B-2B84-EC18BF7AB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DFD6047-73E1-4935-4C90-AFF8E38441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Numeric Processing</a:t>
            </a:r>
            <a:endParaRPr lang="en-GB" sz="36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67F6E71-2DCF-01AC-ECE3-22BE3320E7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7148" cy="3547021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ndarray</a:t>
            </a:r>
            <a:r>
              <a:rPr lang="en-GB" dirty="0"/>
              <a:t> crate provides fast numeric processing</a:t>
            </a:r>
          </a:p>
          <a:p>
            <a:pPr lvl="1"/>
            <a:r>
              <a:rPr lang="en-GB" dirty="0"/>
              <a:t>Has classes named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Array2</a:t>
            </a:r>
            <a:r>
              <a:rPr lang="en-GB" dirty="0"/>
              <a:t>, etc.</a:t>
            </a:r>
          </a:p>
          <a:p>
            <a:pPr lvl="1"/>
            <a:endParaRPr lang="en-GB" sz="1200" dirty="0"/>
          </a:p>
          <a:p>
            <a:r>
              <a:rPr lang="en-GB" dirty="0"/>
              <a:t>Typical techniques:</a:t>
            </a:r>
          </a:p>
          <a:p>
            <a:pPr lvl="1"/>
            <a:r>
              <a:rPr lang="en-GB" dirty="0"/>
              <a:t>Slicing and dicing</a:t>
            </a:r>
          </a:p>
          <a:p>
            <a:pPr lvl="1"/>
            <a:r>
              <a:rPr lang="en-GB" dirty="0"/>
              <a:t>Universal functions</a:t>
            </a:r>
          </a:p>
          <a:p>
            <a:pPr lvl="1"/>
            <a:r>
              <a:rPr lang="en-GB" dirty="0"/>
              <a:t>Broadcasting</a:t>
            </a:r>
          </a:p>
          <a:p>
            <a:pPr lvl="1"/>
            <a:endParaRPr lang="en-GB" sz="1200" dirty="0"/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demo_ndarray.rs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C5904-234E-0BD5-0D78-ED9966DF33B3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42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522F-FE20-2727-C56A-056910998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048ADC7-DC01-7455-5081-7F5ACEB4C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Data Wrangling</a:t>
            </a:r>
            <a:endParaRPr lang="en-GB" sz="36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35708D6-458F-C99E-B035-2190E57658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7148" cy="3547021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polars</a:t>
            </a:r>
            <a:r>
              <a:rPr lang="en-GB" dirty="0"/>
              <a:t> crate provides support for data wrangling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dirty="0"/>
              <a:t> class – a column of data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class – a bunch of related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</a:p>
          <a:p>
            <a:pPr lvl="1"/>
            <a:endParaRPr lang="en-GB" sz="1200" dirty="0"/>
          </a:p>
          <a:p>
            <a:r>
              <a:rPr lang="en-GB" dirty="0"/>
              <a:t>Typical techniques:</a:t>
            </a:r>
          </a:p>
          <a:p>
            <a:pPr lvl="1"/>
            <a:r>
              <a:rPr lang="en-GB" dirty="0"/>
              <a:t>Read data from CSV, JSON, Parquet (and Excel,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calamine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Filter rows, process/add/remove columns, etc.</a:t>
            </a:r>
          </a:p>
          <a:p>
            <a:pPr lvl="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demo_polars.rs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19768-617D-C7BB-795F-A21C71114BE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5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A499C-5378-6E39-2F87-700464D26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2D86919-5CF4-1AEB-987A-DDC55DD07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Visualization</a:t>
            </a:r>
            <a:endParaRPr lang="en-GB" sz="3600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E6A8106-77DD-4BC1-62B8-FDF903A083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7148" cy="3547021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plotters</a:t>
            </a:r>
            <a:r>
              <a:rPr lang="en-GB" dirty="0"/>
              <a:t> crate provides visualization support</a:t>
            </a:r>
          </a:p>
          <a:p>
            <a:pPr lvl="1"/>
            <a:endParaRPr lang="en-GB" sz="1200" dirty="0"/>
          </a:p>
          <a:p>
            <a:r>
              <a:rPr lang="en-GB" dirty="0"/>
              <a:t>Typical techniques:</a:t>
            </a:r>
          </a:p>
          <a:p>
            <a:pPr lvl="1"/>
            <a:r>
              <a:rPr lang="en-GB" dirty="0"/>
              <a:t>Render various types of images, e.g. </a:t>
            </a:r>
            <a:r>
              <a:rPr lang="en-GB" dirty="0" err="1"/>
              <a:t>png</a:t>
            </a:r>
            <a:r>
              <a:rPr lang="en-GB" dirty="0"/>
              <a:t>, jpg, etc.</a:t>
            </a:r>
          </a:p>
          <a:p>
            <a:pPr lvl="1"/>
            <a:r>
              <a:rPr lang="en-GB" dirty="0"/>
              <a:t>Render various types of plot, e.g., line drawings, bar charts, etc.</a:t>
            </a:r>
          </a:p>
          <a:p>
            <a:pPr lvl="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demo_plotters.rs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0BA83-3B8C-7E53-12EF-4F6DF8290067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268308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2639</TotalTime>
  <Words>359</Words>
  <Application>Microsoft Office PowerPoint</Application>
  <PresentationFormat>On-screen Show (16:9)</PresentationFormat>
  <Paragraphs>97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Standard_LiveLessons_2017</vt:lpstr>
      <vt:lpstr>Rust and AI</vt:lpstr>
      <vt:lpstr>1. Overview of Rust and AI</vt:lpstr>
      <vt:lpstr>Why use Rust for AI?</vt:lpstr>
      <vt:lpstr>Important Rust Crates for AI (1 of 2)</vt:lpstr>
      <vt:lpstr>Important Rust Crates for AI (2 of 2)</vt:lpstr>
      <vt:lpstr>2. Examples of Rust and AI</vt:lpstr>
      <vt:lpstr>Numeric Processing</vt:lpstr>
      <vt:lpstr>Data Wrangling</vt:lpstr>
      <vt:lpstr>Visualization</vt:lpstr>
      <vt:lpstr>Machine Learning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153</cp:revision>
  <dcterms:created xsi:type="dcterms:W3CDTF">2015-09-28T19:52:00Z</dcterms:created>
  <dcterms:modified xsi:type="dcterms:W3CDTF">2025-06-23T14:44:24Z</dcterms:modified>
</cp:coreProperties>
</file>