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710" r:id="rId3"/>
    <p:sldId id="712" r:id="rId4"/>
    <p:sldId id="71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4FF"/>
    <a:srgbClr val="C1EAFF"/>
    <a:srgbClr val="89D8FF"/>
    <a:srgbClr val="66CCFF"/>
    <a:srgbClr val="8A8B8D"/>
    <a:srgbClr val="1581A4"/>
    <a:srgbClr val="157FA2"/>
    <a:srgbClr val="167FA2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8" autoAdjust="0"/>
    <p:restoredTop sz="96822" autoAdjust="0"/>
  </p:normalViewPr>
  <p:slideViewPr>
    <p:cSldViewPr snapToGrid="0" snapToObjects="1">
      <p:cViewPr varScale="1">
        <p:scale>
          <a:sx n="130" d="100"/>
          <a:sy n="130" d="100"/>
        </p:scale>
        <p:origin x="84" y="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1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4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A07BAE-3967-123D-AD4D-B465B4416C71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7BCA43-7ADF-EB17-3E99-3C45779D1B61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6B77EF-DD70-090F-F8D2-FD93C2F6C9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685EC7-EE7F-87D3-76C8-A6CDEF77835E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D48A9A-048C-1E24-B23C-DFCE598A5C84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FF0D1-02D5-E9A7-FA6F-3A47298756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CAE94-F032-74B7-56D6-F8983DDD7798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202053"/>
            <a:ext cx="5464094" cy="586769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Boot Development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5000" y="4514908"/>
            <a:ext cx="5592496" cy="514675"/>
          </a:xfrm>
          <a:solidFill>
            <a:srgbClr val="8A8B8D"/>
          </a:solidFill>
        </p:spPr>
        <p:txBody>
          <a:bodyPr tIns="108000" bIns="180000">
            <a:noAutofit/>
          </a:bodyPr>
          <a:lstStyle/>
          <a:p>
            <a:pPr marL="55563" indent="0" algn="r">
              <a:tabLst>
                <a:tab pos="446088" algn="l"/>
              </a:tabLst>
            </a:pPr>
            <a:r>
              <a:rPr lang="en-GB" sz="2000" b="1" dirty="0">
                <a:solidFill>
                  <a:srgbClr val="AFE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https://olsensoft.com/spring-boot-3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0761B7-D451-42F2-9CBD-4094366ECF33}"/>
              </a:ext>
            </a:extLst>
          </p:cNvPr>
          <p:cNvSpPr txBox="1">
            <a:spLocks/>
          </p:cNvSpPr>
          <p:nvPr/>
        </p:nvSpPr>
        <p:spPr>
          <a:xfrm>
            <a:off x="3638809" y="1131202"/>
            <a:ext cx="4123361" cy="113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>
              <a:tabLst>
                <a:tab pos="446088" algn="l"/>
              </a:tabLst>
            </a:pPr>
            <a:r>
              <a:rPr lang="en-GB" sz="3000" dirty="0"/>
              <a:t>Andy Olsen</a:t>
            </a:r>
          </a:p>
          <a:p>
            <a:pPr marL="55563" indent="0">
              <a:tabLst>
                <a:tab pos="446088" algn="l"/>
              </a:tabLst>
            </a:pPr>
            <a:r>
              <a:rPr lang="en-GB" sz="3000" dirty="0"/>
              <a:t>andyo@olsensoft.com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Introduction to Spring Boot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1800" dirty="0"/>
              <a:t>Creating Spring Boot Applications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1800" dirty="0"/>
              <a:t>Beans and Dependency Injection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1800" dirty="0"/>
              <a:t>Injection Techniques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1800" dirty="0"/>
              <a:t>Configuration Classes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1800" dirty="0"/>
              <a:t>Spring Boot Techniques</a:t>
            </a:r>
          </a:p>
          <a:p>
            <a:pPr marL="538163" indent="-482600">
              <a:buFont typeface="+mj-lt"/>
              <a:buAutoNum type="arabicPeriod" startAt="7"/>
              <a:tabLst>
                <a:tab pos="446088" algn="l"/>
              </a:tabLst>
            </a:pPr>
            <a:r>
              <a:rPr lang="en-GB" sz="1800" dirty="0"/>
              <a:t>Integrating with Data Sources</a:t>
            </a:r>
          </a:p>
          <a:p>
            <a:pPr marL="538163" indent="-482600">
              <a:buFont typeface="+mj-lt"/>
              <a:buAutoNum type="arabicPeriod" startAt="7"/>
              <a:tabLst>
                <a:tab pos="446088" algn="l"/>
              </a:tabLst>
            </a:pPr>
            <a:r>
              <a:rPr lang="en-US" sz="1800" dirty="0"/>
              <a:t>Querying and Modifying Entities</a:t>
            </a:r>
          </a:p>
          <a:p>
            <a:pPr marL="538163" indent="-482600">
              <a:buFont typeface="+mj-lt"/>
              <a:buAutoNum type="arabicPeriod" startAt="7"/>
              <a:tabLst>
                <a:tab pos="446088" algn="l"/>
              </a:tabLst>
            </a:pPr>
            <a:r>
              <a:rPr lang="en-US" sz="1800" dirty="0"/>
              <a:t>Spring Data Repositories</a:t>
            </a:r>
          </a:p>
          <a:p>
            <a:pPr marL="55563" indent="0">
              <a:tabLst>
                <a:tab pos="446088" algn="l"/>
              </a:tabLst>
            </a:pP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0E2F1-2659-9D9A-B11A-0264F82921C0}"/>
              </a:ext>
            </a:extLst>
          </p:cNvPr>
          <p:cNvSpPr txBox="1">
            <a:spLocks/>
          </p:cNvSpPr>
          <p:nvPr/>
        </p:nvSpPr>
        <p:spPr>
          <a:xfrm>
            <a:off x="3485000" y="4514908"/>
            <a:ext cx="5592496" cy="514675"/>
          </a:xfrm>
          <a:prstGeom prst="rect">
            <a:avLst/>
          </a:prstGeom>
          <a:solidFill>
            <a:srgbClr val="8A8B8D"/>
          </a:solidFill>
        </p:spPr>
        <p:txBody>
          <a:bodyPr vert="horz" lIns="91440" tIns="108000" rIns="91440" bIns="180000" rtlCol="0">
            <a:no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 algn="r">
              <a:tabLst>
                <a:tab pos="446088" algn="l"/>
              </a:tabLst>
            </a:pPr>
            <a:r>
              <a:rPr lang="en-GB" sz="2000" b="1">
                <a:solidFill>
                  <a:srgbClr val="AFE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https://olsensoft.com/spring-boot-3</a:t>
            </a:r>
            <a:endParaRPr lang="en-GB" sz="2000" b="1" dirty="0">
              <a:solidFill>
                <a:srgbClr val="AFE4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  /continued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 startAt="10"/>
              <a:tabLst>
                <a:tab pos="446088" algn="l"/>
              </a:tabLst>
            </a:pPr>
            <a:r>
              <a:rPr lang="en-GB" sz="1800" dirty="0"/>
              <a:t>Implementing a Simple REST Service</a:t>
            </a:r>
          </a:p>
          <a:p>
            <a:pPr marL="538163" indent="-482600">
              <a:buFont typeface="+mj-lt"/>
              <a:buAutoNum type="arabicPeriod" startAt="10"/>
              <a:tabLst>
                <a:tab pos="446088" algn="l"/>
              </a:tabLst>
            </a:pPr>
            <a:r>
              <a:rPr lang="en-GB" sz="1800" dirty="0"/>
              <a:t>Implementing a Full REST Service</a:t>
            </a:r>
          </a:p>
          <a:p>
            <a:pPr marL="538163" indent="-482600">
              <a:buFont typeface="+mj-lt"/>
              <a:buAutoNum type="arabicPeriod" startAt="10"/>
              <a:tabLst>
                <a:tab pos="446088" algn="l"/>
              </a:tabLst>
            </a:pPr>
            <a:r>
              <a:rPr lang="en-US" sz="1800" dirty="0"/>
              <a:t>Additional REST Service Techniques</a:t>
            </a:r>
          </a:p>
          <a:p>
            <a:pPr marL="538163" indent="-482600">
              <a:buFont typeface="+mj-lt"/>
              <a:buAutoNum type="arabicPeriod" startAt="13"/>
              <a:tabLst>
                <a:tab pos="446088" algn="l"/>
              </a:tabLst>
            </a:pPr>
            <a:r>
              <a:rPr lang="en-GB" sz="1800" dirty="0"/>
              <a:t>Testing Spring Boot Applications</a:t>
            </a:r>
          </a:p>
          <a:p>
            <a:pPr marL="538163" indent="-482600">
              <a:buFont typeface="+mj-lt"/>
              <a:buAutoNum type="arabicPeriod" startAt="13"/>
              <a:tabLst>
                <a:tab pos="446088" algn="l"/>
              </a:tabLst>
            </a:pPr>
            <a:r>
              <a:rPr lang="en-GB" sz="1800" dirty="0"/>
              <a:t>Messaging with Kafka</a:t>
            </a:r>
          </a:p>
          <a:p>
            <a:pPr marL="538163" indent="-482600">
              <a:buFont typeface="+mj-lt"/>
              <a:buAutoNum type="arabicPeriod" startAt="13"/>
              <a:tabLst>
                <a:tab pos="446088" algn="l"/>
              </a:tabLst>
            </a:pPr>
            <a:r>
              <a:rPr lang="en-GB" sz="1800" dirty="0"/>
              <a:t>Containerizing a Spring Boot App</a:t>
            </a:r>
          </a:p>
          <a:p>
            <a:pPr marL="538163" indent="-482600">
              <a:buFont typeface="+mj-lt"/>
              <a:buAutoNum type="arabicPeriod" startAt="10"/>
              <a:tabLst>
                <a:tab pos="446088" algn="l"/>
              </a:tabLst>
            </a:pP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2503F-D1BB-C442-9C4B-F6FE84F0F2CE}"/>
              </a:ext>
            </a:extLst>
          </p:cNvPr>
          <p:cNvSpPr txBox="1">
            <a:spLocks/>
          </p:cNvSpPr>
          <p:nvPr/>
        </p:nvSpPr>
        <p:spPr>
          <a:xfrm>
            <a:off x="3485000" y="4514908"/>
            <a:ext cx="5592496" cy="514675"/>
          </a:xfrm>
          <a:prstGeom prst="rect">
            <a:avLst/>
          </a:prstGeom>
          <a:solidFill>
            <a:srgbClr val="8A8B8D"/>
          </a:solidFill>
        </p:spPr>
        <p:txBody>
          <a:bodyPr vert="horz" lIns="91440" tIns="108000" rIns="91440" bIns="180000" rtlCol="0">
            <a:no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 algn="r">
              <a:tabLst>
                <a:tab pos="446088" algn="l"/>
              </a:tabLst>
            </a:pPr>
            <a:r>
              <a:rPr lang="en-GB" sz="2000" b="1">
                <a:solidFill>
                  <a:srgbClr val="AFE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https://olsensoft.com/spring-boot-3</a:t>
            </a:r>
            <a:endParaRPr lang="en-GB" sz="2000" b="1" dirty="0">
              <a:solidFill>
                <a:srgbClr val="AFE4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Appendices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11884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Reactive Programming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Creating Enterprise Reactive Apps, Part 1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Creating Enterprise Reactive Apps, Part 2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Aspect-Oriented Programming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Going Further with AOP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Thymeleaf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Kafka Topics, Partitions, and Consumers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Task Execution and Scheduling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Authentication using OAuth2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r>
              <a:rPr lang="en-GB" sz="1800" dirty="0"/>
              <a:t>Docker Compose</a:t>
            </a:r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endParaRPr lang="en-GB" sz="1800" dirty="0"/>
          </a:p>
          <a:p>
            <a:pPr marL="538163" indent="-482600">
              <a:buFont typeface="+mj-lt"/>
              <a:buAutoNum type="alphaUcPeriod"/>
              <a:tabLst>
                <a:tab pos="446088" algn="l"/>
              </a:tabLst>
            </a:pPr>
            <a:endParaRPr lang="en-GB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C6D4B-52AB-C6F3-5F0E-84E1565ED4F4}"/>
              </a:ext>
            </a:extLst>
          </p:cNvPr>
          <p:cNvSpPr txBox="1">
            <a:spLocks/>
          </p:cNvSpPr>
          <p:nvPr/>
        </p:nvSpPr>
        <p:spPr>
          <a:xfrm>
            <a:off x="3485000" y="4514908"/>
            <a:ext cx="5592496" cy="514675"/>
          </a:xfrm>
          <a:prstGeom prst="rect">
            <a:avLst/>
          </a:prstGeom>
          <a:solidFill>
            <a:srgbClr val="8A8B8D"/>
          </a:solidFill>
        </p:spPr>
        <p:txBody>
          <a:bodyPr vert="horz" lIns="91440" tIns="108000" rIns="91440" bIns="180000" rtlCol="0">
            <a:no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 algn="r">
              <a:tabLst>
                <a:tab pos="446088" algn="l"/>
              </a:tabLst>
            </a:pPr>
            <a:r>
              <a:rPr lang="en-GB" sz="2000" b="1">
                <a:solidFill>
                  <a:srgbClr val="AFE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https://olsensoft.com/spring-boot-3</a:t>
            </a:r>
            <a:endParaRPr lang="en-GB" sz="2000" b="1" dirty="0">
              <a:solidFill>
                <a:srgbClr val="AFE4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1252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644</TotalTime>
  <Words>140</Words>
  <Application>Microsoft Office PowerPoint</Application>
  <PresentationFormat>On-screen Show (16:9)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Lucida Console</vt:lpstr>
      <vt:lpstr>Univers</vt:lpstr>
      <vt:lpstr>Standard_LiveLessons_2017</vt:lpstr>
      <vt:lpstr>Spring Boot Development</vt:lpstr>
      <vt:lpstr>Course Contents</vt:lpstr>
      <vt:lpstr>Course Contents  /continued</vt:lpstr>
      <vt:lpstr>Appendices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75</cp:revision>
  <dcterms:created xsi:type="dcterms:W3CDTF">2015-09-28T19:52:00Z</dcterms:created>
  <dcterms:modified xsi:type="dcterms:W3CDTF">2024-01-18T17:29:06Z</dcterms:modified>
</cp:coreProperties>
</file>