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771" r:id="rId3"/>
    <p:sldId id="448" r:id="rId4"/>
    <p:sldId id="630" r:id="rId5"/>
    <p:sldId id="634" r:id="rId6"/>
    <p:sldId id="635" r:id="rId7"/>
    <p:sldId id="770" r:id="rId8"/>
    <p:sldId id="772" r:id="rId9"/>
    <p:sldId id="749" r:id="rId10"/>
    <p:sldId id="750" r:id="rId11"/>
    <p:sldId id="766" r:id="rId12"/>
    <p:sldId id="773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7" userDrawn="1">
          <p15:clr>
            <a:srgbClr val="A4A3A4"/>
          </p15:clr>
        </p15:guide>
        <p15:guide id="2" pos="5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anor Bru" initials="EB" lastIdx="2" clrIdx="0">
    <p:extLst>
      <p:ext uri="{19B8F6BF-5375-455C-9EA6-DF929625EA0E}">
        <p15:presenceInfo xmlns:p15="http://schemas.microsoft.com/office/powerpoint/2012/main" userId="c3414d580ad3abed" providerId="Windows Live"/>
      </p:ext>
    </p:extLst>
  </p:cmAuthor>
  <p:cmAuthor id="2" name="Andy Olsen" initials="AO" lastIdx="2" clrIdx="1">
    <p:extLst>
      <p:ext uri="{19B8F6BF-5375-455C-9EA6-DF929625EA0E}">
        <p15:presenceInfo xmlns:p15="http://schemas.microsoft.com/office/powerpoint/2012/main" userId="31001af84371f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5D0"/>
    <a:srgbClr val="157FA4"/>
    <a:srgbClr val="157FA1"/>
    <a:srgbClr val="FFCC29"/>
    <a:srgbClr val="FFD757"/>
    <a:srgbClr val="74A9BA"/>
    <a:srgbClr val="FFC000"/>
    <a:srgbClr val="FFD85D"/>
    <a:srgbClr val="000000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9" autoAdjust="0"/>
    <p:restoredTop sz="96327" autoAdjust="0"/>
  </p:normalViewPr>
  <p:slideViewPr>
    <p:cSldViewPr snapToGrid="0" snapToObjects="1">
      <p:cViewPr varScale="1">
        <p:scale>
          <a:sx n="111" d="100"/>
          <a:sy n="111" d="100"/>
        </p:scale>
        <p:origin x="46" y="298"/>
      </p:cViewPr>
      <p:guideLst>
        <p:guide orient="horz" pos="917"/>
        <p:guide pos="52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82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37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49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383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57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625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5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57FB632-E184-7666-39E1-E110A262C741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59BB11-EEA2-81AD-384E-F5F025D78666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34C9453-C4A0-F71A-1056-5DD65A17B0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0EC7DF-0F8A-5D7B-E22C-1A40AA65EDBE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1EDAED-5DD2-56E7-3C6C-25BAC098C57B}"/>
              </a:ext>
            </a:extLst>
          </p:cNvPr>
          <p:cNvGrpSpPr/>
          <p:nvPr userDrawn="1"/>
        </p:nvGrpSpPr>
        <p:grpSpPr>
          <a:xfrm>
            <a:off x="76678" y="4686258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0E6942-2438-50AB-332C-CFB812E76B36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8FC632-F986-73FF-E876-04E9A6A2EE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E1BF1C-17C5-8228-CF4B-E4EE7DADE3DB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5B2D83-861C-5B71-D703-FB71287C51FF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FF777-FBF0-64C6-BA3A-4EF0E17A1B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6C9565-8463-003E-CDCF-BCB46083875B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A14573-1E74-F3D8-7D8E-91D0C234BA1E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6B751-3B8C-7845-9036-C81E0C171A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1A685C-C63A-348C-5374-78D87EEEDD51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5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/jdk17-archive-download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openjdk.java.net/install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boo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34059"/>
            <a:ext cx="5289902" cy="550321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Introduction to Spring Boot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Overview of Spring Boot</a:t>
            </a:r>
          </a:p>
          <a:p>
            <a:pPr marL="512763" indent="-457200">
              <a:buFont typeface="+mj-lt"/>
              <a:buAutoNum type="arabicPeriod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Tooling up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the Java Development Kit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install the Oracle JDK, which is available here:</a:t>
            </a:r>
          </a:p>
          <a:p>
            <a:pPr lvl="1"/>
            <a:r>
              <a:rPr lang="en-GB" dirty="0">
                <a:hlinkClick r:id="rId3"/>
              </a:rPr>
              <a:t>https://www.oracle.com/java/technologies/downloads/#java21</a:t>
            </a:r>
          </a:p>
          <a:p>
            <a:pPr lvl="1"/>
            <a:endParaRPr lang="en-GB" dirty="0"/>
          </a:p>
          <a:p>
            <a:r>
              <a:rPr lang="en-GB" dirty="0"/>
              <a:t>Alternatively, you can install OpenJDK, which is available here:</a:t>
            </a:r>
          </a:p>
          <a:p>
            <a:pPr lvl="1"/>
            <a:r>
              <a:rPr lang="en-GB" dirty="0">
                <a:hlinkClick r:id="rId4"/>
              </a:rPr>
              <a:t>https://openjdk.java.net/install/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You must also set two environment variables: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JAVA_HOME</a:t>
            </a:r>
            <a:r>
              <a:rPr lang="en-GB" dirty="0"/>
              <a:t> - must point to your JDK folder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GB" dirty="0"/>
              <a:t> - must include your JDK binary folder</a:t>
            </a:r>
          </a:p>
        </p:txBody>
      </p:sp>
    </p:spTree>
    <p:extLst>
      <p:ext uri="{BB962C8B-B14F-4D97-AF65-F5344CB8AC3E}">
        <p14:creationId xmlns:p14="http://schemas.microsoft.com/office/powerpoint/2010/main" val="82276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IntelliJ IDEA Ultimate Edition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install IntelliJ IDEA Ultimate Edition from here:</a:t>
            </a:r>
          </a:p>
          <a:p>
            <a:pPr lvl="1"/>
            <a:r>
              <a:rPr lang="en-GB" dirty="0">
                <a:hlinkClick r:id="rId3"/>
              </a:rPr>
              <a:t>https://www.jetbrains.com/idea/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Make sure you install the Ultimate Edition</a:t>
            </a:r>
          </a:p>
          <a:p>
            <a:pPr lvl="1"/>
            <a:r>
              <a:rPr lang="en-GB" dirty="0"/>
              <a:t>You can install a free 30-day trial if you like</a:t>
            </a:r>
          </a:p>
          <a:p>
            <a:pPr lvl="1"/>
            <a:endParaRPr lang="en-GB" dirty="0"/>
          </a:p>
          <a:p>
            <a:r>
              <a:rPr lang="en-GB" dirty="0"/>
              <a:t>We'll use IntelliJ IDEA to create and run Spring Boot apps</a:t>
            </a:r>
          </a:p>
        </p:txBody>
      </p:sp>
    </p:spTree>
    <p:extLst>
      <p:ext uri="{BB962C8B-B14F-4D97-AF65-F5344CB8AC3E}">
        <p14:creationId xmlns:p14="http://schemas.microsoft.com/office/powerpoint/2010/main" val="328024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34059"/>
            <a:ext cx="5289902" cy="550321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Overview of Spring Boot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Tooling up</a:t>
            </a:r>
          </a:p>
        </p:txBody>
      </p:sp>
    </p:spTree>
    <p:extLst>
      <p:ext uri="{BB962C8B-B14F-4D97-AF65-F5344CB8AC3E}">
        <p14:creationId xmlns:p14="http://schemas.microsoft.com/office/powerpoint/2010/main" val="350489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Sectio</a:t>
            </a:r>
            <a:r>
              <a:rPr lang="en-GB" dirty="0">
                <a:solidFill>
                  <a:schemeClr val="bg1"/>
                </a:solidFill>
              </a:rPr>
              <a:t>n </a:t>
            </a:r>
            <a:r>
              <a:rPr lang="en-GB" sz="3000" dirty="0">
                <a:solidFill>
                  <a:schemeClr val="bg1"/>
                </a:solidFill>
              </a:rPr>
              <a:t>1. Overview of Spring Boot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What is Spring Boot?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Getting Spring Boot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Spring Boot documentation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What can you do with Spring Boot?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/>
              <a:t>Spring Boot in the enterprise</a:t>
            </a:r>
            <a:endParaRPr lang="en-GB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250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What is Spring Boot?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 is a popular Java-based framework from Pivotal</a:t>
            </a:r>
          </a:p>
          <a:p>
            <a:pPr lvl="1"/>
            <a:r>
              <a:rPr lang="en-GB" dirty="0"/>
              <a:t>Simplifies creating and running enterprise applications</a:t>
            </a:r>
          </a:p>
          <a:p>
            <a:pPr lvl="1"/>
            <a:endParaRPr lang="en-GB" dirty="0"/>
          </a:p>
          <a:p>
            <a:r>
              <a:rPr lang="en-GB" dirty="0"/>
              <a:t>Allows you to create completely standalone applications</a:t>
            </a:r>
          </a:p>
          <a:p>
            <a:pPr lvl="1"/>
            <a:r>
              <a:rPr lang="en-GB" dirty="0"/>
              <a:t>Applications can contain built-in servers, e.g. Tomcat or Jetty</a:t>
            </a:r>
          </a:p>
          <a:p>
            <a:pPr lvl="1"/>
            <a:r>
              <a:rPr lang="en-GB" dirty="0"/>
              <a:t>No need for an external web server host to run on</a:t>
            </a:r>
          </a:p>
          <a:p>
            <a:pPr lvl="1"/>
            <a:r>
              <a:rPr lang="en-GB" dirty="0"/>
              <a:t>You can just run a Spring Boot application as a regular Java app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4748" y="3484628"/>
            <a:ext cx="674736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–jar MySpringBootApp.jar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Getting Spring Boot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get the Spring Boot project here:</a:t>
            </a:r>
          </a:p>
          <a:p>
            <a:pPr lvl="1"/>
            <a:r>
              <a:rPr lang="en-GB" sz="1800" dirty="0">
                <a:hlinkClick r:id="rId3"/>
              </a:rPr>
              <a:t>https://spring.io/projects/spring-boot</a:t>
            </a:r>
            <a:endParaRPr lang="en-GB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3020FC-CD60-EDF8-8EFD-B0AE62010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728" y="1629419"/>
            <a:ext cx="5200275" cy="325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5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Spring Boot Documentation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Extensive Spring Boot documentation is available here:</a:t>
            </a:r>
          </a:p>
          <a:p>
            <a:pPr lvl="1"/>
            <a:r>
              <a:rPr lang="en-GB" sz="1800" dirty="0">
                <a:hlinkClick r:id="rId3"/>
              </a:rPr>
              <a:t>https://docs.spring.io/spring-boot/docs/current/reference/htmlsingle/</a:t>
            </a:r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73D0B-F824-8F97-3FDB-2C5AEE996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866" y="1638014"/>
            <a:ext cx="5205761" cy="326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2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What Can You Do With Spring Boot?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has extensive APIs that address all aspects of contemporary systems</a:t>
            </a:r>
          </a:p>
          <a:p>
            <a:pPr lvl="1"/>
            <a:r>
              <a:rPr lang="en-GB" dirty="0"/>
              <a:t>REST services and Web applications </a:t>
            </a:r>
          </a:p>
          <a:p>
            <a:pPr lvl="1"/>
            <a:r>
              <a:rPr lang="en-GB" dirty="0"/>
              <a:t>SQL and NoSQL data sources</a:t>
            </a:r>
          </a:p>
          <a:p>
            <a:pPr lvl="1"/>
            <a:r>
              <a:rPr lang="en-GB" dirty="0"/>
              <a:t>Messaging, e.g. with Kafka</a:t>
            </a:r>
          </a:p>
          <a:p>
            <a:pPr lvl="1"/>
            <a:r>
              <a:rPr lang="en-GB" dirty="0"/>
              <a:t>Spring Batch</a:t>
            </a:r>
          </a:p>
          <a:p>
            <a:pPr lvl="1"/>
            <a:r>
              <a:rPr lang="en-GB" dirty="0"/>
              <a:t>Spring Cloud</a:t>
            </a:r>
          </a:p>
          <a:p>
            <a:pPr lvl="1"/>
            <a:r>
              <a:rPr lang="en-GB" dirty="0"/>
              <a:t>Web sockets</a:t>
            </a:r>
          </a:p>
          <a:p>
            <a:pPr lvl="1"/>
            <a:r>
              <a:rPr lang="en-GB" dirty="0"/>
              <a:t>Plus testing, security, logging, etc.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64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Boot in the Enterprise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BEA8CC1-4D18-4535-9DC2-C09413B095EE}"/>
              </a:ext>
            </a:extLst>
          </p:cNvPr>
          <p:cNvSpPr/>
          <p:nvPr/>
        </p:nvSpPr>
        <p:spPr>
          <a:xfrm>
            <a:off x="4112750" y="1506176"/>
            <a:ext cx="1668882" cy="2433917"/>
          </a:xfrm>
          <a:prstGeom prst="roundRect">
            <a:avLst/>
          </a:prstGeom>
          <a:solidFill>
            <a:srgbClr val="157FA1"/>
          </a:solidFill>
          <a:ln>
            <a:solidFill>
              <a:srgbClr val="A5C5D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Spring Boot</a:t>
            </a:r>
          </a:p>
          <a:p>
            <a:pPr algn="ctr"/>
            <a:r>
              <a:rPr lang="en-GB" b="1" dirty="0"/>
              <a:t>application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A7159FD-D85F-4F08-BE84-A98640A6CF87}"/>
              </a:ext>
            </a:extLst>
          </p:cNvPr>
          <p:cNvSpPr/>
          <p:nvPr/>
        </p:nvSpPr>
        <p:spPr>
          <a:xfrm>
            <a:off x="1927213" y="1499722"/>
            <a:ext cx="1119805" cy="1094382"/>
          </a:xfrm>
          <a:prstGeom prst="roundRect">
            <a:avLst/>
          </a:prstGeom>
          <a:solidFill>
            <a:srgbClr val="A5C5D0"/>
          </a:solidFill>
          <a:ln>
            <a:solidFill>
              <a:srgbClr val="157FA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Web UI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39F070F-7D03-4C79-88D7-C127CD06CA1E}"/>
              </a:ext>
            </a:extLst>
          </p:cNvPr>
          <p:cNvCxnSpPr>
            <a:cxnSpLocks/>
          </p:cNvCxnSpPr>
          <p:nvPr/>
        </p:nvCxnSpPr>
        <p:spPr>
          <a:xfrm>
            <a:off x="3047015" y="2046913"/>
            <a:ext cx="1047970" cy="0"/>
          </a:xfrm>
          <a:prstGeom prst="straightConnector1">
            <a:avLst/>
          </a:prstGeom>
          <a:ln w="98425">
            <a:solidFill>
              <a:srgbClr val="A5C5D0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949B30-646B-44E7-8391-1EC360B3A671}"/>
              </a:ext>
            </a:extLst>
          </p:cNvPr>
          <p:cNvCxnSpPr>
            <a:cxnSpLocks/>
          </p:cNvCxnSpPr>
          <p:nvPr/>
        </p:nvCxnSpPr>
        <p:spPr>
          <a:xfrm>
            <a:off x="5789343" y="2025943"/>
            <a:ext cx="1050205" cy="0"/>
          </a:xfrm>
          <a:prstGeom prst="straightConnector1">
            <a:avLst/>
          </a:prstGeom>
          <a:ln w="98425">
            <a:solidFill>
              <a:srgbClr val="A5C5D0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A1BA1E94-07F6-4965-A613-E11430640DD8}"/>
              </a:ext>
            </a:extLst>
          </p:cNvPr>
          <p:cNvSpPr/>
          <p:nvPr/>
        </p:nvSpPr>
        <p:spPr>
          <a:xfrm>
            <a:off x="6841816" y="1690995"/>
            <a:ext cx="1605892" cy="669896"/>
          </a:xfrm>
          <a:prstGeom prst="flowChartMagneticDisk">
            <a:avLst/>
          </a:prstGeom>
          <a:solidFill>
            <a:srgbClr val="A5C5D0"/>
          </a:solidFill>
          <a:ln>
            <a:solidFill>
              <a:srgbClr val="157FA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Persistence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85F1D6D-4590-4684-842A-5489D1E505FB}"/>
              </a:ext>
            </a:extLst>
          </p:cNvPr>
          <p:cNvSpPr/>
          <p:nvPr/>
        </p:nvSpPr>
        <p:spPr>
          <a:xfrm>
            <a:off x="1927213" y="2845711"/>
            <a:ext cx="1119805" cy="1094382"/>
          </a:xfrm>
          <a:prstGeom prst="roundRect">
            <a:avLst/>
          </a:prstGeom>
          <a:solidFill>
            <a:srgbClr val="A5C5D0"/>
          </a:solidFill>
          <a:ln>
            <a:solidFill>
              <a:srgbClr val="157FA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Other clients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A05E92-7610-4EC0-9F8C-6D99C4DF804A}"/>
              </a:ext>
            </a:extLst>
          </p:cNvPr>
          <p:cNvCxnSpPr>
            <a:cxnSpLocks/>
          </p:cNvCxnSpPr>
          <p:nvPr/>
        </p:nvCxnSpPr>
        <p:spPr>
          <a:xfrm>
            <a:off x="3047015" y="3409126"/>
            <a:ext cx="1047970" cy="0"/>
          </a:xfrm>
          <a:prstGeom prst="straightConnector1">
            <a:avLst/>
          </a:prstGeom>
          <a:ln w="98425">
            <a:solidFill>
              <a:srgbClr val="A5C5D0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A2AD8B72-33C3-45BE-86D6-51D1231C3570}"/>
              </a:ext>
            </a:extLst>
          </p:cNvPr>
          <p:cNvSpPr/>
          <p:nvPr/>
        </p:nvSpPr>
        <p:spPr>
          <a:xfrm rot="16200000">
            <a:off x="7365530" y="2621562"/>
            <a:ext cx="562062" cy="1602294"/>
          </a:xfrm>
          <a:prstGeom prst="flowChartMagneticDisk">
            <a:avLst/>
          </a:prstGeom>
          <a:solidFill>
            <a:srgbClr val="A5C5D0"/>
          </a:solidFill>
          <a:ln>
            <a:solidFill>
              <a:srgbClr val="157FA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b="1" dirty="0"/>
              <a:t>Queue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3CA853-2978-4168-9685-B89C6FCE57EB}"/>
              </a:ext>
            </a:extLst>
          </p:cNvPr>
          <p:cNvCxnSpPr>
            <a:cxnSpLocks/>
          </p:cNvCxnSpPr>
          <p:nvPr/>
        </p:nvCxnSpPr>
        <p:spPr>
          <a:xfrm>
            <a:off x="5781632" y="3409126"/>
            <a:ext cx="1050205" cy="0"/>
          </a:xfrm>
          <a:prstGeom prst="straightConnector1">
            <a:avLst/>
          </a:prstGeom>
          <a:ln w="98425">
            <a:solidFill>
              <a:srgbClr val="A5C5D0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96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Section 2: Tooling Up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>
                <a:latin typeface="+mj-lt"/>
              </a:rPr>
              <a:t>Overview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>
                <a:latin typeface="+mj-lt"/>
              </a:rPr>
              <a:t>Setting up the Java Development Kit (JDK)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>
                <a:latin typeface="+mj-lt"/>
              </a:rPr>
              <a:t>Setting up IntelliJ IDEA Ultimate Edition</a:t>
            </a:r>
            <a:endParaRPr lang="en-GB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100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62930" cy="3547021"/>
          </a:xfrm>
        </p:spPr>
        <p:txBody>
          <a:bodyPr/>
          <a:lstStyle/>
          <a:p>
            <a:r>
              <a:rPr lang="en-GB" dirty="0"/>
              <a:t>We're going to use the following tools: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Java Standard Edition Development Kit (JDK) version 21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IntelliJ IDEA Ultimate Edition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Let's see how to set up these tools…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0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5669</TotalTime>
  <Words>439</Words>
  <Application>Microsoft Office PowerPoint</Application>
  <PresentationFormat>On-screen Show (16:9)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Lucida Console</vt:lpstr>
      <vt:lpstr>Univers</vt:lpstr>
      <vt:lpstr>Wingdings</vt:lpstr>
      <vt:lpstr>Standard_LiveLessons_2017</vt:lpstr>
      <vt:lpstr>Introduction to Spring Boot</vt:lpstr>
      <vt:lpstr>Section 1. Overview of Spring Boot</vt:lpstr>
      <vt:lpstr>What is Spring Boot?</vt:lpstr>
      <vt:lpstr>Getting Spring Boot</vt:lpstr>
      <vt:lpstr>Spring Boot Documentation</vt:lpstr>
      <vt:lpstr>What Can You Do With Spring Boot?</vt:lpstr>
      <vt:lpstr>Spring Boot in the Enterprise</vt:lpstr>
      <vt:lpstr>Section 2: Tooling Up</vt:lpstr>
      <vt:lpstr>Overview</vt:lpstr>
      <vt:lpstr>Setting up the Java Development Kit</vt:lpstr>
      <vt:lpstr>Setting up IntelliJ IDEA Ultimate Edition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228</cp:revision>
  <dcterms:created xsi:type="dcterms:W3CDTF">2015-09-28T19:52:00Z</dcterms:created>
  <dcterms:modified xsi:type="dcterms:W3CDTF">2024-01-16T09:42:48Z</dcterms:modified>
</cp:coreProperties>
</file>