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7" r:id="rId2"/>
    <p:sldId id="710" r:id="rId3"/>
    <p:sldId id="748" r:id="rId4"/>
    <p:sldId id="749" r:id="rId5"/>
    <p:sldId id="750" r:id="rId6"/>
    <p:sldId id="762" r:id="rId7"/>
    <p:sldId id="751" r:id="rId8"/>
    <p:sldId id="752" r:id="rId9"/>
    <p:sldId id="753" r:id="rId10"/>
    <p:sldId id="763" r:id="rId11"/>
    <p:sldId id="754" r:id="rId12"/>
    <p:sldId id="755" r:id="rId13"/>
    <p:sldId id="756" r:id="rId14"/>
    <p:sldId id="764" r:id="rId15"/>
    <p:sldId id="758" r:id="rId16"/>
    <p:sldId id="759" r:id="rId17"/>
    <p:sldId id="760" r:id="rId18"/>
    <p:sldId id="761" r:id="rId19"/>
    <p:sldId id="661" r:id="rId20"/>
    <p:sldId id="712" r:id="rId21"/>
    <p:sldId id="662" r:id="rId22"/>
    <p:sldId id="667" r:id="rId23"/>
    <p:sldId id="663" r:id="rId24"/>
    <p:sldId id="664" r:id="rId25"/>
    <p:sldId id="665" r:id="rId26"/>
    <p:sldId id="702" r:id="rId27"/>
    <p:sldId id="711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49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FA4"/>
    <a:srgbClr val="FFCC99"/>
    <a:srgbClr val="157EA2"/>
    <a:srgbClr val="177EA4"/>
    <a:srgbClr val="1580A2"/>
    <a:srgbClr val="107D9F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6725" autoAdjust="0"/>
  </p:normalViewPr>
  <p:slideViewPr>
    <p:cSldViewPr snapToGrid="0" snapToObjects="1">
      <p:cViewPr varScale="1">
        <p:scale>
          <a:sx n="121" d="100"/>
          <a:sy n="121" d="100"/>
        </p:scale>
        <p:origin x="51" y="354"/>
      </p:cViewPr>
      <p:guideLst>
        <p:guide orient="horz" pos="1620"/>
        <p:guide pos="49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-5247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588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87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94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46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873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26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25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85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81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1112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Additional Techniques</a:t>
            </a:r>
            <a:endParaRPr lang="en-GB" dirty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60714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57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030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31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67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9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98206A-37B0-3F13-F185-D1EB93F12CE2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C16E865-2263-5D42-6B97-6ABFEC0E0A76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1DA80C-5724-06BD-4917-D59810F5B9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1A0096-5760-C218-8430-4B39B7F1CEF5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16CCAC-84E5-0E55-3ECE-FE7D00C54E72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Lucida Console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AD6193-FBEC-0E30-5AF5-D0B43F0B032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39C946-CB79-5128-A541-11A65FD90FEE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production-ready-features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50519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Spring Boot Techniques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Setting app properties at the command line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Specifying which properties file to use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Defining YAML properties files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Using Spring profiles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Spring Boot Actuator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72B327-C6DB-9C40-032E-D422313301FE}"/>
              </a:ext>
            </a:extLst>
          </p:cNvPr>
          <p:cNvSpPr txBox="1"/>
          <p:nvPr/>
        </p:nvSpPr>
        <p:spPr>
          <a:xfrm>
            <a:off x="3744310" y="4611574"/>
            <a:ext cx="5348174" cy="338554"/>
          </a:xfrm>
          <a:prstGeom prst="rect">
            <a:avLst/>
          </a:prstGeom>
          <a:solidFill>
            <a:srgbClr val="8A8B8D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project: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demo-spring-boot-techniques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3. </a:t>
            </a:r>
            <a:r>
              <a:rPr lang="en-GB" sz="3000" dirty="0"/>
              <a:t>Defining YAML Properties Files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 of YAML files</a:t>
            </a:r>
          </a:p>
          <a:p>
            <a:r>
              <a:rPr lang="en-GB" dirty="0"/>
              <a:t>Using YAML properties in beans - technique 1</a:t>
            </a:r>
          </a:p>
          <a:p>
            <a:r>
              <a:rPr lang="en-GB" dirty="0"/>
              <a:t>Using YAML properties in beans - technique 2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26E62-05A3-6483-ECAD-3DED9CDC1095}"/>
              </a:ext>
            </a:extLst>
          </p:cNvPr>
          <p:cNvSpPr txBox="1"/>
          <p:nvPr/>
        </p:nvSpPr>
        <p:spPr>
          <a:xfrm>
            <a:off x="1468193" y="4733753"/>
            <a:ext cx="7624292" cy="338554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package: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demo.yamlpropertiesfiles</a:t>
            </a:r>
          </a:p>
        </p:txBody>
      </p:sp>
    </p:spTree>
    <p:extLst>
      <p:ext uri="{BB962C8B-B14F-4D97-AF65-F5344CB8AC3E}">
        <p14:creationId xmlns:p14="http://schemas.microsoft.com/office/powerpoint/2010/main" val="424184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 of YAML Files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supports YAML as an alternative format for defining application properties: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YAML is convenient for specifying hierarchical config data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969548AC-36E0-4FB6-9E04-EA4CAFA84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571235"/>
            <a:ext cx="7278521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contact: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555-111-2222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email: contact@mydomain.com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web: http://mydomain.com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215045-3B83-495F-BE1F-6B05A0E4369C}"/>
              </a:ext>
            </a:extLst>
          </p:cNvPr>
          <p:cNvSpPr txBox="1"/>
          <p:nvPr/>
        </p:nvSpPr>
        <p:spPr>
          <a:xfrm>
            <a:off x="6974273" y="2033542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app3.yml</a:t>
            </a:r>
          </a:p>
        </p:txBody>
      </p:sp>
    </p:spTree>
    <p:extLst>
      <p:ext uri="{BB962C8B-B14F-4D97-AF65-F5344CB8AC3E}">
        <p14:creationId xmlns:p14="http://schemas.microsoft.com/office/powerpoint/2010/main" val="312904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sym typeface="Wingdings" pitchFamily="2" charset="2"/>
              </a:rPr>
              <a:t>Using YAML Properties in Beans - Technique 1</a:t>
            </a:r>
            <a:endParaRPr lang="en-GB" sz="3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one way to use YAML properties in a bean: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3AB2587-A239-46E0-95B6-2753107F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20107"/>
            <a:ext cx="7278521" cy="209352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MyBean3a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@Value("${contact.tel}")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@Value("${contact.email}")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email;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@Value("${contact.web}")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web;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E7F36-0CB9-4321-862C-2BE024351C61}"/>
              </a:ext>
            </a:extLst>
          </p:cNvPr>
          <p:cNvSpPr txBox="1"/>
          <p:nvPr/>
        </p:nvSpPr>
        <p:spPr>
          <a:xfrm>
            <a:off x="6974273" y="3061797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MyBean3a.java</a:t>
            </a:r>
          </a:p>
        </p:txBody>
      </p:sp>
    </p:spTree>
    <p:extLst>
      <p:ext uri="{BB962C8B-B14F-4D97-AF65-F5344CB8AC3E}">
        <p14:creationId xmlns:p14="http://schemas.microsoft.com/office/powerpoint/2010/main" val="322534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ym typeface="Wingdings" pitchFamily="2" charset="2"/>
              </a:rPr>
              <a:t>Using YAML Properties in Beans - Technique 2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another way to use YAML properties in a bean: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also need this dependency: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3AB2587-A239-46E0-95B6-2753107F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25529"/>
            <a:ext cx="7278521" cy="16318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@ConfigurationProperties(prefix="contact")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MyBean3b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String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String email;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String web;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Plus getters and setters - these are essential!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E7F36-0CB9-4321-862C-2BE024351C61}"/>
              </a:ext>
            </a:extLst>
          </p:cNvPr>
          <p:cNvSpPr txBox="1"/>
          <p:nvPr/>
        </p:nvSpPr>
        <p:spPr>
          <a:xfrm>
            <a:off x="6974273" y="2610521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MyBean3b.java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B92455C5-C636-4A54-8785-EE7921454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3" y="3452942"/>
            <a:ext cx="7278520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&gt;spring-boot-configuration-processor&lt;/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E5DBE-CBB4-45F8-9E99-8DA46DB5F56F}"/>
              </a:ext>
            </a:extLst>
          </p:cNvPr>
          <p:cNvSpPr txBox="1"/>
          <p:nvPr/>
        </p:nvSpPr>
        <p:spPr>
          <a:xfrm>
            <a:off x="6974273" y="3913174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35140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4. </a:t>
            </a:r>
            <a:r>
              <a:rPr lang="en-GB" sz="3000" dirty="0"/>
              <a:t>Using Spring Profiles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Defining profile-specific components</a:t>
            </a:r>
          </a:p>
          <a:p>
            <a:r>
              <a:rPr lang="en-GB" dirty="0"/>
              <a:t>Defining profile-specific properties</a:t>
            </a:r>
          </a:p>
          <a:p>
            <a:r>
              <a:rPr lang="en-GB" dirty="0"/>
              <a:t>Setting the active profile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21E624-F136-37C7-2954-2F3C99E11115}"/>
              </a:ext>
            </a:extLst>
          </p:cNvPr>
          <p:cNvSpPr txBox="1"/>
          <p:nvPr/>
        </p:nvSpPr>
        <p:spPr>
          <a:xfrm>
            <a:off x="1468193" y="4733753"/>
            <a:ext cx="7624292" cy="338554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package: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demo.profiles</a:t>
            </a:r>
          </a:p>
        </p:txBody>
      </p:sp>
    </p:spTree>
    <p:extLst>
      <p:ext uri="{BB962C8B-B14F-4D97-AF65-F5344CB8AC3E}">
        <p14:creationId xmlns:p14="http://schemas.microsoft.com/office/powerpoint/2010/main" val="2541968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profiles provide a way to segregate parts of your application configuration </a:t>
            </a:r>
          </a:p>
          <a:p>
            <a:pPr lvl="1"/>
            <a:r>
              <a:rPr lang="en-GB" dirty="0"/>
              <a:t>So, configuration is only available in certain environments</a:t>
            </a:r>
          </a:p>
          <a:p>
            <a:pPr lvl="1"/>
            <a:endParaRPr lang="en-GB" dirty="0"/>
          </a:p>
          <a:p>
            <a:r>
              <a:rPr lang="en-GB" dirty="0"/>
              <a:t>For example:</a:t>
            </a:r>
          </a:p>
          <a:p>
            <a:pPr lvl="1"/>
            <a:r>
              <a:rPr lang="en-GB" dirty="0"/>
              <a:t>"development" profile </a:t>
            </a:r>
          </a:p>
          <a:p>
            <a:pPr lvl="1"/>
            <a:r>
              <a:rPr lang="en-GB" dirty="0"/>
              <a:t>"production" profile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553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Defining Profile-Specific Components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annotate component classes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DC5211FC-D9B6-48A4-8816-BB498734C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400047"/>
            <a:ext cx="6570705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@Profile("development")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MyBean4Dev implements MyBean4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"Hello from MyBean4Dev";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6714F-D9AB-4FA5-84CE-547AB7BDA892}"/>
              </a:ext>
            </a:extLst>
          </p:cNvPr>
          <p:cNvSpPr txBox="1"/>
          <p:nvPr/>
        </p:nvSpPr>
        <p:spPr>
          <a:xfrm>
            <a:off x="6266457" y="2325529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MyBean4Dev.java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CDFE2580-8E91-446E-9942-856CD645D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2720812"/>
            <a:ext cx="6570705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@Profile("production")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MyBean4Prod implements MyBean4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"Hello from MyBean4Prod";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610BE1-B371-4140-BA67-FC2DB3300C5B}"/>
              </a:ext>
            </a:extLst>
          </p:cNvPr>
          <p:cNvSpPr txBox="1"/>
          <p:nvPr/>
        </p:nvSpPr>
        <p:spPr>
          <a:xfrm>
            <a:off x="6266457" y="3646294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MyBean4Prod.java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3AB2587-A239-46E0-95B6-2753107F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123" y="1280868"/>
            <a:ext cx="2287561" cy="246863"/>
          </a:xfrm>
          <a:prstGeom prst="rect">
            <a:avLst/>
          </a:prstGeom>
          <a:solidFill>
            <a:srgbClr val="FBE66B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MyBean4 {}</a:t>
            </a:r>
          </a:p>
        </p:txBody>
      </p:sp>
    </p:spTree>
    <p:extLst>
      <p:ext uri="{BB962C8B-B14F-4D97-AF65-F5344CB8AC3E}">
        <p14:creationId xmlns:p14="http://schemas.microsoft.com/office/powerpoint/2010/main" val="360259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Defining Profile-Specific Properties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also define profile-specific properties: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Alternatively, define profile-specific property files: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app4-development.yml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app4-production.yml</a:t>
            </a:r>
          </a:p>
          <a:p>
            <a:endParaRPr lang="en-GB" dirty="0"/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E6B89F79-942E-D54D-0265-0F83AE833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782" y="1303582"/>
            <a:ext cx="2592494" cy="2709076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apiserver: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address: 192.168.1.100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port: 8080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spring: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config: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activate: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on-profile: development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apiserver: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address: 127.0.0.1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spring: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config: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activate: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on-profile: production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apiserver: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address: 192.168.1.120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34920E-C35E-C8BA-A181-7F1ED6040AF6}"/>
              </a:ext>
            </a:extLst>
          </p:cNvPr>
          <p:cNvSpPr txBox="1"/>
          <p:nvPr/>
        </p:nvSpPr>
        <p:spPr>
          <a:xfrm>
            <a:off x="3569637" y="3889547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app4.yml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C0DA5E-5786-DCFF-BD83-9C6A903BE28D}"/>
              </a:ext>
            </a:extLst>
          </p:cNvPr>
          <p:cNvSpPr/>
          <p:nvPr/>
        </p:nvSpPr>
        <p:spPr>
          <a:xfrm>
            <a:off x="4311432" y="1305241"/>
            <a:ext cx="3083442" cy="34449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i="1" dirty="0">
                <a:solidFill>
                  <a:srgbClr val="FF0000"/>
                </a:solidFill>
              </a:rPr>
              <a:t>Default values for properties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B45B93-5EB4-98D9-5CD1-23AC5E283966}"/>
              </a:ext>
            </a:extLst>
          </p:cNvPr>
          <p:cNvSpPr/>
          <p:nvPr/>
        </p:nvSpPr>
        <p:spPr>
          <a:xfrm>
            <a:off x="4311433" y="1882248"/>
            <a:ext cx="2873702" cy="34449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i="1" dirty="0">
                <a:solidFill>
                  <a:srgbClr val="0070C0"/>
                </a:solidFill>
              </a:rPr>
              <a:t>Properties for "development" profile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8CF372-2388-9EEB-F815-B7699D6CE1B0}"/>
              </a:ext>
            </a:extLst>
          </p:cNvPr>
          <p:cNvSpPr/>
          <p:nvPr/>
        </p:nvSpPr>
        <p:spPr>
          <a:xfrm>
            <a:off x="4311433" y="2961503"/>
            <a:ext cx="2735754" cy="34449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i="1" dirty="0">
                <a:solidFill>
                  <a:srgbClr val="00B050"/>
                </a:solidFill>
              </a:rPr>
              <a:t>Properties for "production" profile</a:t>
            </a:r>
          </a:p>
        </p:txBody>
      </p:sp>
    </p:spTree>
    <p:extLst>
      <p:ext uri="{BB962C8B-B14F-4D97-AF65-F5344CB8AC3E}">
        <p14:creationId xmlns:p14="http://schemas.microsoft.com/office/powerpoint/2010/main" val="400255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9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Setting the Active Profile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must tell Spring what is the active profile</a:t>
            </a:r>
          </a:p>
          <a:p>
            <a:pPr lvl="1"/>
            <a:r>
              <a:rPr lang="en-GB" dirty="0"/>
              <a:t>Set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spring.profiles.active</a:t>
            </a:r>
            <a:r>
              <a:rPr lang="en-GB" dirty="0"/>
              <a:t> property</a:t>
            </a:r>
          </a:p>
          <a:p>
            <a:pPr lvl="1"/>
            <a:endParaRPr lang="en-GB" dirty="0"/>
          </a:p>
          <a:p>
            <a:r>
              <a:rPr lang="en-GB" dirty="0"/>
              <a:t>To set the active profile via application properties: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To set it at the command-line: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7F7E0F44-3ADF-4A77-A029-A33954CFF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2361264"/>
            <a:ext cx="6570705" cy="24686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spring.profiles.active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=development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DBA41E-3A03-456F-9F6C-1DEC70BDD937}"/>
              </a:ext>
            </a:extLst>
          </p:cNvPr>
          <p:cNvSpPr txBox="1"/>
          <p:nvPr/>
        </p:nvSpPr>
        <p:spPr>
          <a:xfrm>
            <a:off x="5915278" y="2365517"/>
            <a:ext cx="1909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app4.properties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F93DC9BF-3F7D-4BB0-91C0-DE9BE27D4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3482222"/>
            <a:ext cx="6626392" cy="26861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t" anchorCtr="0"/>
          <a:lstStyle/>
          <a:p>
            <a:pPr defTabSz="739775">
              <a:defRPr/>
            </a:pP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spring.profiles.active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=production</a:t>
            </a:r>
          </a:p>
        </p:txBody>
      </p:sp>
    </p:spTree>
    <p:extLst>
      <p:ext uri="{BB962C8B-B14F-4D97-AF65-F5344CB8AC3E}">
        <p14:creationId xmlns:p14="http://schemas.microsoft.com/office/powerpoint/2010/main" val="351374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240514-8133-1688-7F05-BA61B8A209B3}"/>
              </a:ext>
            </a:extLst>
          </p:cNvPr>
          <p:cNvSpPr txBox="1"/>
          <p:nvPr/>
        </p:nvSpPr>
        <p:spPr>
          <a:xfrm>
            <a:off x="1439777" y="4732836"/>
            <a:ext cx="7647357" cy="338554"/>
          </a:xfrm>
          <a:prstGeom prst="rect">
            <a:avLst/>
          </a:prstGeom>
          <a:solidFill>
            <a:srgbClr val="8A8B8D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project: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demo-actuator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>
                <a:sym typeface="Wingdings" pitchFamily="2" charset="2"/>
              </a:rPr>
              <a:t>Annex: Spring Boot Actuator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026650"/>
          </a:xfrm>
          <a:noFill/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Spring Boot Actuator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Enabling the Actuator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Enabling Actuator endpoints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Viewing mappings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Health monitoring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Gathering metrics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Additional built-in actuator endpoints</a:t>
            </a: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07658774-E37C-4551-9C8A-37F205240FB5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96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Setting App Properties at the Command Line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Recap of application properties</a:t>
            </a:r>
          </a:p>
          <a:p>
            <a:r>
              <a:rPr lang="en-GB" dirty="0"/>
              <a:t>Source of external configuration</a:t>
            </a:r>
          </a:p>
          <a:p>
            <a:r>
              <a:rPr lang="en-GB" dirty="0"/>
              <a:t>Setting properties at the command line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49DE80-3402-F7DD-66EA-9B8B3DC4A0FC}"/>
              </a:ext>
            </a:extLst>
          </p:cNvPr>
          <p:cNvSpPr txBox="1"/>
          <p:nvPr/>
        </p:nvSpPr>
        <p:spPr>
          <a:xfrm>
            <a:off x="1468193" y="4733753"/>
            <a:ext cx="7624292" cy="338554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package: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demo.commandlineproperties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>
                <a:sym typeface="Wingdings" pitchFamily="2" charset="2"/>
              </a:rPr>
              <a:t>Overview of Spring Boot Actuator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02665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Spring Boot Actuator is a sub-project of Spring Boot</a:t>
            </a:r>
          </a:p>
          <a:p>
            <a:pPr lvl="1" eaLnBrk="1" hangingPunct="1"/>
            <a:r>
              <a:rPr lang="en-GB" dirty="0"/>
              <a:t>Includes a number of additional features to help you monitor and manage your application when it’s pushed to production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You can manage and monitor your application using:</a:t>
            </a:r>
          </a:p>
          <a:p>
            <a:pPr lvl="1" eaLnBrk="1" hangingPunct="1"/>
            <a:r>
              <a:rPr lang="en-GB" dirty="0"/>
              <a:t>HTTP endpoints</a:t>
            </a:r>
          </a:p>
          <a:p>
            <a:pPr lvl="1" eaLnBrk="1" hangingPunct="1"/>
            <a:r>
              <a:rPr lang="en-GB" dirty="0"/>
              <a:t>JMX </a:t>
            </a:r>
          </a:p>
          <a:p>
            <a:pPr lvl="1" eaLnBrk="1" hangingPunct="1"/>
            <a:r>
              <a:rPr lang="en-GB" dirty="0"/>
              <a:t>Remote shell (SSH or Telnet)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07658774-E37C-4551-9C8A-37F205240FB5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553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>
                <a:sym typeface="Wingdings" pitchFamily="2" charset="2"/>
              </a:rPr>
              <a:t>Enabling the Actuator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The simplest way to enable the Actuator is to add </a:t>
            </a:r>
            <a:r>
              <a:rPr lang="en-GB" dirty="0">
                <a:latin typeface="Courier New" panose="02070309020205020404" pitchFamily="49" charset="0"/>
              </a:rPr>
              <a:t>spring-boot-starter-actuator</a:t>
            </a:r>
            <a:r>
              <a:rPr lang="en-GB" dirty="0"/>
              <a:t> to your POM file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07658774-E37C-4551-9C8A-37F205240FB5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1784554" y="1568889"/>
            <a:ext cx="5873546" cy="1316227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&lt;dependencies&gt;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&lt;dependency&gt;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&lt;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groupId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org.springframework.boot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&lt;/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groupId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&lt;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artifactId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&gt;spring-boot-starter-actuator&lt;/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artifactId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&lt;/dependency&gt;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&lt;/dependencies&gt;</a:t>
            </a:r>
          </a:p>
        </p:txBody>
      </p:sp>
    </p:spTree>
    <p:extLst>
      <p:ext uri="{BB962C8B-B14F-4D97-AF65-F5344CB8AC3E}">
        <p14:creationId xmlns:p14="http://schemas.microsoft.com/office/powerpoint/2010/main" val="3629365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>
                <a:sym typeface="Wingdings" pitchFamily="2" charset="2"/>
              </a:rPr>
              <a:t>Enabling Actuator Endpoints</a:t>
            </a:r>
            <a:endParaRPr lang="en-GB" sz="2550" dirty="0">
              <a:sym typeface="Wingdings" pitchFamily="2" charset="2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From version 2 onwards, Spring Boot Actuator only has the following endpoints enabled by default: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/actuator/health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/actuator/info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To enable other Spring Boot Actuator endpoints, set the following application property:</a:t>
            </a: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07658774-E37C-4551-9C8A-37F205240FB5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1784554" y="3407668"/>
            <a:ext cx="5873546" cy="20823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 err="1">
                <a:latin typeface="Courier New" panose="02070309020205020404" pitchFamily="49" charset="0"/>
              </a:rPr>
              <a:t>management.endpoints.web.exposure.include</a:t>
            </a:r>
            <a:r>
              <a:rPr lang="en-GB" sz="900" dirty="0">
                <a:latin typeface="Courier New" panose="02070309020205020404" pitchFamily="49" charset="0"/>
              </a:rPr>
              <a:t>=*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56994" y="3402899"/>
            <a:ext cx="1701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 err="1">
                <a:solidFill>
                  <a:srgbClr val="333399"/>
                </a:solidFill>
                <a:latin typeface="Courier New" panose="02070309020205020404" pitchFamily="49" charset="0"/>
              </a:rPr>
              <a:t>application.properties</a:t>
            </a:r>
            <a:endParaRPr lang="en-GB" sz="900" b="1" dirty="0">
              <a:solidFill>
                <a:srgbClr val="333399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174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>
                <a:sym typeface="Wingdings" pitchFamily="2" charset="2"/>
              </a:rPr>
              <a:t>Viewing Mappings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43004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GB" dirty="0"/>
              <a:t>Spring Boot Actuator endpoints allow you to monitor and interact with your application, e.g.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</a:rPr>
              <a:t>actuator/mappings</a:t>
            </a:r>
          </a:p>
          <a:p>
            <a:pPr marL="0" indent="0">
              <a:buNone/>
            </a:pPr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indent="-257175"/>
            <a:endParaRPr lang="en-GB" dirty="0"/>
          </a:p>
          <a:p>
            <a:pPr eaLnBrk="1" hangingPunct="1"/>
            <a:r>
              <a:rPr lang="en-GB" dirty="0"/>
              <a:t>Note:</a:t>
            </a:r>
          </a:p>
          <a:p>
            <a:pPr lvl="1" eaLnBrk="1" hangingPunct="1"/>
            <a:r>
              <a:rPr lang="en-GB" dirty="0"/>
              <a:t>Depending on your Spring Boot version, you might need to allow access to the Actuator endpoints</a:t>
            </a: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07658774-E37C-4551-9C8A-37F205240FB5}" type="slidenum">
              <a:rPr lang="en-GB" smtClean="0"/>
              <a:pPr/>
              <a:t>23</a:t>
            </a:fld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CE353B-CBDA-4639-A100-F1E9B6565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207" y="1438393"/>
            <a:ext cx="5173312" cy="238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63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>
                <a:sym typeface="Wingdings" pitchFamily="2" charset="2"/>
              </a:rPr>
              <a:t>Health Monitoring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The 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</a:rPr>
              <a:t>actuator/health</a:t>
            </a:r>
            <a:r>
              <a:rPr lang="en-GB" dirty="0"/>
              <a:t> endpoint provides basic health information about your application</a:t>
            </a: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07658774-E37C-4551-9C8A-37F205240FB5}" type="slidenum">
              <a:rPr lang="en-GB" smtClean="0"/>
              <a:pPr/>
              <a:t>24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70499D-E68A-4926-BF4B-5B5AB0953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207" y="1577185"/>
            <a:ext cx="5173312" cy="238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8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>
                <a:sym typeface="Wingdings" pitchFamily="2" charset="2"/>
              </a:rPr>
              <a:t>Gathering Metrics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55250"/>
          </a:xfrm>
          <a:noFill/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GB" dirty="0"/>
              <a:t>The 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</a:rPr>
              <a:t>actuator/metrics</a:t>
            </a:r>
            <a:r>
              <a:rPr lang="en-GB" dirty="0"/>
              <a:t> endpoint provides metrics that help you identify bottlenecks and optimize performance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To get info for any of these metrics, append the metric name - e.g.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</a:rPr>
              <a:t>actuator/metrics/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</a:rPr>
              <a:t>jvm.memory.max</a:t>
            </a:r>
            <a:endParaRPr lang="en-GB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07658774-E37C-4551-9C8A-37F205240FB5}" type="slidenum">
              <a:rPr lang="en-GB" smtClean="0"/>
              <a:pPr/>
              <a:t>25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C01AE4-D6C5-4046-86DE-CED3D2BEB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207" y="1472164"/>
            <a:ext cx="5173311" cy="238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85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Additional Built-in Actuator Endpoints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Here are some more built-in Actuator endpoints …</a:t>
            </a:r>
          </a:p>
          <a:p>
            <a:pPr lvl="1" eaLnBrk="1" hangingPunct="1"/>
            <a:r>
              <a:rPr lang="en-GB" sz="1350" dirty="0">
                <a:solidFill>
                  <a:srgbClr val="FF0000"/>
                </a:solidFill>
                <a:latin typeface="Courier New" panose="02070309020205020404" pitchFamily="49" charset="0"/>
              </a:rPr>
              <a:t>/actuator/beans </a:t>
            </a:r>
            <a:r>
              <a:rPr lang="en-GB" sz="1350" dirty="0">
                <a:latin typeface="+mj-lt"/>
              </a:rPr>
              <a:t>- Lists all the beans in the app    </a:t>
            </a:r>
          </a:p>
          <a:p>
            <a:pPr lvl="1" eaLnBrk="1" hangingPunct="1"/>
            <a:r>
              <a:rPr lang="en-GB" sz="1350" dirty="0">
                <a:solidFill>
                  <a:srgbClr val="FF0000"/>
                </a:solidFill>
                <a:latin typeface="Courier New" panose="02070309020205020404" pitchFamily="49" charset="0"/>
              </a:rPr>
              <a:t>/actuator/</a:t>
            </a:r>
            <a:r>
              <a:rPr lang="en-GB" sz="1350" dirty="0" err="1">
                <a:solidFill>
                  <a:srgbClr val="FF0000"/>
                </a:solidFill>
                <a:latin typeface="Courier New" panose="02070309020205020404" pitchFamily="49" charset="0"/>
              </a:rPr>
              <a:t>configprops</a:t>
            </a:r>
            <a:r>
              <a:rPr lang="en-GB" sz="135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GB" sz="1350" dirty="0">
                <a:solidFill>
                  <a:srgbClr val="333399"/>
                </a:solidFill>
              </a:rPr>
              <a:t>- </a:t>
            </a:r>
            <a:r>
              <a:rPr lang="en-GB" sz="1350" dirty="0"/>
              <a:t>Lists </a:t>
            </a:r>
            <a:r>
              <a:rPr lang="en-GB" sz="1350" dirty="0">
                <a:latin typeface="Courier New" panose="02070309020205020404" pitchFamily="49" charset="0"/>
              </a:rPr>
              <a:t>@</a:t>
            </a:r>
            <a:r>
              <a:rPr lang="en-GB" sz="1350" dirty="0" err="1">
                <a:latin typeface="Courier New" panose="02070309020205020404" pitchFamily="49" charset="0"/>
              </a:rPr>
              <a:t>ConfigurationProperties</a:t>
            </a:r>
            <a:endParaRPr lang="en-GB" sz="135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GB" sz="1350" dirty="0">
                <a:solidFill>
                  <a:srgbClr val="FF0000"/>
                </a:solidFill>
                <a:latin typeface="Courier New" panose="02070309020205020404" pitchFamily="49" charset="0"/>
              </a:rPr>
              <a:t>/actuator/env </a:t>
            </a:r>
            <a:r>
              <a:rPr lang="en-GB" sz="1350" dirty="0">
                <a:solidFill>
                  <a:srgbClr val="333399"/>
                </a:solidFill>
              </a:rPr>
              <a:t>- </a:t>
            </a:r>
            <a:r>
              <a:rPr lang="en-GB" sz="1350" dirty="0"/>
              <a:t>Lists environment variables</a:t>
            </a:r>
          </a:p>
          <a:p>
            <a:pPr lvl="1" eaLnBrk="1" hangingPunct="1"/>
            <a:r>
              <a:rPr lang="en-GB" sz="1350" dirty="0">
                <a:solidFill>
                  <a:srgbClr val="FF0000"/>
                </a:solidFill>
                <a:latin typeface="Courier New" panose="02070309020205020404" pitchFamily="49" charset="0"/>
              </a:rPr>
              <a:t>/actuator/</a:t>
            </a:r>
            <a:r>
              <a:rPr lang="en-GB" sz="1350" dirty="0" err="1">
                <a:solidFill>
                  <a:srgbClr val="FF0000"/>
                </a:solidFill>
                <a:latin typeface="Courier New" panose="02070309020205020404" pitchFamily="49" charset="0"/>
              </a:rPr>
              <a:t>scheduledtasks</a:t>
            </a:r>
            <a:r>
              <a:rPr lang="en-GB" sz="135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GB" sz="1350" dirty="0"/>
              <a:t>- Lists scheduled tasks in the app</a:t>
            </a:r>
            <a:endParaRPr lang="en-GB" sz="135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GB" sz="1350" dirty="0">
                <a:solidFill>
                  <a:srgbClr val="FF0000"/>
                </a:solidFill>
                <a:latin typeface="Courier New" panose="02070309020205020404" pitchFamily="49" charset="0"/>
              </a:rPr>
              <a:t>/actuator/</a:t>
            </a:r>
            <a:r>
              <a:rPr lang="en-GB" sz="1350" dirty="0" err="1">
                <a:solidFill>
                  <a:srgbClr val="FF0000"/>
                </a:solidFill>
                <a:latin typeface="Courier New" panose="02070309020205020404" pitchFamily="49" charset="0"/>
              </a:rPr>
              <a:t>threaddump</a:t>
            </a:r>
            <a:r>
              <a:rPr lang="en-GB" sz="135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GB" sz="1350" dirty="0"/>
              <a:t>- Performs a thread dump</a:t>
            </a:r>
          </a:p>
          <a:p>
            <a:pPr lvl="1" eaLnBrk="1" hangingPunct="1"/>
            <a:endParaRPr lang="en-GB" sz="135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GB" dirty="0">
                <a:latin typeface="+mj-lt"/>
              </a:rPr>
              <a:t>For full details of all the built-in Actuator endpoints, and info on how to define custom endpoints, see:</a:t>
            </a:r>
          </a:p>
          <a:p>
            <a:pPr lvl="1" eaLnBrk="1" hangingPunct="1"/>
            <a:r>
              <a:rPr lang="en-GB" sz="135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https://docs.spring.io/spring-boot/docs/current/reference/html/production-ready-features.html</a:t>
            </a:r>
            <a:endParaRPr lang="en-GB" sz="1350" dirty="0">
              <a:latin typeface="Courier New" panose="02070309020205020404" pitchFamily="49" charset="0"/>
            </a:endParaRPr>
          </a:p>
          <a:p>
            <a:pPr lvl="1" eaLnBrk="1" hangingPunct="1"/>
            <a:endParaRPr lang="en-GB" sz="135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/>
            <a:endParaRPr lang="en-GB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/>
            <a:endParaRPr lang="en-GB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/>
            <a:endParaRPr lang="en-GB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07658774-E37C-4551-9C8A-37F205240FB5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34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Setting app properties at the command line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Specifying which properties file to use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YAML properties files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Spring profiles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Spring Boot Actuator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Recap of Application Properties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Spring Boot application can define properties in an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r>
              <a:rPr lang="en-GB" dirty="0"/>
              <a:t> file: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inject properties 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@Value("${propName}")</a:t>
            </a:r>
            <a:endParaRPr lang="en-GB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65DEEC1A-4510-47E3-9FEC-3D5568814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571067"/>
            <a:ext cx="7278521" cy="24686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name=John Smith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8839C7-C7D6-4445-A2C3-41B6B078E1A0}"/>
              </a:ext>
            </a:extLst>
          </p:cNvPr>
          <p:cNvSpPr txBox="1"/>
          <p:nvPr/>
        </p:nvSpPr>
        <p:spPr>
          <a:xfrm>
            <a:off x="6641185" y="1587882"/>
            <a:ext cx="1909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DEF2F42F-0DCC-466D-A473-3767810A5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3" y="2683738"/>
            <a:ext cx="7278520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MyBean1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@Value("${name}")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4BEA0-693F-4CF3-99A8-C69619FA084A}"/>
              </a:ext>
            </a:extLst>
          </p:cNvPr>
          <p:cNvSpPr txBox="1"/>
          <p:nvPr/>
        </p:nvSpPr>
        <p:spPr>
          <a:xfrm>
            <a:off x="7018219" y="3607710"/>
            <a:ext cx="1514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MyBean1.java</a:t>
            </a:r>
          </a:p>
        </p:txBody>
      </p:sp>
    </p:spTree>
    <p:extLst>
      <p:ext uri="{BB962C8B-B14F-4D97-AF65-F5344CB8AC3E}">
        <p14:creationId xmlns:p14="http://schemas.microsoft.com/office/powerpoint/2010/main" val="155112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Source of External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lets you define application properties in many places, such as:</a:t>
            </a:r>
          </a:p>
          <a:p>
            <a:pPr lvl="1"/>
            <a:r>
              <a:rPr lang="en-GB" dirty="0"/>
              <a:t>Command-line arguments</a:t>
            </a:r>
          </a:p>
          <a:p>
            <a:pPr lvl="1"/>
            <a:r>
              <a:rPr lang="en-GB" dirty="0"/>
              <a:t>Environment variable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SPRING_APPLICATION_JSON</a:t>
            </a:r>
          </a:p>
          <a:p>
            <a:pPr lvl="1"/>
            <a:r>
              <a:rPr lang="en-GB"/>
              <a:t>Operating </a:t>
            </a:r>
            <a:r>
              <a:rPr lang="en-GB" dirty="0"/>
              <a:t>system environment variables</a:t>
            </a:r>
          </a:p>
          <a:p>
            <a:pPr lvl="1"/>
            <a:r>
              <a:rPr lang="en-GB" dirty="0"/>
              <a:t>Application properties outside your JAR</a:t>
            </a:r>
          </a:p>
          <a:p>
            <a:pPr lvl="1"/>
            <a:r>
              <a:rPr lang="en-GB" dirty="0"/>
              <a:t>Application properties inside your JAR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44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cs typeface="Times New Roman" pitchFamily="18" charset="0"/>
              </a:rPr>
              <a:t>Setting Properties at the Command Line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define command-line </a:t>
            </a:r>
            <a:r>
              <a:rPr lang="en-GB" dirty="0" err="1"/>
              <a:t>args</a:t>
            </a:r>
            <a:r>
              <a:rPr lang="en-GB" dirty="0"/>
              <a:t> that start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dirty="0"/>
              <a:t>  </a:t>
            </a:r>
          </a:p>
          <a:p>
            <a:pPr lvl="1"/>
            <a:r>
              <a:rPr lang="en-GB" dirty="0"/>
              <a:t>Spring Boot converts them into application properties</a:t>
            </a:r>
          </a:p>
          <a:p>
            <a:pPr lvl="1"/>
            <a:endParaRPr lang="en-GB" dirty="0"/>
          </a:p>
          <a:p>
            <a:r>
              <a:rPr lang="en-GB" dirty="0"/>
              <a:t>E.g., set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dirty="0"/>
              <a:t> property via a command-line </a:t>
            </a:r>
            <a:r>
              <a:rPr lang="en-GB" dirty="0" err="1"/>
              <a:t>arg</a:t>
            </a:r>
            <a:r>
              <a:rPr lang="en-GB" dirty="0"/>
              <a:t>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Let's see an example in IntelliJ:</a:t>
            </a:r>
          </a:p>
          <a:p>
            <a:pPr lvl="1"/>
            <a:r>
              <a:rPr lang="en-GB" dirty="0"/>
              <a:t>Edit configurations</a:t>
            </a:r>
          </a:p>
          <a:p>
            <a:pPr lvl="1"/>
            <a:r>
              <a:rPr lang="en-GB" dirty="0"/>
              <a:t>Specify a command-line </a:t>
            </a:r>
            <a:r>
              <a:rPr lang="en-GB" dirty="0" err="1"/>
              <a:t>arg</a:t>
            </a:r>
            <a:r>
              <a:rPr lang="en-GB" dirty="0"/>
              <a:t>, as shown above</a:t>
            </a:r>
          </a:p>
          <a:p>
            <a:pPr lvl="1"/>
            <a:r>
              <a:rPr lang="en-GB" dirty="0"/>
              <a:t>Run the configuration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33179FEC-8E1E-4242-B4F5-5E7F3CAB9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1" y="2368956"/>
            <a:ext cx="7278521" cy="26861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t" anchorCtr="0"/>
          <a:lstStyle/>
          <a:p>
            <a:pPr defTabSz="739775">
              <a:defRPr/>
            </a:pP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--name="Mary Jones"</a:t>
            </a:r>
          </a:p>
        </p:txBody>
      </p:sp>
    </p:spTree>
    <p:extLst>
      <p:ext uri="{BB962C8B-B14F-4D97-AF65-F5344CB8AC3E}">
        <p14:creationId xmlns:p14="http://schemas.microsoft.com/office/powerpoint/2010/main" val="220710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Specifying which Properties File to Use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Location of properties files</a:t>
            </a:r>
          </a:p>
          <a:p>
            <a:r>
              <a:rPr lang="en-GB" dirty="0"/>
              <a:t>Specifying a different properties file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415226-64BE-771C-99F1-857AB55DC98E}"/>
              </a:ext>
            </a:extLst>
          </p:cNvPr>
          <p:cNvSpPr txBox="1"/>
          <p:nvPr/>
        </p:nvSpPr>
        <p:spPr>
          <a:xfrm>
            <a:off x="1468193" y="4733753"/>
            <a:ext cx="7624292" cy="338554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package: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demo.differentpropertiesfile</a:t>
            </a:r>
          </a:p>
        </p:txBody>
      </p:sp>
    </p:spTree>
    <p:extLst>
      <p:ext uri="{BB962C8B-B14F-4D97-AF65-F5344CB8AC3E}">
        <p14:creationId xmlns:p14="http://schemas.microsoft.com/office/powerpoint/2010/main" val="763809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Location of Properties Files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</a:t>
            </a:r>
            <a:r>
              <a:rPr lang="en-GB" dirty="0"/>
              <a:t> looks in the following places to find properties files (highest priority first):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/config</a:t>
            </a:r>
            <a:r>
              <a:rPr lang="en-GB" dirty="0"/>
              <a:t> subdirectory of your Java app directory</a:t>
            </a:r>
          </a:p>
          <a:p>
            <a:pPr lvl="1"/>
            <a:r>
              <a:rPr lang="en-GB" dirty="0"/>
              <a:t>Your Java app directory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/config</a:t>
            </a:r>
            <a:r>
              <a:rPr lang="en-GB" dirty="0"/>
              <a:t> package on </a:t>
            </a:r>
            <a:r>
              <a:rPr lang="en-GB" dirty="0" err="1"/>
              <a:t>classpath</a:t>
            </a:r>
            <a:endParaRPr lang="en-GB" dirty="0"/>
          </a:p>
          <a:p>
            <a:pPr lvl="1"/>
            <a:r>
              <a:rPr lang="en-GB" dirty="0"/>
              <a:t>Root package on </a:t>
            </a:r>
            <a:r>
              <a:rPr lang="en-GB" dirty="0" err="1"/>
              <a:t>classpath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387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Specifying a Different Properties File (1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tell Spring to use a different properties file: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Alternatively, you can set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SPRING_CONFIG_NAME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environment variable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77726AD1-C5E8-46EE-AE3F-E9A363A22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51456"/>
            <a:ext cx="7278521" cy="147797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void demo2(String[]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System.setProperty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("spring.config.name", "app2");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2E99F5-DDFC-4513-B6CF-7550C8C49451}"/>
              </a:ext>
            </a:extLst>
          </p:cNvPr>
          <p:cNvSpPr txBox="1"/>
          <p:nvPr/>
        </p:nvSpPr>
        <p:spPr>
          <a:xfrm>
            <a:off x="6974273" y="2483198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8823B0C9-C4AF-410D-BF31-244043911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306" y="1348811"/>
            <a:ext cx="3681366" cy="268611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t" anchorCtr="0"/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name=Bill Jones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A053BCD-C55A-4019-87BF-EDE6E8958EEA}"/>
              </a:ext>
            </a:extLst>
          </p:cNvPr>
          <p:cNvCxnSpPr>
            <a:cxnSpLocks/>
          </p:cNvCxnSpPr>
          <p:nvPr/>
        </p:nvCxnSpPr>
        <p:spPr>
          <a:xfrm>
            <a:off x="5337544" y="1642940"/>
            <a:ext cx="0" cy="39425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EF479B-0BDC-44AC-85D9-F89263A2C2C1}"/>
              </a:ext>
            </a:extLst>
          </p:cNvPr>
          <p:cNvSpPr txBox="1"/>
          <p:nvPr/>
        </p:nvSpPr>
        <p:spPr>
          <a:xfrm>
            <a:off x="7221902" y="1362695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app2.properties</a:t>
            </a:r>
          </a:p>
        </p:txBody>
      </p:sp>
    </p:spTree>
    <p:extLst>
      <p:ext uri="{BB962C8B-B14F-4D97-AF65-F5344CB8AC3E}">
        <p14:creationId xmlns:p14="http://schemas.microsoft.com/office/powerpoint/2010/main" val="35046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Specifying a Different Properties File (2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also use a command-line argument to specify which application properties file to use: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enables you to specify a properties file as part of your</a:t>
            </a:r>
            <a:br>
              <a:rPr lang="en-GB" dirty="0"/>
            </a:br>
            <a:r>
              <a:rPr lang="en-GB" dirty="0"/>
              <a:t>overall CI/CD process</a:t>
            </a:r>
          </a:p>
          <a:p>
            <a:pPr lvl="1"/>
            <a:r>
              <a:rPr lang="en-GB" dirty="0"/>
              <a:t>E.g. in a Jenkins build script</a:t>
            </a: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BA155400-71E3-4504-ABB8-04A2F50C1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1" y="1603412"/>
            <a:ext cx="7278522" cy="26861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t" anchorCtr="0"/>
          <a:lstStyle/>
          <a:p>
            <a:pPr defTabSz="739775">
              <a:defRPr/>
            </a:pP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--spring.config.name=app2</a:t>
            </a:r>
          </a:p>
        </p:txBody>
      </p:sp>
    </p:spTree>
    <p:extLst>
      <p:ext uri="{BB962C8B-B14F-4D97-AF65-F5344CB8AC3E}">
        <p14:creationId xmlns:p14="http://schemas.microsoft.com/office/powerpoint/2010/main" val="119963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7701</TotalTime>
  <Words>1414</Words>
  <Application>Microsoft Office PowerPoint</Application>
  <PresentationFormat>On-screen Show (16:9)</PresentationFormat>
  <Paragraphs>317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Courier New</vt:lpstr>
      <vt:lpstr>Lucida Console</vt:lpstr>
      <vt:lpstr>Times New Roman</vt:lpstr>
      <vt:lpstr>Univers</vt:lpstr>
      <vt:lpstr>Wingdings</vt:lpstr>
      <vt:lpstr>Standard_LiveLessons_2017</vt:lpstr>
      <vt:lpstr>Spring Boot Techniques</vt:lpstr>
      <vt:lpstr>1. Setting App Properties at the Command Line</vt:lpstr>
      <vt:lpstr>Recap of Application Properties</vt:lpstr>
      <vt:lpstr>Source of External Configuration</vt:lpstr>
      <vt:lpstr>Setting Properties at the Command Line</vt:lpstr>
      <vt:lpstr>2. Specifying which Properties File to Use</vt:lpstr>
      <vt:lpstr>Location of Properties Files</vt:lpstr>
      <vt:lpstr>Specifying a Different Properties File (1 of 2)</vt:lpstr>
      <vt:lpstr>Specifying a Different Properties File (2 of 2)</vt:lpstr>
      <vt:lpstr>3. Defining YAML Properties Files</vt:lpstr>
      <vt:lpstr>Overview of YAML Files</vt:lpstr>
      <vt:lpstr>Using YAML Properties in Beans - Technique 1</vt:lpstr>
      <vt:lpstr>Using YAML Properties in Beans - Technique 2</vt:lpstr>
      <vt:lpstr>4. Using Spring Profiles</vt:lpstr>
      <vt:lpstr>Overview</vt:lpstr>
      <vt:lpstr>Defining Profile-Specific Components</vt:lpstr>
      <vt:lpstr>Defining Profile-Specific Properties</vt:lpstr>
      <vt:lpstr>Setting the Active Profile</vt:lpstr>
      <vt:lpstr>Annex: Spring Boot Actuator</vt:lpstr>
      <vt:lpstr>Overview of Spring Boot Actuator</vt:lpstr>
      <vt:lpstr>Enabling the Actuator</vt:lpstr>
      <vt:lpstr>Enabling Actuator Endpoints</vt:lpstr>
      <vt:lpstr>Viewing Mappings</vt:lpstr>
      <vt:lpstr>Health Monitoring</vt:lpstr>
      <vt:lpstr>Gathering Metrics</vt:lpstr>
      <vt:lpstr>Additional Built-in Actuator Endpoints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164</cp:revision>
  <dcterms:created xsi:type="dcterms:W3CDTF">2015-09-28T19:52:00Z</dcterms:created>
  <dcterms:modified xsi:type="dcterms:W3CDTF">2024-01-16T10:32:02Z</dcterms:modified>
</cp:coreProperties>
</file>