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710" r:id="rId3"/>
    <p:sldId id="532" r:id="rId4"/>
    <p:sldId id="533" r:id="rId5"/>
    <p:sldId id="770" r:id="rId6"/>
    <p:sldId id="768" r:id="rId7"/>
    <p:sldId id="725" r:id="rId8"/>
    <p:sldId id="776" r:id="rId9"/>
    <p:sldId id="727" r:id="rId10"/>
    <p:sldId id="729" r:id="rId11"/>
    <p:sldId id="771" r:id="rId12"/>
    <p:sldId id="772" r:id="rId13"/>
    <p:sldId id="773" r:id="rId14"/>
    <p:sldId id="711" r:id="rId15"/>
    <p:sldId id="613" r:id="rId16"/>
    <p:sldId id="734" r:id="rId17"/>
    <p:sldId id="720" r:id="rId18"/>
    <p:sldId id="732" r:id="rId19"/>
    <p:sldId id="733" r:id="rId20"/>
    <p:sldId id="777" r:id="rId21"/>
    <p:sldId id="728" r:id="rId22"/>
    <p:sldId id="778" r:id="rId23"/>
    <p:sldId id="730" r:id="rId24"/>
    <p:sldId id="731" r:id="rId25"/>
    <p:sldId id="579" r:id="rId26"/>
    <p:sldId id="580" r:id="rId27"/>
    <p:sldId id="585" r:id="rId28"/>
    <p:sldId id="581" r:id="rId29"/>
    <p:sldId id="582" r:id="rId30"/>
    <p:sldId id="583" r:id="rId31"/>
    <p:sldId id="740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4"/>
    <a:srgbClr val="FFCC99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8" autoAdjust="0"/>
    <p:restoredTop sz="96725" autoAdjust="0"/>
  </p:normalViewPr>
  <p:slideViewPr>
    <p:cSldViewPr snapToGrid="0" snapToObjects="1">
      <p:cViewPr varScale="1">
        <p:scale>
          <a:sx n="128" d="100"/>
          <a:sy n="128" d="100"/>
        </p:scale>
        <p:origin x="60" y="243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0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97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17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Overview of MongoDB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Overview of MongoDB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541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Overview of MongoDB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Overview of MongoDB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097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Overview of MongoDB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77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Overview of MongoDB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Overview of MongoDB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Overview of MongoDB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Overview of MongoDB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Overview of MongoDB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Spring Boot Data Access</a:t>
            </a:r>
            <a:endParaRPr lang="en-GB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92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042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997F02-0009-5298-E882-63CB9623D64C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18B508-B9DB-9000-A85F-224E426BD634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AE3FB1-DD2A-06D6-1818-389EF9EF7E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F3B872-3FDB-EEFC-46A1-4674BC771B72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DAAB98-E8F1-CBB8-9453-3C726256EE90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2833E-30A3-51B4-52AB-8BC27A28FD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F1B2DD-CCEB-8FD2-4C17-ECD7BB701BC2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#communit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Spring Data Repositories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Understanding Spring Data repositories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Using a Spring Data repository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endParaRPr lang="en-GB" sz="2000" dirty="0"/>
          </a:p>
          <a:p>
            <a:pPr marL="55563" indent="0">
              <a:tabLst>
                <a:tab pos="446088" algn="l"/>
              </a:tabLst>
            </a:pPr>
            <a:r>
              <a:rPr lang="en-GB" sz="2000" u="sng" dirty="0"/>
              <a:t>Annex</a:t>
            </a:r>
            <a:r>
              <a:rPr lang="en-GB" sz="2000" dirty="0"/>
              <a:t>: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Accessing MongoDB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81A6B-EFDA-223F-F76D-F3E66EC6C203}"/>
              </a:ext>
            </a:extLst>
          </p:cNvPr>
          <p:cNvSpPr txBox="1"/>
          <p:nvPr/>
        </p:nvSpPr>
        <p:spPr>
          <a:xfrm>
            <a:off x="3744310" y="4611574"/>
            <a:ext cx="5348174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demo-spring-data-repositories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Repository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 example of a domain-specific repository: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Entity type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Employee,</a:t>
            </a:r>
            <a:r>
              <a:rPr lang="en-GB" dirty="0"/>
              <a:t> PK type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GB" dirty="0"/>
              <a:t>Also, we've defined some custom queries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1267"/>
            <a:ext cx="7205496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&lt;Employee, Long&gt;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findByRegion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region);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@Query("select e from Employee e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?1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?2")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findInSalaryRange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from, double to);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Page&lt;Employee&gt;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findByDoshGreaterThan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salary, Pageable pageable);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4BACD-49B3-46FC-8E76-160D8620F533}"/>
              </a:ext>
            </a:extLst>
          </p:cNvPr>
          <p:cNvSpPr txBox="1"/>
          <p:nvPr/>
        </p:nvSpPr>
        <p:spPr>
          <a:xfrm>
            <a:off x="6505406" y="2616904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47427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Locating Spring Data Repositories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application scans for Spring Data JPA repository interfaces when it starts</a:t>
            </a:r>
          </a:p>
          <a:p>
            <a:pPr lvl="1"/>
            <a:r>
              <a:rPr lang="en-GB" dirty="0"/>
              <a:t>It looks in the main application class package, plus sub-packages</a:t>
            </a:r>
          </a:p>
          <a:p>
            <a:pPr lvl="1"/>
            <a:endParaRPr lang="en-GB" dirty="0"/>
          </a:p>
          <a:p>
            <a:r>
              <a:rPr lang="en-GB" dirty="0"/>
              <a:t>You can tell it to look elsewhere, if you like</a:t>
            </a:r>
          </a:p>
          <a:p>
            <a:pPr lvl="1"/>
            <a:r>
              <a:rPr lang="en-GB" dirty="0"/>
              <a:t>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@EnableJpaRepositories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3079698"/>
            <a:ext cx="7205496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org.springframework.data.jpa.repository.config.EnableJpaRepositories;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@EnableJpaRepositories({"repopackage1", "repopackage2"})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679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Using a Spring Data Repository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how to use some standard repository methods: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5718"/>
            <a:ext cx="7205496" cy="33246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useStandardRepoMethods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Insert an employee.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Employee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Employee(-1, "Simon Peter", 10000, "Israel");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repository.save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("Inserted employee, id %d\n",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newEmp.getEmployeeId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count of all employees.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("There are now %d employees\n",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repository.count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all employees.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("All employees: 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repository.findAll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4BACD-49B3-46FC-8E76-160D8620F533}"/>
              </a:ext>
            </a:extLst>
          </p:cNvPr>
          <p:cNvSpPr txBox="1"/>
          <p:nvPr/>
        </p:nvSpPr>
        <p:spPr>
          <a:xfrm>
            <a:off x="6728964" y="432327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EmployeeService.java</a:t>
            </a:r>
          </a:p>
        </p:txBody>
      </p:sp>
    </p:spTree>
    <p:extLst>
      <p:ext uri="{BB962C8B-B14F-4D97-AF65-F5344CB8AC3E}">
        <p14:creationId xmlns:p14="http://schemas.microsoft.com/office/powerpoint/2010/main" val="61832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Using a Spring Data Repository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how to use our custom queries in the repository: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4867"/>
            <a:ext cx="7205496" cy="33246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useCustomQueryMethods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all employees by region.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("All employees in London: 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repository.findByRegion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("London")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employees by salary range.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List&lt;Employee&gt; emps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repository.findInSalaryRange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(20000,  50000);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("Employees earning 20k to 50k: ", emps);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a page of employees.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Pageable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pageable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PageRequest.of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(1, 3,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Direction.DESC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"dosh");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Page&lt;Employee&gt; page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repository.findByDoshGreaterThan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(50000, pageable);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("Page 1 of employees more than 50k: ",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page.getContent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4BACD-49B3-46FC-8E76-160D8620F533}"/>
              </a:ext>
            </a:extLst>
          </p:cNvPr>
          <p:cNvSpPr txBox="1"/>
          <p:nvPr/>
        </p:nvSpPr>
        <p:spPr>
          <a:xfrm>
            <a:off x="6728965" y="432327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EmployeeService.java</a:t>
            </a:r>
          </a:p>
        </p:txBody>
      </p:sp>
    </p:spTree>
    <p:extLst>
      <p:ext uri="{BB962C8B-B14F-4D97-AF65-F5344CB8AC3E}">
        <p14:creationId xmlns:p14="http://schemas.microsoft.com/office/powerpoint/2010/main" val="39726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Spring Data repositories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a Spring Data repository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Annex: Accessing MongoDB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What is MongoDB?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MongoDB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MongoDB in Spring Boot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Spring Boot APIs for MongoDB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MongoDB entity class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repository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Seeding the MongoDB database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Other useful info about the demo app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0EA8E-C075-0448-1A56-8E158E6E2D58}"/>
              </a:ext>
            </a:extLst>
          </p:cNvPr>
          <p:cNvSpPr txBox="1"/>
          <p:nvPr/>
        </p:nvSpPr>
        <p:spPr>
          <a:xfrm>
            <a:off x="1436370" y="4741114"/>
            <a:ext cx="7656114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demo-spring-data-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Overview of MongoDB (1 of 2)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/>
              <a:t>MongoDB is an open-source document database</a:t>
            </a:r>
          </a:p>
          <a:p>
            <a:pPr lvl="1" eaLnBrk="1" hangingPunct="1">
              <a:defRPr/>
            </a:pPr>
            <a:r>
              <a:rPr lang="en-GB"/>
              <a:t>In MongoDB, a document is a BSON object ("binary JSON")</a:t>
            </a:r>
          </a:p>
          <a:p>
            <a:pPr lvl="1" eaLnBrk="1" hangingPunct="1">
              <a:defRPr/>
            </a:pPr>
            <a:r>
              <a:rPr lang="en-GB"/>
              <a:t>A document contains fieldname/value pairs</a:t>
            </a:r>
          </a:p>
          <a:p>
            <a:pPr lvl="1" eaLnBrk="1" hangingPunct="1">
              <a:defRPr/>
            </a:pPr>
            <a:r>
              <a:rPr lang="en-GB"/>
              <a:t>Values can be simple types, arrays, or nested documents</a:t>
            </a:r>
          </a:p>
          <a:p>
            <a:pPr lvl="1" eaLnBrk="1" hangingPunct="1">
              <a:defRPr/>
            </a:pPr>
            <a:endParaRPr lang="en-GB"/>
          </a:p>
          <a:p>
            <a:pPr eaLnBrk="1" hangingPunct="1">
              <a:defRPr/>
            </a:pPr>
            <a:r>
              <a:rPr lang="en-GB"/>
              <a:t>Here's an example of a MongoDB document: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43865" y="3120692"/>
            <a:ext cx="5990435" cy="17317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name: "Kari </a:t>
            </a:r>
            <a:r>
              <a:rPr lang="en-GB" sz="900" dirty="0" err="1">
                <a:latin typeface="Courier New" panose="02070309020205020404" pitchFamily="49" charset="0"/>
              </a:rPr>
              <a:t>Nordmann</a:t>
            </a:r>
            <a:r>
              <a:rPr lang="en-GB" sz="900" dirty="0">
                <a:latin typeface="Courier New" panose="02070309020205020404" pitchFamily="49" charset="0"/>
              </a:rPr>
              <a:t>",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age: 25,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skills: [ "Java", "Spring Boot", "Cobol" ],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</a:rPr>
              <a:t>additionalInfo</a:t>
            </a:r>
            <a:r>
              <a:rPr lang="en-GB" sz="900" dirty="0">
                <a:latin typeface="Courier New" panose="02070309020205020404" pitchFamily="49" charset="0"/>
              </a:rPr>
              <a:t>: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nationality: "</a:t>
            </a:r>
            <a:r>
              <a:rPr lang="en-GB" sz="900" dirty="0" err="1">
                <a:latin typeface="Courier New" panose="02070309020205020404" pitchFamily="49" charset="0"/>
              </a:rPr>
              <a:t>Norsk</a:t>
            </a:r>
            <a:r>
              <a:rPr lang="en-GB" sz="900" dirty="0">
                <a:latin typeface="Courier New" panose="02070309020205020404" pitchFamily="49" charset="0"/>
              </a:rPr>
              <a:t>",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</a:rPr>
              <a:t>companyCar</a:t>
            </a:r>
            <a:r>
              <a:rPr lang="en-GB" sz="900" dirty="0">
                <a:latin typeface="Courier New" panose="02070309020205020404" pitchFamily="49" charset="0"/>
              </a:rPr>
              <a:t>: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    make: 'Bugatti',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    model: '</a:t>
            </a:r>
            <a:r>
              <a:rPr lang="en-GB" sz="900" dirty="0" err="1">
                <a:latin typeface="Courier New" panose="02070309020205020404" pitchFamily="49" charset="0"/>
              </a:rPr>
              <a:t>Divo</a:t>
            </a:r>
            <a:r>
              <a:rPr lang="en-GB" sz="900" dirty="0">
                <a:latin typeface="Courier New" panose="02070309020205020404" pitchFamily="49" charset="0"/>
              </a:rPr>
              <a:t>'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7636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Overview of MongoDB (2 of 2)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09196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dirty="0"/>
              <a:t>High performance</a:t>
            </a:r>
          </a:p>
          <a:p>
            <a:pPr lvl="1" eaLnBrk="1" hangingPunct="1">
              <a:defRPr/>
            </a:pPr>
            <a:r>
              <a:rPr lang="en-GB" dirty="0"/>
              <a:t>Via indexes</a:t>
            </a:r>
          </a:p>
          <a:p>
            <a:pPr lvl="1"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dirty="0"/>
              <a:t>Rich query language for CRUD operations</a:t>
            </a:r>
          </a:p>
          <a:p>
            <a:pPr lvl="1" eaLnBrk="1" hangingPunct="1">
              <a:defRPr/>
            </a:pPr>
            <a:r>
              <a:rPr lang="en-GB" dirty="0"/>
              <a:t>Data aggregation</a:t>
            </a:r>
          </a:p>
          <a:p>
            <a:pPr lvl="1" eaLnBrk="1" hangingPunct="1">
              <a:defRPr/>
            </a:pPr>
            <a:r>
              <a:rPr lang="en-GB" dirty="0"/>
              <a:t>Text search and queries</a:t>
            </a:r>
          </a:p>
          <a:p>
            <a:pPr lvl="1"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dirty="0"/>
              <a:t>High availability</a:t>
            </a:r>
          </a:p>
          <a:p>
            <a:pPr lvl="1" eaLnBrk="1" hangingPunct="1">
              <a:defRPr/>
            </a:pPr>
            <a:r>
              <a:rPr lang="en-GB" dirty="0"/>
              <a:t>Via automatic failover and data redundancy</a:t>
            </a:r>
          </a:p>
          <a:p>
            <a:pPr lvl="1"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dirty="0"/>
              <a:t>Horizontal scalability across a cluster</a:t>
            </a:r>
          </a:p>
          <a:p>
            <a:pPr lvl="1" eaLnBrk="1" hangingPunct="1">
              <a:defRPr/>
            </a:pPr>
            <a:r>
              <a:rPr lang="en-GB" dirty="0"/>
              <a:t>Via </a:t>
            </a:r>
            <a:r>
              <a:rPr lang="en-GB" dirty="0" err="1"/>
              <a:t>sharding</a:t>
            </a: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10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Getting MongoDB for Mac (1 of 2)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/>
              <a:t>Open a Terminal window and type the following:</a:t>
            </a: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eaLnBrk="1" hangingPunct="1">
              <a:defRPr/>
            </a:pPr>
            <a:endParaRPr lang="en-GB" dirty="0">
              <a:latin typeface="+mj-lt"/>
            </a:endParaRPr>
          </a:p>
          <a:p>
            <a:pPr eaLnBrk="1" hangingPunct="1">
              <a:defRPr/>
            </a:pPr>
            <a:r>
              <a:rPr lang="en-GB" dirty="0">
                <a:latin typeface="+mj-lt"/>
              </a:rPr>
              <a:t>After downloading Mongo, create the "</a:t>
            </a:r>
            <a:r>
              <a:rPr lang="en-GB" dirty="0" err="1">
                <a:latin typeface="+mj-lt"/>
              </a:rPr>
              <a:t>db</a:t>
            </a:r>
            <a:r>
              <a:rPr lang="en-GB" dirty="0">
                <a:latin typeface="+mj-lt"/>
              </a:rPr>
              <a:t>" directory</a:t>
            </a:r>
          </a:p>
          <a:p>
            <a:pPr lvl="1" eaLnBrk="1" hangingPunct="1">
              <a:defRPr/>
            </a:pPr>
            <a:r>
              <a:rPr lang="en-GB" dirty="0">
                <a:latin typeface="+mj-lt"/>
              </a:rPr>
              <a:t>This is where the Mongo data files will live</a:t>
            </a:r>
          </a:p>
          <a:p>
            <a:pPr lvl="1" eaLnBrk="1" hangingPunct="1">
              <a:defRPr/>
            </a:pPr>
            <a:r>
              <a:rPr lang="en-GB" dirty="0">
                <a:latin typeface="+mj-lt"/>
              </a:rPr>
              <a:t>You can create the directory in the default location as follows:</a:t>
            </a: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eaLnBrk="1" hangingPunct="1">
              <a:defRPr/>
            </a:pPr>
            <a:r>
              <a:rPr lang="en-GB" dirty="0">
                <a:latin typeface="+mj-lt"/>
              </a:rPr>
              <a:t>Make sure the /data/</a:t>
            </a:r>
            <a:r>
              <a:rPr lang="en-GB" dirty="0" err="1">
                <a:latin typeface="+mj-lt"/>
              </a:rPr>
              <a:t>db</a:t>
            </a:r>
            <a:r>
              <a:rPr lang="en-GB" dirty="0">
                <a:latin typeface="+mj-lt"/>
              </a:rPr>
              <a:t> directory has correct permissions 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A3CB8-30FC-4E0E-A5F0-0885FF98B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865" y="1232456"/>
            <a:ext cx="5990435" cy="3467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brew update</a:t>
            </a:r>
          </a:p>
          <a:p>
            <a:pPr defTabSz="554831">
              <a:defRPr/>
            </a:pP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brew install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mongodb</a:t>
            </a:r>
            <a:endParaRPr lang="en-GB" sz="9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9C1B6-8A19-4CC4-9C19-9EBAA019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397" y="3129801"/>
            <a:ext cx="5990435" cy="20823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mkdir -p /data/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db</a:t>
            </a:r>
            <a:endParaRPr lang="en-GB" sz="9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9C5BC-E1DB-408F-BDD0-572319D3F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397" y="4275723"/>
            <a:ext cx="5990435" cy="3467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&gt;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sudo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chown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 -R `id -un` /data/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db</a:t>
            </a:r>
            <a:endParaRPr lang="en-GB" sz="9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&gt; # Enter your password</a:t>
            </a:r>
          </a:p>
        </p:txBody>
      </p:sp>
    </p:spTree>
    <p:extLst>
      <p:ext uri="{BB962C8B-B14F-4D97-AF65-F5344CB8AC3E}">
        <p14:creationId xmlns:p14="http://schemas.microsoft.com/office/powerpoint/2010/main" val="294648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Getting MongoDB for Mac (2 of 2)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0829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GB" dirty="0"/>
              <a:t>Run the Mongo daemon as follows:</a:t>
            </a: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eaLnBrk="1" hangingPunct="1">
              <a:defRPr/>
            </a:pPr>
            <a:r>
              <a:rPr lang="en-GB" dirty="0">
                <a:latin typeface="+mj-lt"/>
              </a:rPr>
              <a:t>Then open another Terminal window and run the Mongo shell as follows:</a:t>
            </a: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eaLnBrk="1" hangingPunct="1">
              <a:defRPr/>
            </a:pPr>
            <a:r>
              <a:rPr lang="en-GB" dirty="0">
                <a:latin typeface="+mj-lt"/>
              </a:rPr>
              <a:t>You can then enter commands in the Mongo shell to create data, query data, etc.</a:t>
            </a: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eaLnBrk="1" hangingPunct="1">
              <a:defRPr/>
            </a:pPr>
            <a:r>
              <a:rPr lang="en-GB" dirty="0">
                <a:latin typeface="+mj-lt"/>
              </a:rPr>
              <a:t>When you're ready to stop:</a:t>
            </a:r>
          </a:p>
          <a:p>
            <a:pPr lvl="1" eaLnBrk="1" hangingPunct="1">
              <a:defRPr/>
            </a:pPr>
            <a:r>
              <a:rPr lang="en-GB" dirty="0">
                <a:latin typeface="+mj-lt"/>
              </a:rPr>
              <a:t>To exit the mongo shell, type </a:t>
            </a:r>
            <a:r>
              <a:rPr lang="en-GB" dirty="0">
                <a:latin typeface="Courier New" panose="02070309020205020404" pitchFamily="49" charset="0"/>
              </a:rPr>
              <a:t>quit()</a:t>
            </a:r>
          </a:p>
          <a:p>
            <a:pPr lvl="1" eaLnBrk="1" hangingPunct="1">
              <a:defRPr/>
            </a:pPr>
            <a:r>
              <a:rPr lang="en-GB" dirty="0">
                <a:latin typeface="+mj-lt"/>
              </a:rPr>
              <a:t>To stop the Mongo daemon, hit </a:t>
            </a:r>
            <a:r>
              <a:rPr lang="en-GB" dirty="0" err="1">
                <a:latin typeface="+mj-lt"/>
              </a:rPr>
              <a:t>ctrl+c</a:t>
            </a:r>
            <a:endParaRPr lang="en-GB" dirty="0">
              <a:latin typeface="+mj-lt"/>
            </a:endParaRPr>
          </a:p>
          <a:p>
            <a:pPr eaLnBrk="1" hangingPunct="1">
              <a:defRPr/>
            </a:pPr>
            <a:endParaRPr lang="en-GB" dirty="0">
              <a:latin typeface="+mj-lt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A3CB8-30FC-4E0E-A5F0-0885FF98B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865" y="1153932"/>
            <a:ext cx="5990435" cy="20823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</a:rPr>
              <a:t>mongod</a:t>
            </a:r>
            <a:endParaRPr lang="en-GB" sz="9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9C1B6-8A19-4CC4-9C19-9EBAA019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397" y="2275825"/>
            <a:ext cx="5990435" cy="20823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</a:rPr>
              <a:t>mongo</a:t>
            </a:r>
          </a:p>
        </p:txBody>
      </p:sp>
    </p:spTree>
    <p:extLst>
      <p:ext uri="{BB962C8B-B14F-4D97-AF65-F5344CB8AC3E}">
        <p14:creationId xmlns:p14="http://schemas.microsoft.com/office/powerpoint/2010/main" val="347438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Understanding Spring Data Repositories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 of Spring Data repositories</a:t>
            </a:r>
          </a:p>
          <a:p>
            <a:r>
              <a:rPr lang="en-GB" dirty="0"/>
              <a:t>Spring Data repository capabilities</a:t>
            </a:r>
          </a:p>
          <a:p>
            <a:r>
              <a:rPr lang="en-GB" dirty="0"/>
              <a:t>Paging and sorting</a:t>
            </a:r>
          </a:p>
          <a:p>
            <a:r>
              <a:rPr lang="en-GB" dirty="0"/>
              <a:t>Technology-specific repositories</a:t>
            </a:r>
          </a:p>
          <a:p>
            <a:r>
              <a:rPr lang="en-GB" dirty="0"/>
              <a:t>Domain-specific repositories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Getting MongoDB for Windows (1 of 5)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/>
              <a:t>This section shows how to install MongoDB Community Edition on Windows…</a:t>
            </a:r>
          </a:p>
          <a:p>
            <a:pPr lvl="1" eaLnBrk="1" hangingPunct="1">
              <a:defRPr/>
            </a:pPr>
            <a:r>
              <a:rPr lang="en-GB" dirty="0"/>
              <a:t>Requires Windows Server 2008 R2, Windows Vista, or later</a:t>
            </a: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eaLnBrk="1" hangingPunct="1">
              <a:defRPr/>
            </a:pPr>
            <a:r>
              <a:rPr lang="en-GB" dirty="0">
                <a:latin typeface="+mj-lt"/>
              </a:rPr>
              <a:t>Go to the download page for MongoDB Community Edition</a:t>
            </a:r>
          </a:p>
          <a:p>
            <a:pPr lvl="1" eaLnBrk="1" hangingPunct="1">
              <a:defRPr/>
            </a:pPr>
            <a:r>
              <a:rPr lang="en-GB" dirty="0">
                <a:latin typeface="+mj-lt"/>
                <a:hlinkClick r:id="rId3"/>
              </a:rPr>
              <a:t>https://www.mongodb.com/download-center</a:t>
            </a:r>
            <a:r>
              <a:rPr lang="en-GB">
                <a:latin typeface="+mj-lt"/>
                <a:hlinkClick r:id="rId3"/>
              </a:rPr>
              <a:t>#community</a:t>
            </a:r>
            <a:r>
              <a:rPr lang="en-GB">
                <a:latin typeface="+mj-lt"/>
              </a:rPr>
              <a:t> </a:t>
            </a:r>
            <a:endParaRPr lang="en-GB" dirty="0">
              <a:latin typeface="+mj-lt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20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478A3-2505-486E-9C73-53C7BC95B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913" y="3162294"/>
            <a:ext cx="3573886" cy="184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Getting MongoDB for Windows (2 of 5)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When the MongoDB </a:t>
            </a:r>
            <a:r>
              <a:rPr lang="en-GB" dirty="0" err="1"/>
              <a:t>msi</a:t>
            </a:r>
            <a:r>
              <a:rPr lang="en-GB" dirty="0"/>
              <a:t> has downloaded, run it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21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A5AB8-6A08-4E38-8435-B467B95EF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95" y="1295533"/>
            <a:ext cx="2528930" cy="19644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477A5B-9F5C-4CAB-BB39-048ABD027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364" y="1862289"/>
            <a:ext cx="2528930" cy="1964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1168B-9DE0-4D6C-8DD8-2D49B1459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531" y="2844507"/>
            <a:ext cx="2528930" cy="196443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2783447" y="3018437"/>
            <a:ext cx="514350" cy="21728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795877" y="3589524"/>
            <a:ext cx="514350" cy="21728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617601" y="3357139"/>
            <a:ext cx="514350" cy="21728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8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Getting MongoDB for Windows (3 of 5)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17007" cy="354702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/>
              <a:t>It's possible to install MongoDB as a Windows Service</a:t>
            </a:r>
          </a:p>
          <a:p>
            <a:pPr lvl="1" eaLnBrk="1" hangingPunct="1">
              <a:defRPr/>
            </a:pPr>
            <a:r>
              <a:rPr lang="en-GB" dirty="0"/>
              <a:t>MongoDB starts automatically when the machine boots up</a:t>
            </a:r>
          </a:p>
          <a:p>
            <a:pPr lvl="1" eaLnBrk="1" hangingPunct="1">
              <a:defRPr/>
            </a:pPr>
            <a:endParaRPr lang="en-GB" sz="1000" dirty="0"/>
          </a:p>
          <a:p>
            <a:pPr eaLnBrk="1" hangingPunct="1">
              <a:defRPr/>
            </a:pPr>
            <a:r>
              <a:rPr lang="en-GB" dirty="0"/>
              <a:t>MongoDB requires a data directory to store all data</a:t>
            </a:r>
          </a:p>
          <a:p>
            <a:pPr lvl="1" eaLnBrk="1" hangingPunct="1">
              <a:defRPr/>
            </a:pPr>
            <a:r>
              <a:rPr lang="en-GB" dirty="0"/>
              <a:t>You can accept the default location, or specify a different location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22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E3025-0D38-4764-A98C-EAD16B655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71" y="2575298"/>
            <a:ext cx="3169995" cy="246240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 bwMode="auto">
          <a:xfrm>
            <a:off x="3108015" y="3134555"/>
            <a:ext cx="1483016" cy="28238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249911" y="4314802"/>
            <a:ext cx="2818840" cy="14119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84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Getting MongoDB for Windows (4 of 5)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You can choose to install MongoDB Compass</a:t>
            </a:r>
          </a:p>
          <a:p>
            <a:pPr lvl="1" eaLnBrk="1" hangingPunct="1">
              <a:defRPr/>
            </a:pPr>
            <a:r>
              <a:rPr lang="en-GB" dirty="0"/>
              <a:t>The official IDE for managing MongoDB</a:t>
            </a:r>
          </a:p>
          <a:p>
            <a:pPr lvl="1" eaLnBrk="1" hangingPunct="1">
              <a:defRPr/>
            </a:pPr>
            <a:endParaRPr lang="en-GB" sz="1000" dirty="0"/>
          </a:p>
          <a:p>
            <a:pPr eaLnBrk="1" hangingPunct="1">
              <a:defRPr/>
            </a:pPr>
            <a:r>
              <a:rPr lang="en-GB" dirty="0"/>
              <a:t>Deselect this option if Compass is already installed, or if you want to install it later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23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3AC17B-7A9E-472D-A4B4-D6A3524BC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477" y="2537179"/>
            <a:ext cx="2984032" cy="231795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3074237" y="4631237"/>
            <a:ext cx="1093774" cy="14119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844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Getting MongoDB for Windows (5 of 5)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Proceed to begin the installation</a:t>
            </a: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24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F5A1ED-15E0-4268-B4F2-9C16C15FB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488" y="1288648"/>
            <a:ext cx="3811877" cy="296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68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Using MongoDB in Spring Boot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Now let's see how to access MongoDB databases in a Spring Boot application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You need the following Maven dependency: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By default, Spring Boot assumes the following URI to connect to MongoDB (you can customize if necessary)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1554957" y="2331018"/>
            <a:ext cx="6050756" cy="62373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</a:rPr>
              <a:t>&lt;dependency&gt;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</a:rPr>
              <a:t>&gt;</a:t>
            </a:r>
            <a:r>
              <a:rPr lang="en-GB" sz="900" dirty="0" err="1">
                <a:latin typeface="Courier New" panose="02070309020205020404" pitchFamily="49" charset="0"/>
              </a:rPr>
              <a:t>org.springframework.boot</a:t>
            </a:r>
            <a:r>
              <a:rPr lang="en-GB" sz="900" dirty="0">
                <a:latin typeface="Courier New" panose="02070309020205020404" pitchFamily="49" charset="0"/>
              </a:rPr>
              <a:t>&lt;/</a:t>
            </a:r>
            <a:r>
              <a:rPr lang="en-GB" sz="900" dirty="0" err="1">
                <a:latin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</a:rPr>
              <a:t>&gt;spring-boot-starter-data-</a:t>
            </a:r>
            <a:r>
              <a:rPr lang="en-GB" sz="900" dirty="0" err="1">
                <a:latin typeface="Courier New" panose="02070309020205020404" pitchFamily="49" charset="0"/>
              </a:rPr>
              <a:t>mongodb</a:t>
            </a:r>
            <a:r>
              <a:rPr lang="en-GB" sz="900" dirty="0">
                <a:latin typeface="Courier New" panose="02070309020205020404" pitchFamily="49" charset="0"/>
              </a:rPr>
              <a:t>&lt;/</a:t>
            </a:r>
            <a:r>
              <a:rPr lang="en-GB" sz="900" dirty="0" err="1">
                <a:latin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</a:rPr>
              <a:t>&lt;/dependency&gt;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1575" y="2742185"/>
            <a:ext cx="17700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</a:rPr>
              <a:t>pom.xml in demo project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554957" y="4296489"/>
            <a:ext cx="6050756" cy="2082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 err="1">
                <a:latin typeface="Courier New" panose="02070309020205020404" pitchFamily="49" charset="0"/>
              </a:rPr>
              <a:t>spring.data.mongodb.uri</a:t>
            </a:r>
            <a:r>
              <a:rPr lang="en-GB" sz="900" dirty="0">
                <a:latin typeface="Courier New" panose="02070309020205020404" pitchFamily="49" charset="0"/>
              </a:rPr>
              <a:t>=mongodb://localhost:27017/test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2858" y="4557840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application.properties</a:t>
            </a:r>
            <a:endParaRPr lang="en-GB" sz="9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10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/>
              <a:t>Spring Boot APIs for MongoDB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4911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Spring Boot has a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MongoTemplate</a:t>
            </a:r>
            <a:r>
              <a:rPr lang="en-GB" dirty="0">
                <a:latin typeface="+mj-lt"/>
                <a:sym typeface="Wingdings" pitchFamily="2" charset="2"/>
              </a:rPr>
              <a:t> class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Allows you to perform low-level MongoDB operations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Similar purpose to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JdbcTemplate</a:t>
            </a:r>
            <a:r>
              <a:rPr lang="en-GB" dirty="0">
                <a:sym typeface="Wingdings" pitchFamily="2" charset="2"/>
              </a:rPr>
              <a:t> (for low-level JDBC operations)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Alternatively you can use Spring Data Repositories, similar to the JPA Data Repository earlier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Define an interface that extends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CrudRepository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Declare method signatures, representing the queries you need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Spring Data implements the methods automatically, using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MongoTemplate</a:t>
            </a:r>
            <a:r>
              <a:rPr lang="en-GB" dirty="0">
                <a:sym typeface="Wingdings" pitchFamily="2" charset="2"/>
              </a:rPr>
              <a:t> under the covers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We'll take this approach…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471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/>
              <a:t>Defining a MongoDB Entity Class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31282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If you're using Spring Data Repositories to access MongoDB, you must define MongoDB entity classes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Similar to JPA entity classes, but note the differences highlighted: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4957" y="1960393"/>
            <a:ext cx="6204455" cy="221156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org.springframework.data.annotation.Id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org.springframework.data.mongodb.core.mapping.Field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US" sz="900" dirty="0">
              <a:latin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public class Employee {</a:t>
            </a:r>
          </a:p>
          <a:p>
            <a:pPr defTabSz="554831">
              <a:defRPr/>
            </a:pPr>
            <a:endParaRPr lang="en-US" sz="900" dirty="0">
              <a:latin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@Id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private long </a:t>
            </a:r>
            <a:r>
              <a:rPr lang="en-US" sz="900" dirty="0" err="1">
                <a:latin typeface="Courier New" panose="02070309020205020404" pitchFamily="49" charset="0"/>
              </a:rPr>
              <a:t>employeeId</a:t>
            </a:r>
            <a:r>
              <a:rPr lang="en-US" sz="900" dirty="0">
                <a:latin typeface="Courier New" panose="02070309020205020404" pitchFamily="49" charset="0"/>
              </a:rPr>
              <a:t> = -1;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private String name;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private String region;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@Field("salary")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private double dosh;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678667" y="3941122"/>
            <a:ext cx="1080745" cy="2308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900" b="1" dirty="0">
                <a:solidFill>
                  <a:schemeClr val="tx2"/>
                </a:solidFill>
                <a:latin typeface="Courier New" panose="02070309020205020404" pitchFamily="49" charset="0"/>
              </a:rPr>
              <a:t>Employee.java</a:t>
            </a:r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71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/>
              <a:t>Defining a Repository</a:t>
            </a:r>
            <a:endParaRPr lang="en-GB" sz="2550" dirty="0"/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69525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A Spring Data repository for MongoDB is very similar to any other Spring Data repository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But note, the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@Query</a:t>
            </a:r>
            <a:r>
              <a:rPr lang="en-GB" dirty="0">
                <a:latin typeface="+mj-lt"/>
                <a:sym typeface="Wingdings" pitchFamily="2" charset="2"/>
              </a:rPr>
              <a:t> annotation uses MongoDB query syntax!</a:t>
            </a: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Note: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We extended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MongoRepository</a:t>
            </a:r>
            <a:r>
              <a:rPr lang="en-GB" dirty="0">
                <a:latin typeface="+mj-lt"/>
                <a:sym typeface="Wingdings" pitchFamily="2" charset="2"/>
              </a:rPr>
              <a:t>, for reasons explained here:</a:t>
            </a:r>
            <a:br>
              <a:rPr lang="en-GB" dirty="0">
                <a:latin typeface="+mj-lt"/>
                <a:sym typeface="Wingdings" pitchFamily="2" charset="2"/>
              </a:rPr>
            </a:br>
            <a:r>
              <a:rPr lang="en-GB" dirty="0">
                <a:latin typeface="+mj-lt"/>
                <a:sym typeface="Wingdings" pitchFamily="2" charset="2"/>
              </a:rPr>
              <a:t>https://docs.spring.io/spring-data/jpa/docs/current/reference/html/</a:t>
            </a:r>
            <a:br>
              <a:rPr lang="en-GB" dirty="0">
                <a:latin typeface="+mj-lt"/>
                <a:sym typeface="Wingdings" pitchFamily="2" charset="2"/>
              </a:rPr>
            </a:br>
            <a:r>
              <a:rPr lang="en-GB" dirty="0">
                <a:latin typeface="+mj-lt"/>
                <a:sym typeface="Wingdings" pitchFamily="2" charset="2"/>
              </a:rPr>
              <a:t>#repositories.multiple-modules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4957" y="1716734"/>
            <a:ext cx="6204455" cy="18702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org.springframework.data.mongodb.repository.MongoRepository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org.springframework.data.mongodb.repository.Query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US" sz="900" dirty="0">
              <a:latin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public interface </a:t>
            </a:r>
            <a:r>
              <a:rPr lang="en-US" sz="900" dirty="0" err="1">
                <a:latin typeface="Courier New" panose="02070309020205020404" pitchFamily="49" charset="0"/>
              </a:rPr>
              <a:t>EmployeeRepository</a:t>
            </a:r>
            <a:r>
              <a:rPr lang="en-US" sz="900" dirty="0">
                <a:latin typeface="Courier New" panose="02070309020205020404" pitchFamily="49" charset="0"/>
              </a:rPr>
              <a:t> extends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MongoRepository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Employee,Long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sz="900" dirty="0">
                <a:latin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List&lt;Employee&gt; </a:t>
            </a:r>
            <a:r>
              <a:rPr lang="en-US" sz="900" dirty="0" err="1">
                <a:latin typeface="Courier New" panose="02070309020205020404" pitchFamily="49" charset="0"/>
              </a:rPr>
              <a:t>findEmployeesByRegion</a:t>
            </a:r>
            <a:r>
              <a:rPr lang="en-US" sz="900" dirty="0">
                <a:latin typeface="Courier New" panose="02070309020205020404" pitchFamily="49" charset="0"/>
              </a:rPr>
              <a:t>(String region);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@Query("{'dosh' : {$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gte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: ?0, $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lte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: ?1}}")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List&lt;Employee&gt; </a:t>
            </a:r>
            <a:r>
              <a:rPr lang="en-US" sz="900" dirty="0" err="1">
                <a:latin typeface="Courier New" panose="02070309020205020404" pitchFamily="49" charset="0"/>
              </a:rPr>
              <a:t>findEmployeesInSalaryRange</a:t>
            </a:r>
            <a:r>
              <a:rPr lang="en-US" sz="900" dirty="0">
                <a:latin typeface="Courier New" panose="02070309020205020404" pitchFamily="49" charset="0"/>
              </a:rPr>
              <a:t>(double from, double to);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Page&lt;Employee&gt; </a:t>
            </a:r>
            <a:r>
              <a:rPr lang="en-US" sz="900" dirty="0" err="1">
                <a:latin typeface="Courier New" panose="02070309020205020404" pitchFamily="49" charset="0"/>
              </a:rPr>
              <a:t>findEmployeesByDoshGreaterThan</a:t>
            </a:r>
            <a:r>
              <a:rPr lang="en-US" sz="900" dirty="0">
                <a:latin typeface="Courier New" panose="02070309020205020404" pitchFamily="49" charset="0"/>
              </a:rPr>
              <a:t>(double salary, Pageable pageable);</a:t>
            </a:r>
          </a:p>
          <a:p>
            <a:pPr defTabSz="554831">
              <a:defRPr/>
            </a:pPr>
            <a:endParaRPr lang="en-US" sz="900" dirty="0">
              <a:latin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5989376" y="3384325"/>
            <a:ext cx="1770036" cy="2308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900" b="1" dirty="0">
                <a:solidFill>
                  <a:schemeClr val="tx2"/>
                </a:solidFill>
                <a:latin typeface="Courier New" panose="02070309020205020404" pitchFamily="49" charset="0"/>
              </a:rPr>
              <a:t>EmployeeRepository.java</a:t>
            </a:r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16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/>
              <a:t>Seeding the Database</a:t>
            </a:r>
            <a:endParaRPr lang="en-GB" sz="2550" dirty="0"/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We've defined a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SeedDb</a:t>
            </a:r>
            <a:r>
              <a:rPr lang="en-GB" dirty="0">
                <a:sym typeface="Wingdings" pitchFamily="2" charset="2"/>
              </a:rPr>
              <a:t> component to create MongoDB documents at startup, and to delete them at the end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54957" y="1568957"/>
            <a:ext cx="6204455" cy="270122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public class </a:t>
            </a:r>
            <a:r>
              <a:rPr lang="en-US" sz="900" dirty="0" err="1">
                <a:latin typeface="Courier New" panose="02070309020205020404" pitchFamily="49" charset="0"/>
              </a:rPr>
              <a:t>SeedDb</a:t>
            </a:r>
            <a:r>
              <a:rPr lang="en-US" sz="900" dirty="0">
                <a:latin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900" dirty="0">
              <a:latin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@Autowired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private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EmployeeRepository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repository;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@PostConstruct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public void </a:t>
            </a:r>
            <a:r>
              <a:rPr lang="en-US" sz="900" dirty="0" err="1">
                <a:latin typeface="Courier New" panose="02070309020205020404" pitchFamily="49" charset="0"/>
              </a:rPr>
              <a:t>init</a:t>
            </a:r>
            <a:r>
              <a:rPr lang="en-US" sz="900" dirty="0">
                <a:latin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repository.save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(new Employee(1,  "James", 21000,  "London"));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repository.save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(new Employee(2,  "Marie", 22000,  "Edinburgh"));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repository.save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(new Employee(3,  "Peter", 23000,  "Belfast"));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    …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@PreDestroy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public void cleanup() {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</a:rPr>
              <a:t>repository.deleteAll</a:t>
            </a:r>
            <a:r>
              <a:rPr lang="en-US" sz="900" dirty="0">
                <a:latin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6816525" y="4053961"/>
            <a:ext cx="942887" cy="2308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900" b="1" dirty="0">
                <a:solidFill>
                  <a:schemeClr val="tx2"/>
                </a:solidFill>
                <a:latin typeface="Courier New" panose="02070309020205020404" pitchFamily="49" charset="0"/>
              </a:rPr>
              <a:t>SeedDb.java</a:t>
            </a:r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8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 of Spring Data Repositories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is a data-access abstraction mechanism</a:t>
            </a:r>
          </a:p>
          <a:p>
            <a:pPr lvl="1"/>
            <a:r>
              <a:rPr lang="en-GB" dirty="0"/>
              <a:t>Makes it very easy to access a wide range of data stores</a:t>
            </a:r>
          </a:p>
          <a:p>
            <a:pPr lvl="1"/>
            <a:r>
              <a:rPr lang="en-GB" dirty="0"/>
              <a:t>Using a familiar "repository" pattern</a:t>
            </a:r>
          </a:p>
          <a:p>
            <a:pPr lvl="1"/>
            <a:r>
              <a:rPr lang="en-GB" dirty="0"/>
              <a:t>Create / Read / Update / Delete (CRUD)</a:t>
            </a:r>
          </a:p>
          <a:p>
            <a:pPr lvl="1"/>
            <a:endParaRPr lang="en-GB" dirty="0"/>
          </a:p>
          <a:p>
            <a:r>
              <a:rPr lang="en-GB" dirty="0"/>
              <a:t>It provides template repositories for…</a:t>
            </a:r>
          </a:p>
          <a:p>
            <a:pPr lvl="1"/>
            <a:r>
              <a:rPr lang="en-GB" dirty="0"/>
              <a:t>JPA</a:t>
            </a:r>
          </a:p>
          <a:p>
            <a:pPr lvl="1"/>
            <a:r>
              <a:rPr lang="en-GB" dirty="0"/>
              <a:t>MongoDB, Cassandra, </a:t>
            </a:r>
            <a:r>
              <a:rPr lang="en-GB" dirty="0" err="1"/>
              <a:t>CouchBase</a:t>
            </a:r>
            <a:endParaRPr lang="en-GB" dirty="0"/>
          </a:p>
          <a:p>
            <a:pPr lvl="1"/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/>
              <a:t>Other Useful Info About the Demo App</a:t>
            </a:r>
            <a:endParaRPr lang="en-GB" sz="2550" dirty="0"/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The MongoDB demo app is semantically equivalent to the JPA repository example earlier in the course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In fact,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EmployeeService.java</a:t>
            </a:r>
            <a:r>
              <a:rPr lang="en-GB" dirty="0">
                <a:latin typeface="+mj-lt"/>
                <a:sym typeface="Wingdings" pitchFamily="2" charset="2"/>
              </a:rPr>
              <a:t> is identical to the JPA example</a:t>
            </a: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About the demo app: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The demo creates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Employee</a:t>
            </a:r>
            <a:r>
              <a:rPr lang="en-GB" dirty="0">
                <a:latin typeface="+mj-lt"/>
                <a:sym typeface="Wingdings" pitchFamily="2" charset="2"/>
              </a:rPr>
              <a:t> documents in the MongoDB database, manipulates them, and then deletes them at the end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All these tasks are achieved using the high-level Spring Data repository for MongoDB - nice </a:t>
            </a: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Note: </a:t>
            </a:r>
          </a:p>
          <a:p>
            <a:pPr lvl="1" eaLnBrk="1" hangingPunct="1"/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MongoDB must be running when you run the demo (!)</a:t>
            </a: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endParaRPr lang="en-GB" b="1" dirty="0">
              <a:latin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47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314456" y="814771"/>
            <a:ext cx="6787807" cy="3648945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We've seen how to define a custom "select" method</a:t>
            </a:r>
          </a:p>
          <a:p>
            <a:pPr lvl="1"/>
            <a:r>
              <a:rPr lang="en-GB" sz="1800" dirty="0">
                <a:latin typeface="+mj-lt"/>
              </a:rPr>
              <a:t>Annotate a method with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@Query</a:t>
            </a:r>
          </a:p>
          <a:p>
            <a:pPr lvl="1"/>
            <a:r>
              <a:rPr lang="en-GB" sz="1800" dirty="0">
                <a:latin typeface="+mj-lt"/>
              </a:rPr>
              <a:t>Specify a "select" JPQL string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200" dirty="0">
              <a:latin typeface="+mj-lt"/>
            </a:endParaRPr>
          </a:p>
          <a:p>
            <a:r>
              <a:rPr lang="en-GB" sz="2000" dirty="0">
                <a:latin typeface="+mj-lt"/>
              </a:rPr>
              <a:t>It's also possible to define a custom "modifying" method</a:t>
            </a:r>
          </a:p>
          <a:p>
            <a:pPr lvl="1"/>
            <a:r>
              <a:rPr lang="en-GB" sz="1800" dirty="0">
                <a:latin typeface="+mj-lt"/>
              </a:rPr>
              <a:t>Annotate with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@Query</a:t>
            </a:r>
            <a:r>
              <a:rPr lang="en-GB" sz="1800" dirty="0">
                <a:latin typeface="+mj-lt"/>
              </a:rPr>
              <a:t>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@Modifying</a:t>
            </a:r>
            <a:r>
              <a:rPr lang="en-GB" sz="1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lvl="1"/>
            <a:r>
              <a:rPr lang="en-GB" sz="1800" dirty="0">
                <a:latin typeface="+mj-lt"/>
              </a:rPr>
              <a:t>Specify an "insert", "update", or "delete" JPQL string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4" y="737236"/>
            <a:ext cx="2047700" cy="20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id="{9434FFB5-2334-44D9-9EF7-542E3F949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723" y="3143429"/>
            <a:ext cx="6397006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&lt;Employee, Long&gt;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@Query("delete from Employee e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?1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?2")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@Modifying(clearAutomatically=true)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@Transactional</a:t>
            </a:r>
          </a:p>
          <a:p>
            <a:pPr defTabSz="739775">
              <a:defRPr/>
            </a:pPr>
            <a:r>
              <a:rPr lang="en-GB" sz="100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deleteInSalaryRange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from, double to);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Data Repository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defines a general-purpose repository interface: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C278F00-4E0F-401B-BCF0-4D105C81A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040" y="1235681"/>
            <a:ext cx="6062078" cy="3786294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>
            <a:outerShdw dist="76200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CrudRepository&lt;T,ID&gt; extends Repository&lt;T,ID&gt; {</a:t>
            </a:r>
          </a:p>
          <a:p>
            <a:pPr defTabSz="739775">
              <a:defRPr/>
            </a:pP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count();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delete(T entity);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entities);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deleteById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 id);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existsById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 id);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findAllById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&lt;ID&gt; ids);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Optional&lt;T&gt;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 id);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 save(T entity);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entities);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Paging and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Support for paging and sorting is provided via this interface: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C278F00-4E0F-401B-BCF0-4D105C81A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040" y="1248127"/>
            <a:ext cx="6062078" cy="1016305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>
            <a:outerShdw dist="76200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PagingAndSortingRepository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&lt;T,ID&gt; extends Repository&lt;T,ID&gt; {</a:t>
            </a:r>
          </a:p>
          <a:p>
            <a:pPr defTabSz="739775">
              <a:defRPr/>
            </a:pP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Page&lt;T&gt;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Pageable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pageable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(Sort sort);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Technology-Specific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also provides technology-specific repositories</a:t>
            </a:r>
          </a:p>
          <a:p>
            <a:pPr lvl="1"/>
            <a:r>
              <a:rPr lang="en-GB" dirty="0"/>
              <a:t>Provide technology-specific extensions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64A07370-A550-4548-B489-ED79CD8C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197" y="2878290"/>
            <a:ext cx="1887906" cy="400752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algn="ctr"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  <a:p>
            <a:pPr algn="ctr" defTabSz="739775">
              <a:defRPr/>
            </a:pP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B8DC93-2DA4-44B4-827D-42E44D871ACA}"/>
              </a:ext>
            </a:extLst>
          </p:cNvPr>
          <p:cNvCxnSpPr>
            <a:cxnSpLocks/>
          </p:cNvCxnSpPr>
          <p:nvPr/>
        </p:nvCxnSpPr>
        <p:spPr>
          <a:xfrm flipV="1">
            <a:off x="4707965" y="2549867"/>
            <a:ext cx="0" cy="53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B5AC1A-E821-4040-BD4A-3DDA0654BCBD}"/>
              </a:ext>
            </a:extLst>
          </p:cNvPr>
          <p:cNvCxnSpPr>
            <a:cxnSpLocks/>
          </p:cNvCxnSpPr>
          <p:nvPr/>
        </p:nvCxnSpPr>
        <p:spPr>
          <a:xfrm>
            <a:off x="4704171" y="3082107"/>
            <a:ext cx="9007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CFBBFE-3A96-488E-8AA8-950B67B9702C}"/>
              </a:ext>
            </a:extLst>
          </p:cNvPr>
          <p:cNvGrpSpPr/>
          <p:nvPr/>
        </p:nvGrpSpPr>
        <p:grpSpPr>
          <a:xfrm>
            <a:off x="4706724" y="3033071"/>
            <a:ext cx="2793379" cy="723749"/>
            <a:chOff x="2911190" y="3709868"/>
            <a:chExt cx="2793379" cy="723749"/>
          </a:xfrm>
        </p:grpSpPr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DDEC7E70-EE2A-41C1-9806-C358C0784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663" y="4032865"/>
              <a:ext cx="1887906" cy="4007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square" lIns="92075" tIns="46038" rIns="92075" bIns="46038" anchor="ctr">
              <a:spAutoFit/>
            </a:bodyPr>
            <a:lstStyle/>
            <a:p>
              <a:pPr algn="ctr" defTabSz="739775">
                <a:defRPr/>
              </a:pPr>
              <a:r>
                <a:rPr lang="en-GB" sz="1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  <a:p>
              <a:pPr algn="ctr" defTabSz="739775">
                <a:defRPr/>
              </a:pPr>
              <a:r>
                <a:rPr lang="en-GB" sz="1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MongoRepository</a:t>
              </a:r>
              <a:endPara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27DC9EA-EEAA-4182-BB4B-E9FAA1869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1190" y="3709868"/>
              <a:ext cx="0" cy="5322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B975A9C-410F-4EB2-9D77-5A8331E9EC96}"/>
                </a:ext>
              </a:extLst>
            </p:cNvPr>
            <p:cNvCxnSpPr>
              <a:cxnSpLocks/>
            </p:cNvCxnSpPr>
            <p:nvPr/>
          </p:nvCxnSpPr>
          <p:spPr>
            <a:xfrm>
              <a:off x="2911190" y="4242108"/>
              <a:ext cx="9007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14">
            <a:extLst>
              <a:ext uri="{FF2B5EF4-FFF2-40B4-BE49-F238E27FC236}">
                <a16:creationId xmlns:a16="http://schemas.microsoft.com/office/drawing/2014/main" id="{C02B3D6B-117E-4A58-82BF-B1F592DB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197" y="3827230"/>
            <a:ext cx="1887906" cy="400752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algn="ctr"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  <a:p>
            <a:pPr algn="ctr" defTabSz="739775">
              <a:defRPr/>
            </a:pP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CouchBaseRepository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BEE22C-7EEA-4E3F-BBE8-63BCBF0D0905}"/>
              </a:ext>
            </a:extLst>
          </p:cNvPr>
          <p:cNvCxnSpPr>
            <a:cxnSpLocks/>
          </p:cNvCxnSpPr>
          <p:nvPr/>
        </p:nvCxnSpPr>
        <p:spPr>
          <a:xfrm flipV="1">
            <a:off x="4707965" y="3507810"/>
            <a:ext cx="0" cy="53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3136CB-C101-432C-A034-FF7479A47F61}"/>
              </a:ext>
            </a:extLst>
          </p:cNvPr>
          <p:cNvCxnSpPr>
            <a:cxnSpLocks/>
          </p:cNvCxnSpPr>
          <p:nvPr/>
        </p:nvCxnSpPr>
        <p:spPr>
          <a:xfrm>
            <a:off x="4704171" y="4040050"/>
            <a:ext cx="9007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35258D-2F5D-4780-BC33-D090422CBC9D}"/>
              </a:ext>
            </a:extLst>
          </p:cNvPr>
          <p:cNvSpPr txBox="1"/>
          <p:nvPr/>
        </p:nvSpPr>
        <p:spPr>
          <a:xfrm>
            <a:off x="4513943" y="408781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A21492-DE98-1F3C-E607-EEEF3AEF86AC}"/>
              </a:ext>
            </a:extLst>
          </p:cNvPr>
          <p:cNvCxnSpPr>
            <a:cxnSpLocks/>
          </p:cNvCxnSpPr>
          <p:nvPr/>
        </p:nvCxnSpPr>
        <p:spPr>
          <a:xfrm>
            <a:off x="3258017" y="2535021"/>
            <a:ext cx="28515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5CF945-C500-7830-69C6-A6F0B82461AD}"/>
              </a:ext>
            </a:extLst>
          </p:cNvPr>
          <p:cNvCxnSpPr>
            <a:cxnSpLocks/>
          </p:cNvCxnSpPr>
          <p:nvPr/>
        </p:nvCxnSpPr>
        <p:spPr>
          <a:xfrm flipV="1">
            <a:off x="3269406" y="2002781"/>
            <a:ext cx="0" cy="53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A64525-61DD-34D4-EAE4-D44654DEBB83}"/>
              </a:ext>
            </a:extLst>
          </p:cNvPr>
          <p:cNvCxnSpPr>
            <a:cxnSpLocks/>
          </p:cNvCxnSpPr>
          <p:nvPr/>
        </p:nvCxnSpPr>
        <p:spPr>
          <a:xfrm flipV="1">
            <a:off x="6109527" y="2002781"/>
            <a:ext cx="0" cy="53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CABCEB0-F2E0-EC0F-8E9C-DFD7D41E3039}"/>
              </a:ext>
            </a:extLst>
          </p:cNvPr>
          <p:cNvSpPr/>
          <p:nvPr/>
        </p:nvSpPr>
        <p:spPr>
          <a:xfrm>
            <a:off x="3184976" y="2155521"/>
            <a:ext cx="155738" cy="134257"/>
          </a:xfrm>
          <a:prstGeom prst="triangle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56B91F5-18A6-EEB9-8FAA-C12AFE232F09}"/>
              </a:ext>
            </a:extLst>
          </p:cNvPr>
          <p:cNvSpPr/>
          <p:nvPr/>
        </p:nvSpPr>
        <p:spPr>
          <a:xfrm>
            <a:off x="6031253" y="2155521"/>
            <a:ext cx="155738" cy="134257"/>
          </a:xfrm>
          <a:prstGeom prst="triangle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E493B77-9D84-4310-A448-2D47864B8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686" y="1747923"/>
            <a:ext cx="2603162" cy="400752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algn="ctr"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  <a:p>
            <a:pPr algn="ctr"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2BECCA6-DD3D-4D24-B1EF-526C1DD37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946" y="1747923"/>
            <a:ext cx="2603162" cy="400752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algn="ctr"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  <a:p>
            <a:pPr algn="ctr" defTabSz="739775">
              <a:defRPr/>
            </a:pP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PagingAndSortingRepository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Domain-Specific Repositories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your own domain-specific interfaces </a:t>
            </a:r>
          </a:p>
          <a:p>
            <a:pPr lvl="1"/>
            <a:r>
              <a:rPr lang="en-GB" dirty="0"/>
              <a:t>Extend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(or sub-interface)</a:t>
            </a:r>
          </a:p>
          <a:p>
            <a:pPr lvl="1"/>
            <a:r>
              <a:rPr lang="en-GB" dirty="0"/>
              <a:t>Specify the entity type and the PK type</a:t>
            </a:r>
          </a:p>
          <a:p>
            <a:endParaRPr lang="en-GB" dirty="0"/>
          </a:p>
          <a:p>
            <a:r>
              <a:rPr lang="en-GB" dirty="0"/>
              <a:t>You can define specific query methods for your entities</a:t>
            </a:r>
          </a:p>
          <a:p>
            <a:pPr lvl="1"/>
            <a:r>
              <a:rPr lang="en-GB" dirty="0"/>
              <a:t>Spring Data reflects on method names to create queries</a:t>
            </a:r>
          </a:p>
          <a:p>
            <a:pPr lvl="1"/>
            <a:r>
              <a:rPr lang="en-GB" dirty="0"/>
              <a:t>You can provide an explicit query string for complex queries</a:t>
            </a:r>
          </a:p>
          <a:p>
            <a:pPr lvl="1"/>
            <a:endParaRPr lang="en-GB" dirty="0"/>
          </a:p>
          <a:p>
            <a:r>
              <a:rPr lang="en-GB" dirty="0"/>
              <a:t>See next section for an example…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2. Using a Spring Data Repository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Defining a repository</a:t>
            </a:r>
          </a:p>
          <a:p>
            <a:r>
              <a:rPr lang="en-GB" dirty="0"/>
              <a:t>Locating Spring Data repositories</a:t>
            </a:r>
          </a:p>
          <a:p>
            <a:r>
              <a:rPr lang="en-GB" dirty="0"/>
              <a:t>Using a Spring Data repository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BB5C8-7C15-47C0-21FA-F4558EE41F77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demo.springdatarepositories</a:t>
            </a:r>
          </a:p>
        </p:txBody>
      </p:sp>
    </p:spTree>
    <p:extLst>
      <p:ext uri="{BB962C8B-B14F-4D97-AF65-F5344CB8AC3E}">
        <p14:creationId xmlns:p14="http://schemas.microsoft.com/office/powerpoint/2010/main" val="178118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see how to access a relational database by using a Spring Data repository</a:t>
            </a:r>
          </a:p>
          <a:p>
            <a:pPr lvl="1"/>
            <a:endParaRPr lang="en-GB" dirty="0"/>
          </a:p>
          <a:p>
            <a:r>
              <a:rPr lang="en-GB" dirty="0"/>
              <a:t>Note the following key points in the demo first: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endParaRPr lang="en-GB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Employee.java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SeedDb.java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06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8137</TotalTime>
  <Words>2301</Words>
  <Application>Microsoft Office PowerPoint</Application>
  <PresentationFormat>On-screen Show (16:9)</PresentationFormat>
  <Paragraphs>428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Lucida Console</vt:lpstr>
      <vt:lpstr>Univers</vt:lpstr>
      <vt:lpstr>Wingdings</vt:lpstr>
      <vt:lpstr>Standard_LiveLessons_2017</vt:lpstr>
      <vt:lpstr>Spring Data Repositories</vt:lpstr>
      <vt:lpstr>1. Understanding Spring Data Repositories</vt:lpstr>
      <vt:lpstr>Overview of Spring Data Repositories</vt:lpstr>
      <vt:lpstr>Spring Data Repository Capabilities</vt:lpstr>
      <vt:lpstr>Paging and Sorting</vt:lpstr>
      <vt:lpstr>Technology-Specific Repositories</vt:lpstr>
      <vt:lpstr>Domain-Specific Repositories</vt:lpstr>
      <vt:lpstr>2. Using a Spring Data Repository</vt:lpstr>
      <vt:lpstr>Overview</vt:lpstr>
      <vt:lpstr>Defining a Repository</vt:lpstr>
      <vt:lpstr>Locating Spring Data Repositories</vt:lpstr>
      <vt:lpstr>Using a Spring Data Repository (1 of 2)</vt:lpstr>
      <vt:lpstr>Using a Spring Data Repository (2 of 2)</vt:lpstr>
      <vt:lpstr>Summary</vt:lpstr>
      <vt:lpstr>Annex: Accessing MongoDB</vt:lpstr>
      <vt:lpstr>Overview of MongoDB (1 of 2)</vt:lpstr>
      <vt:lpstr>Overview of MongoDB (2 of 2)</vt:lpstr>
      <vt:lpstr>Getting MongoDB for Mac (1 of 2)</vt:lpstr>
      <vt:lpstr>Getting MongoDB for Mac (2 of 2)</vt:lpstr>
      <vt:lpstr>Getting MongoDB for Windows (1 of 5)</vt:lpstr>
      <vt:lpstr>Getting MongoDB for Windows (2 of 5)</vt:lpstr>
      <vt:lpstr>Getting MongoDB for Windows (3 of 5)</vt:lpstr>
      <vt:lpstr>Getting MongoDB for Windows (4 of 5)</vt:lpstr>
      <vt:lpstr>Getting MongoDB for Windows (5 of 5)</vt:lpstr>
      <vt:lpstr>Using MongoDB in Spring Boot</vt:lpstr>
      <vt:lpstr>Spring Boot APIs for MongoDB</vt:lpstr>
      <vt:lpstr>Defining a MongoDB Entity Class</vt:lpstr>
      <vt:lpstr>Defining a Repository</vt:lpstr>
      <vt:lpstr>Seeding the Database</vt:lpstr>
      <vt:lpstr>Other Useful Info About the Demo App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172</cp:revision>
  <dcterms:created xsi:type="dcterms:W3CDTF">2015-09-28T19:52:00Z</dcterms:created>
  <dcterms:modified xsi:type="dcterms:W3CDTF">2024-01-16T16:21:53Z</dcterms:modified>
</cp:coreProperties>
</file>