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584" r:id="rId2"/>
    <p:sldId id="839" r:id="rId3"/>
    <p:sldId id="859" r:id="rId4"/>
    <p:sldId id="858" r:id="rId5"/>
    <p:sldId id="841" r:id="rId6"/>
    <p:sldId id="840" r:id="rId7"/>
    <p:sldId id="843" r:id="rId8"/>
    <p:sldId id="844" r:id="rId9"/>
    <p:sldId id="845" r:id="rId10"/>
    <p:sldId id="846" r:id="rId11"/>
    <p:sldId id="847" r:id="rId12"/>
    <p:sldId id="390" r:id="rId13"/>
    <p:sldId id="392" r:id="rId14"/>
    <p:sldId id="848" r:id="rId15"/>
    <p:sldId id="849" r:id="rId16"/>
    <p:sldId id="850" r:id="rId17"/>
    <p:sldId id="851" r:id="rId18"/>
    <p:sldId id="828" r:id="rId19"/>
    <p:sldId id="853" r:id="rId20"/>
    <p:sldId id="854" r:id="rId21"/>
    <p:sldId id="855" r:id="rId22"/>
    <p:sldId id="856" r:id="rId23"/>
    <p:sldId id="857" r:id="rId24"/>
    <p:sldId id="852" r:id="rId25"/>
    <p:sldId id="829" r:id="rId26"/>
    <p:sldId id="830" r:id="rId27"/>
    <p:sldId id="831" r:id="rId28"/>
    <p:sldId id="832" r:id="rId29"/>
    <p:sldId id="833" r:id="rId30"/>
    <p:sldId id="834" r:id="rId31"/>
    <p:sldId id="836" r:id="rId32"/>
    <p:sldId id="837" r:id="rId33"/>
    <p:sldId id="838" r:id="rId34"/>
    <p:sldId id="711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581A5"/>
    <a:srgbClr val="1580A3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3" y="387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7BDE0-2A4E-4DDD-BE2F-6B9FBD7B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32C2E-031B-4501-BE6F-1C30B2F94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348E6-1F10-4F29-B005-A5C63B3E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5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90CD0-CB3C-43F2-879C-858D9AB0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73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8EFE9-EAA1-462A-A76F-EB632A4C1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CD787-F55A-4F92-A548-6B9AEB76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02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0F6F3-C6E1-4757-B8B9-5F15DEEA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1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F163-837E-477C-B76F-EC297C36A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0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AD382-1604-441F-8C31-BD120EAB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3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E2C4E-9FA7-47FF-A05B-F37094A6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69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8BCD3-6197-43DF-84C7-1C7437B1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0F3EA-791B-4784-95A4-1C8ED24E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142F-A6D2-41FF-A992-94DB2D63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A174D-BDD9-4D92-9156-2C2AC3D7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2A684-0641-4E34-AEA1-F79B7142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00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FDD75-817C-425F-9557-044B7BE2C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4C82D-BB69-479C-8672-13F98A5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21F8E-4B4F-49CE-A158-F70BDE21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8093B-BA89-4F48-8D20-D98EC0E3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3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4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60089-D978-4859-A369-209D70511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4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1F79D-210B-43FF-A965-6577C1E3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4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Reactive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need for reactive programming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promise of reactive programming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usage of reactive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demo-reactive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Characteristics of Synchronous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542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Synchronous I/O is </a:t>
            </a:r>
            <a:r>
              <a:rPr lang="en-GB" i="1" dirty="0"/>
              <a:t>pull-model</a:t>
            </a:r>
            <a:r>
              <a:rPr lang="en-GB" dirty="0"/>
              <a:t> processing</a:t>
            </a:r>
          </a:p>
          <a:p>
            <a:pPr lvl="1"/>
            <a:r>
              <a:rPr lang="en-GB" dirty="0"/>
              <a:t>We're pulling bytes out of a data source (e.g. an </a:t>
            </a:r>
            <a:r>
              <a:rPr lang="en-GB" dirty="0">
                <a:latin typeface="Courier New" panose="02070309020205020404" pitchFamily="49" charset="0"/>
              </a:rPr>
              <a:t>InputStream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r>
              <a:rPr lang="en-GB" dirty="0"/>
              <a:t>This is fine if the data source is fast</a:t>
            </a:r>
          </a:p>
          <a:p>
            <a:pPr lvl="1"/>
            <a:r>
              <a:rPr lang="en-GB" dirty="0"/>
              <a:t>E.g. the local file system</a:t>
            </a:r>
          </a:p>
          <a:p>
            <a:pPr lvl="2"/>
            <a:endParaRPr lang="en-GB" dirty="0"/>
          </a:p>
          <a:p>
            <a:r>
              <a:rPr lang="en-GB" dirty="0"/>
              <a:t>It's not fine if the data source is slow</a:t>
            </a:r>
          </a:p>
          <a:p>
            <a:pPr lvl="1"/>
            <a:r>
              <a:rPr lang="en-GB" dirty="0"/>
              <a:t>E.g. a network file, or a remote service</a:t>
            </a:r>
          </a:p>
          <a:p>
            <a:pPr lvl="1"/>
            <a:r>
              <a:rPr lang="en-GB" dirty="0"/>
              <a:t>When we call </a:t>
            </a:r>
            <a:r>
              <a:rPr lang="en-GB" dirty="0" err="1">
                <a:latin typeface="Courier New" panose="02070309020205020404" pitchFamily="49" charset="0"/>
              </a:rPr>
              <a:t>in.read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, it could take a very long time</a:t>
            </a:r>
          </a:p>
          <a:p>
            <a:pPr lvl="2"/>
            <a:endParaRPr lang="en-GB" dirty="0"/>
          </a:p>
          <a:p>
            <a:r>
              <a:rPr lang="en-GB" dirty="0"/>
              <a:t>Running the code on a separate thread doesn't help</a:t>
            </a:r>
          </a:p>
          <a:p>
            <a:pPr lvl="1"/>
            <a:r>
              <a:rPr lang="en-GB" dirty="0"/>
              <a:t>We're limited to the number of threads on our core </a:t>
            </a:r>
          </a:p>
          <a:p>
            <a:pPr lvl="1"/>
            <a:r>
              <a:rPr lang="en-GB" dirty="0"/>
              <a:t>Eventually we'll run out of threads - not infinitely scalability!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3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Asynchronous I/O to the Rescue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Synchronous I/O is problematic if the data stream is slow</a:t>
            </a:r>
          </a:p>
          <a:p>
            <a:pPr lvl="1"/>
            <a:r>
              <a:rPr lang="en-GB" dirty="0"/>
              <a:t>The only way to handle more I/O is to add more threads</a:t>
            </a:r>
          </a:p>
          <a:p>
            <a:pPr lvl="1"/>
            <a:r>
              <a:rPr lang="en-GB" dirty="0"/>
              <a:t>But our ability to add more threads is finite</a:t>
            </a:r>
          </a:p>
          <a:p>
            <a:pPr lvl="1"/>
            <a:endParaRPr lang="en-GB" dirty="0"/>
          </a:p>
          <a:p>
            <a:r>
              <a:rPr lang="en-GB" dirty="0"/>
              <a:t>If the bulk of your work is I/O:</a:t>
            </a:r>
          </a:p>
          <a:p>
            <a:pPr lvl="1"/>
            <a:r>
              <a:rPr lang="en-GB" dirty="0"/>
              <a:t>Then asynchronous I/O can help alleviate the wastage of threads</a:t>
            </a:r>
          </a:p>
          <a:p>
            <a:pPr lvl="1"/>
            <a:endParaRPr lang="en-GB" dirty="0"/>
          </a:p>
          <a:p>
            <a:r>
              <a:rPr lang="en-GB" dirty="0"/>
              <a:t>The next few slides we show how to do asynchronous I/O using Java NIO, in the package </a:t>
            </a:r>
            <a:r>
              <a:rPr lang="en-GB" dirty="0" err="1">
                <a:latin typeface="Courier New" panose="02070309020205020404" pitchFamily="49" charset="0"/>
              </a:rPr>
              <a:t>java.nio</a:t>
            </a:r>
            <a:endParaRPr lang="en-GB" dirty="0"/>
          </a:p>
          <a:p>
            <a:pPr lvl="1"/>
            <a:r>
              <a:rPr lang="en-GB" dirty="0"/>
              <a:t>Provides support for low-level I/O operations</a:t>
            </a:r>
          </a:p>
          <a:p>
            <a:pPr lvl="1"/>
            <a:r>
              <a:rPr lang="en-GB" dirty="0"/>
              <a:t>Based on the concept of channels and buffers</a:t>
            </a:r>
          </a:p>
          <a:p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1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Java NIO (1 of 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Channels are bidirectional sources or sinks of data</a:t>
            </a:r>
          </a:p>
          <a:p>
            <a:pPr lvl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</a:rPr>
              <a:t>FileChannel</a:t>
            </a:r>
            <a:r>
              <a:rPr lang="en-GB" dirty="0"/>
              <a:t> reads/writes a file</a:t>
            </a:r>
          </a:p>
          <a:p>
            <a:pPr lvl="1"/>
            <a:r>
              <a:rPr lang="en-GB" dirty="0"/>
              <a:t>Data manipulated in blocks</a:t>
            </a:r>
          </a:p>
          <a:p>
            <a:pPr lvl="1"/>
            <a:endParaRPr lang="en-GB" dirty="0"/>
          </a:p>
          <a:p>
            <a:r>
              <a:rPr lang="en-GB" dirty="0"/>
              <a:t>Buffers are the unit of data moved through channels</a:t>
            </a:r>
          </a:p>
          <a:p>
            <a:pPr lvl="1"/>
            <a:r>
              <a:rPr lang="en-GB" dirty="0"/>
              <a:t>Basic type of buffer is </a:t>
            </a:r>
            <a:r>
              <a:rPr lang="en-GB" dirty="0" err="1">
                <a:latin typeface="Courier New" panose="02070309020205020404" pitchFamily="49" charset="0"/>
              </a:rPr>
              <a:t>ByteBuffer</a:t>
            </a:r>
            <a:r>
              <a:rPr lang="en-GB" dirty="0">
                <a:cs typeface="Tahoma" pitchFamily="34" charset="0"/>
              </a:rPr>
              <a:t>, also </a:t>
            </a:r>
            <a:r>
              <a:rPr lang="en-GB" dirty="0" err="1">
                <a:latin typeface="Courier New" panose="02070309020205020404" pitchFamily="49" charset="0"/>
              </a:rPr>
              <a:t>IntBuffer</a:t>
            </a:r>
            <a:r>
              <a:rPr lang="en-GB" dirty="0">
                <a:cs typeface="Tahoma" pitchFamily="34" charset="0"/>
              </a:rPr>
              <a:t> etc.</a:t>
            </a:r>
          </a:p>
          <a:p>
            <a:pPr lvl="1"/>
            <a:r>
              <a:rPr lang="en-GB" dirty="0"/>
              <a:t>Array of data</a:t>
            </a:r>
          </a:p>
          <a:p>
            <a:pPr lvl="1"/>
            <a:r>
              <a:rPr lang="en-GB" dirty="0"/>
              <a:t>Operations and attributes to simplify data movement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106F6A7F-D1DD-43B3-9746-9557795BDCA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2320341" y="4022535"/>
            <a:ext cx="692944" cy="814388"/>
          </a:xfrm>
          <a:prstGeom prst="can">
            <a:avLst>
              <a:gd name="adj" fmla="val 29381"/>
            </a:avLst>
          </a:prstGeom>
          <a:gradFill rotWithShape="1">
            <a:gsLst>
              <a:gs pos="0">
                <a:srgbClr val="383876"/>
              </a:gs>
              <a:gs pos="50000">
                <a:srgbClr val="7979FF"/>
              </a:gs>
              <a:gs pos="100000">
                <a:srgbClr val="383876"/>
              </a:gs>
            </a:gsLst>
            <a:lin ang="0" scaled="1"/>
          </a:gra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3484772" y="4176126"/>
            <a:ext cx="764381" cy="507206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5063" name="Group 25"/>
          <p:cNvGrpSpPr>
            <a:grpSpLocks/>
          </p:cNvGrpSpPr>
          <p:nvPr/>
        </p:nvGrpSpPr>
        <p:grpSpPr bwMode="auto">
          <a:xfrm>
            <a:off x="4720641" y="4365435"/>
            <a:ext cx="1588294" cy="128588"/>
            <a:chOff x="2472" y="2892"/>
            <a:chExt cx="1334" cy="108"/>
          </a:xfrm>
        </p:grpSpPr>
        <p:grpSp>
          <p:nvGrpSpPr>
            <p:cNvPr id="45070" name="Group 15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5079" name="Rectangle 7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0" name="Rectangle 8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1" name="Rectangle 9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2" name="Rectangle 10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3" name="Rectangle 11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4" name="Rectangle 12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5" name="Rectangle 13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6" name="Rectangle 14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45071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2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3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4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5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6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7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8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5064" name="AutoShape 30"/>
          <p:cNvSpPr>
            <a:spLocks noChangeArrowheads="1"/>
          </p:cNvSpPr>
          <p:nvPr/>
        </p:nvSpPr>
        <p:spPr bwMode="auto">
          <a:xfrm>
            <a:off x="6792329" y="4033251"/>
            <a:ext cx="621506" cy="79295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065" name="Line 31"/>
          <p:cNvSpPr>
            <a:spLocks noChangeShapeType="1"/>
          </p:cNvSpPr>
          <p:nvPr/>
        </p:nvSpPr>
        <p:spPr bwMode="auto">
          <a:xfrm>
            <a:off x="3020428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6" name="Line 32"/>
          <p:cNvSpPr>
            <a:spLocks noChangeShapeType="1"/>
          </p:cNvSpPr>
          <p:nvPr/>
        </p:nvSpPr>
        <p:spPr bwMode="auto">
          <a:xfrm>
            <a:off x="4253915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7" name="Line 33"/>
          <p:cNvSpPr>
            <a:spLocks noChangeShapeType="1"/>
          </p:cNvSpPr>
          <p:nvPr/>
        </p:nvSpPr>
        <p:spPr bwMode="auto">
          <a:xfrm>
            <a:off x="6316078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8" name="Text Box 34"/>
          <p:cNvSpPr txBox="1">
            <a:spLocks noChangeArrowheads="1"/>
          </p:cNvSpPr>
          <p:nvPr/>
        </p:nvSpPr>
        <p:spPr bwMode="auto">
          <a:xfrm>
            <a:off x="3377616" y="3891247"/>
            <a:ext cx="1008609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FileChannel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5069" name="Text Box 35"/>
          <p:cNvSpPr txBox="1">
            <a:spLocks noChangeArrowheads="1"/>
          </p:cNvSpPr>
          <p:nvPr/>
        </p:nvSpPr>
        <p:spPr bwMode="auto">
          <a:xfrm>
            <a:off x="5068303" y="4081747"/>
            <a:ext cx="932628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>
                <a:solidFill>
                  <a:schemeClr val="tx2"/>
                </a:solidFill>
              </a:rPr>
              <a:t>ByteBuffer</a:t>
            </a:r>
            <a:endParaRPr lang="en-US" sz="13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Java NIO (2 of 2)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place data into a buffer</a:t>
            </a:r>
          </a:p>
          <a:p>
            <a:pPr lvl="1"/>
            <a:r>
              <a:rPr lang="en-GB" dirty="0"/>
              <a:t>Invoke channel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 to read data from channel</a:t>
            </a:r>
          </a:p>
          <a:p>
            <a:pPr lvl="1"/>
            <a:r>
              <a:rPr lang="en-GB" dirty="0"/>
              <a:t>Or invoke buffer </a:t>
            </a:r>
            <a:r>
              <a:rPr lang="en-GB" dirty="0">
                <a:latin typeface="Courier New" panose="02070309020205020404" pitchFamily="49" charset="0"/>
              </a:rPr>
              <a:t>put()</a:t>
            </a:r>
            <a:r>
              <a:rPr lang="en-GB" dirty="0"/>
              <a:t> method to put in data manually</a:t>
            </a:r>
          </a:p>
          <a:p>
            <a:r>
              <a:rPr lang="en-GB" dirty="0"/>
              <a:t>To take data from a buffer</a:t>
            </a:r>
          </a:p>
          <a:p>
            <a:pPr lvl="1"/>
            <a:r>
              <a:rPr lang="en-GB" dirty="0"/>
              <a:t>Invoke channel </a:t>
            </a:r>
            <a:r>
              <a:rPr lang="en-GB" dirty="0">
                <a:latin typeface="Courier New" panose="02070309020205020404" pitchFamily="49" charset="0"/>
              </a:rPr>
              <a:t>write()</a:t>
            </a:r>
            <a:r>
              <a:rPr lang="en-GB" dirty="0"/>
              <a:t> method to write data into channel</a:t>
            </a:r>
          </a:p>
          <a:p>
            <a:pPr lvl="1"/>
            <a:r>
              <a:rPr lang="en-GB" dirty="0"/>
              <a:t>Or invoke buffer </a:t>
            </a:r>
            <a:r>
              <a:rPr lang="en-GB" dirty="0">
                <a:latin typeface="Courier New" panose="02070309020205020404" pitchFamily="49" charset="0"/>
              </a:rPr>
              <a:t>get()</a:t>
            </a:r>
            <a:r>
              <a:rPr lang="en-GB" dirty="0"/>
              <a:t> method to get out data manually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D470B7B6-F55D-4CE5-8A85-F966B52AA06D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47107" name="Line 42"/>
          <p:cNvSpPr>
            <a:spLocks noChangeShapeType="1"/>
          </p:cNvSpPr>
          <p:nvPr/>
        </p:nvSpPr>
        <p:spPr bwMode="auto">
          <a:xfrm flipV="1">
            <a:off x="3069432" y="4193540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08" name="Rectangle 35"/>
          <p:cNvSpPr>
            <a:spLocks noChangeArrowheads="1"/>
          </p:cNvSpPr>
          <p:nvPr/>
        </p:nvSpPr>
        <p:spPr bwMode="auto">
          <a:xfrm>
            <a:off x="2378869" y="4323318"/>
            <a:ext cx="700088" cy="721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111" name="Line 25"/>
          <p:cNvSpPr>
            <a:spLocks noChangeShapeType="1"/>
          </p:cNvSpPr>
          <p:nvPr/>
        </p:nvSpPr>
        <p:spPr bwMode="auto">
          <a:xfrm>
            <a:off x="3069432" y="3733959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12" name="Text Box 28"/>
          <p:cNvSpPr txBox="1">
            <a:spLocks noChangeArrowheads="1"/>
          </p:cNvSpPr>
          <p:nvPr/>
        </p:nvSpPr>
        <p:spPr bwMode="auto">
          <a:xfrm>
            <a:off x="3086193" y="3498718"/>
            <a:ext cx="610360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read()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13" name="Text Box 29"/>
          <p:cNvSpPr txBox="1">
            <a:spLocks noChangeArrowheads="1"/>
          </p:cNvSpPr>
          <p:nvPr/>
        </p:nvSpPr>
        <p:spPr bwMode="auto">
          <a:xfrm>
            <a:off x="5376486" y="3505409"/>
            <a:ext cx="657296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>
                <a:solidFill>
                  <a:schemeClr val="tx2"/>
                </a:solidFill>
              </a:rPr>
              <a:t>write()</a:t>
            </a:r>
            <a:endParaRPr lang="en-US" sz="1350" dirty="0">
              <a:solidFill>
                <a:schemeClr val="tx2"/>
              </a:solidFill>
            </a:endParaRPr>
          </a:p>
        </p:txBody>
      </p:sp>
      <p:pic>
        <p:nvPicPr>
          <p:cNvPr id="47114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306" y="4413805"/>
            <a:ext cx="614363" cy="60602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15" name="Text Box 34"/>
          <p:cNvSpPr txBox="1">
            <a:spLocks noChangeArrowheads="1"/>
          </p:cNvSpPr>
          <p:nvPr/>
        </p:nvSpPr>
        <p:spPr bwMode="auto">
          <a:xfrm>
            <a:off x="3683025" y="4183843"/>
            <a:ext cx="530915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put()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16" name="AutoShape 6"/>
          <p:cNvSpPr>
            <a:spLocks noChangeArrowheads="1"/>
          </p:cNvSpPr>
          <p:nvPr/>
        </p:nvSpPr>
        <p:spPr bwMode="auto">
          <a:xfrm>
            <a:off x="2364582" y="3216036"/>
            <a:ext cx="751285" cy="614363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 sz="1350">
                <a:solidFill>
                  <a:schemeClr val="tx2"/>
                </a:solidFill>
              </a:rPr>
              <a:t>channel</a:t>
            </a:r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47117" name="AutoShape 36"/>
          <p:cNvSpPr>
            <a:spLocks noChangeArrowheads="1"/>
          </p:cNvSpPr>
          <p:nvPr/>
        </p:nvSpPr>
        <p:spPr bwMode="auto">
          <a:xfrm>
            <a:off x="6034088" y="3216036"/>
            <a:ext cx="751285" cy="614363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 sz="1350">
                <a:solidFill>
                  <a:schemeClr val="tx2"/>
                </a:solidFill>
              </a:rPr>
              <a:t>channel</a:t>
            </a:r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47118" name="Rectangle 37"/>
          <p:cNvSpPr>
            <a:spLocks noChangeArrowheads="1"/>
          </p:cNvSpPr>
          <p:nvPr/>
        </p:nvSpPr>
        <p:spPr bwMode="auto">
          <a:xfrm>
            <a:off x="6055519" y="4323318"/>
            <a:ext cx="700088" cy="721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47119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956" y="4413805"/>
            <a:ext cx="614363" cy="60602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20" name="Text Box 40"/>
          <p:cNvSpPr txBox="1">
            <a:spLocks noChangeArrowheads="1"/>
          </p:cNvSpPr>
          <p:nvPr/>
        </p:nvSpPr>
        <p:spPr bwMode="auto">
          <a:xfrm>
            <a:off x="4948336" y="4170461"/>
            <a:ext cx="514115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get()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21" name="Line 41"/>
          <p:cNvSpPr>
            <a:spLocks noChangeShapeType="1"/>
          </p:cNvSpPr>
          <p:nvPr/>
        </p:nvSpPr>
        <p:spPr bwMode="auto">
          <a:xfrm>
            <a:off x="5360194" y="4188778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22" name="Line 43"/>
          <p:cNvSpPr>
            <a:spLocks noChangeShapeType="1"/>
          </p:cNvSpPr>
          <p:nvPr/>
        </p:nvSpPr>
        <p:spPr bwMode="auto">
          <a:xfrm flipV="1">
            <a:off x="5360194" y="3726815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grpSp>
        <p:nvGrpSpPr>
          <p:cNvPr id="47123" name="Group 7"/>
          <p:cNvGrpSpPr>
            <a:grpSpLocks/>
          </p:cNvGrpSpPr>
          <p:nvPr/>
        </p:nvGrpSpPr>
        <p:grpSpPr bwMode="auto">
          <a:xfrm>
            <a:off x="3764757" y="4033996"/>
            <a:ext cx="1616869" cy="164306"/>
            <a:chOff x="2472" y="2892"/>
            <a:chExt cx="1334" cy="108"/>
          </a:xfrm>
        </p:grpSpPr>
        <p:grpSp>
          <p:nvGrpSpPr>
            <p:cNvPr id="47124" name="Group 8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7133" name="Rectangle 9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4" name="Rectangle 10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5" name="Rectangle 11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6" name="Rectangle 12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7" name="Rectangle 13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8" name="Rectangle 14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9" name="Rectangle 15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40" name="Rectangle 16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47125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6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7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8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9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0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1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2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6738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(1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40210" cy="3547021"/>
          </a:xfrm>
        </p:spPr>
        <p:txBody>
          <a:bodyPr/>
          <a:lstStyle/>
          <a:p>
            <a:r>
              <a:rPr lang="en-GB" dirty="0"/>
              <a:t>Asynchronous implementation of the </a:t>
            </a:r>
            <a:r>
              <a:rPr lang="en-GB" dirty="0">
                <a:latin typeface="Courier New" panose="02070309020205020404" pitchFamily="49" charset="0"/>
                <a:cs typeface="Leelawadee UI" panose="020B0502040204020203" pitchFamily="34" charset="-34"/>
              </a:rPr>
              <a:t>Reader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Makes use of </a:t>
            </a:r>
            <a:r>
              <a:rPr lang="en-GB" dirty="0" err="1">
                <a:latin typeface="Courier New" panose="02070309020205020404" pitchFamily="49" charset="0"/>
              </a:rPr>
              <a:t>AsynchronousFileChannel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Non-blocking, calls back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/>
              <a:t> when data ready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49058"/>
            <a:ext cx="7002078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CompletionHandler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position;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Consumer&lt;Payload&gt; consumer;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read(String filename, Consumer&lt;Payload&gt; c)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this.consumer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this.fileChannel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AsynchronousFileChannel.open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(filename),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StandardOpenOption.READ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ByteBuffer.allocate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(1024);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this.fileChannel.read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(buffer, 0, buffer, this);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 …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5371" y="4826938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368392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(2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implement the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/>
              <a:t> interface to handle data as soon as it is available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518796"/>
            <a:ext cx="7002078" cy="35393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CompletionHandler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completed(Integer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Flip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 from write- to read-mode, then read bytes from it.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buffer.flip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byte[] data = new byte[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buffer.limit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Put the data into our Payload object, and consume (process) it.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consumer.accept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Clear the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buffer, and fire off the next read.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buffer.clear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this.fileChannel.read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this);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267" y="4829593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63065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code can use the asynchronous reader as follows</a:t>
            </a:r>
          </a:p>
          <a:p>
            <a:pPr lvl="1"/>
            <a:r>
              <a:rPr lang="en-GB" dirty="0"/>
              <a:t>Run this code and see what happens</a:t>
            </a:r>
          </a:p>
          <a:p>
            <a:pPr lvl="1"/>
            <a:r>
              <a:rPr lang="en-GB" dirty="0"/>
              <a:t>When will it display "main thread doing useful work" messages?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5585"/>
            <a:ext cx="7002078" cy="29782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AsynchronousReader.class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("Data/Macbeth.xml", reader);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filename, Reader reader) {</a:t>
            </a:r>
          </a:p>
          <a:p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(filename, bb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(bb));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("[*****MAIN THREAD DOING USEFUL WORK*****]");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1771" y="4713661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4748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Characteristics of Asynchronous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812747" cy="4169703"/>
          </a:xfrm>
        </p:spPr>
        <p:txBody>
          <a:bodyPr>
            <a:normAutofit/>
          </a:bodyPr>
          <a:lstStyle/>
          <a:p>
            <a:r>
              <a:rPr lang="en-GB" dirty="0"/>
              <a:t>Asynchronous I/O is </a:t>
            </a:r>
            <a:r>
              <a:rPr lang="en-GB" i="1" dirty="0"/>
              <a:t>push-model</a:t>
            </a:r>
            <a:r>
              <a:rPr lang="en-GB" dirty="0"/>
              <a:t> processing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operation returns on the main thread immediately</a:t>
            </a:r>
          </a:p>
          <a:p>
            <a:pPr lvl="1"/>
            <a:r>
              <a:rPr lang="en-GB" dirty="0"/>
              <a:t>The main thread can do useful work in the meantime</a:t>
            </a:r>
          </a:p>
          <a:p>
            <a:pPr lvl="1"/>
            <a:r>
              <a:rPr lang="en-GB" dirty="0"/>
              <a:t>When data is ready, it's pushed to our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>
                <a:latin typeface="+mj-lt"/>
              </a:rPr>
              <a:t> on a separate thread</a:t>
            </a:r>
          </a:p>
          <a:p>
            <a:pPr lvl="2"/>
            <a:endParaRPr lang="en-GB" dirty="0"/>
          </a:p>
          <a:p>
            <a:r>
              <a:rPr lang="en-GB" dirty="0"/>
              <a:t>Asynchronous I/O helps for I/O-bound operations</a:t>
            </a:r>
          </a:p>
          <a:p>
            <a:pPr lvl="1"/>
            <a:r>
              <a:rPr lang="en-GB" dirty="0"/>
              <a:t>We can get better juice out of our available hardware</a:t>
            </a:r>
          </a:p>
          <a:p>
            <a:pPr lvl="1"/>
            <a:endParaRPr lang="en-GB" dirty="0"/>
          </a:p>
          <a:p>
            <a:r>
              <a:rPr lang="en-GB" dirty="0"/>
              <a:t>Asynchronous I/O doesn't help for CPU-bound operations</a:t>
            </a:r>
          </a:p>
          <a:p>
            <a:pPr lvl="1"/>
            <a:r>
              <a:rPr lang="en-GB" dirty="0"/>
              <a:t>E.g. number-crunching, etc.</a:t>
            </a:r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2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The Promise of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From I/O to collections</a:t>
            </a:r>
          </a:p>
          <a:p>
            <a:pPr eaLnBrk="1" hangingPunct="1"/>
            <a:r>
              <a:rPr lang="en-GB" dirty="0"/>
              <a:t>Future&lt;T&gt; and </a:t>
            </a:r>
            <a:r>
              <a:rPr lang="en-GB" dirty="0" err="1"/>
              <a:t>CompletableFuture</a:t>
            </a:r>
            <a:r>
              <a:rPr lang="en-GB" dirty="0"/>
              <a:t>&lt;T&gt;</a:t>
            </a:r>
          </a:p>
          <a:p>
            <a:pPr eaLnBrk="1" hangingPunct="1"/>
            <a:r>
              <a:rPr lang="en-GB" dirty="0"/>
              <a:t>Iterator&lt;T&gt; and Stream&lt;T&gt;</a:t>
            </a:r>
          </a:p>
          <a:p>
            <a:pPr eaLnBrk="1" hangingPunct="1"/>
            <a:r>
              <a:rPr lang="en-GB" dirty="0"/>
              <a:t>The essence of the problem</a:t>
            </a:r>
          </a:p>
          <a:p>
            <a:pPr eaLnBrk="1" hangingPunct="1"/>
            <a:r>
              <a:rPr lang="en-GB" dirty="0"/>
              <a:t>Reactive programming to the rescue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From I/O to Collections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8082" cy="425418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Most coding tasks don't use </a:t>
            </a:r>
            <a:r>
              <a:rPr lang="en-GB" dirty="0" err="1">
                <a:latin typeface="Courier New" panose="02070309020205020404" pitchFamily="49" charset="0"/>
              </a:rPr>
              <a:t>InputStream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Channel</a:t>
            </a:r>
            <a:r>
              <a:rPr lang="en-GB" dirty="0">
                <a:latin typeface="+mj-lt"/>
              </a:rPr>
              <a:t>, but instead tend to work with collections</a:t>
            </a:r>
          </a:p>
          <a:p>
            <a:pPr lvl="1" eaLnBrk="1" hangingPunct="1"/>
            <a:r>
              <a:rPr lang="en-GB" dirty="0">
                <a:latin typeface="+mj-lt"/>
              </a:rPr>
              <a:t>The concepts are similar though…</a:t>
            </a:r>
          </a:p>
          <a:p>
            <a:pPr lvl="1" eaLnBrk="1" hangingPunct="1"/>
            <a:r>
              <a:rPr lang="en-GB" dirty="0">
                <a:latin typeface="+mj-lt"/>
              </a:rPr>
              <a:t>We expect to be able to get all of the data, quite quickly 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Collections can become problematic if:</a:t>
            </a:r>
          </a:p>
          <a:p>
            <a:pPr lvl="1" eaLnBrk="1" hangingPunct="1"/>
            <a:r>
              <a:rPr lang="en-GB" dirty="0">
                <a:latin typeface="+mj-lt"/>
              </a:rPr>
              <a:t>You're dealing with large or unbounded amounts of data</a:t>
            </a:r>
          </a:p>
          <a:p>
            <a:pPr lvl="1" eaLnBrk="1" hangingPunct="1"/>
            <a:r>
              <a:rPr lang="en-GB" dirty="0">
                <a:latin typeface="+mj-lt"/>
              </a:rPr>
              <a:t>You're dealing with data with a lot of latency between records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These cases require asynchrony, i.e. the ability to deal with data that will eventually arrive</a:t>
            </a:r>
          </a:p>
          <a:p>
            <a:pPr lvl="1" eaLnBrk="1" hangingPunct="1"/>
            <a:r>
              <a:rPr lang="en-GB" dirty="0">
                <a:latin typeface="+mj-lt"/>
              </a:rPr>
              <a:t>Can </a:t>
            </a:r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>
                <a:latin typeface="+mj-lt"/>
              </a:rPr>
              <a:t> or </a:t>
            </a:r>
            <a:r>
              <a:rPr lang="en-GB" dirty="0" err="1">
                <a:latin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</a:rPr>
              <a:t>&lt;T&gt;</a:t>
            </a:r>
            <a:r>
              <a:rPr lang="en-GB" dirty="0">
                <a:latin typeface="+mj-lt"/>
              </a:rPr>
              <a:t> help?</a:t>
            </a:r>
          </a:p>
          <a:p>
            <a:pPr lvl="1" eaLnBrk="1" hangingPunct="1"/>
            <a:r>
              <a:rPr lang="en-GB" dirty="0">
                <a:latin typeface="+mj-lt"/>
              </a:rPr>
              <a:t>Can </a:t>
            </a:r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>
                <a:latin typeface="+mj-lt"/>
              </a:rPr>
              <a:t> help?</a:t>
            </a:r>
          </a:p>
          <a:p>
            <a:pPr lvl="1" eaLnBrk="1" hangingPunct="1"/>
            <a:endParaRPr lang="en-US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[Foreword] Project Lombok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The examples in this chapter make use of Project Lombok</a:t>
            </a:r>
          </a:p>
          <a:p>
            <a:pPr lvl="1" eaLnBrk="1" hangingPunct="1"/>
            <a:r>
              <a:rPr lang="en-GB" dirty="0"/>
              <a:t>Via the following pom dependency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Project Lombok defines annotations to simplify your code</a:t>
            </a:r>
          </a:p>
          <a:p>
            <a:pPr lvl="1" eaLnBrk="1" hangingPunct="1"/>
            <a:r>
              <a:rPr lang="en-GB" dirty="0"/>
              <a:t>It can generate getters/setters, constructors,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etc.</a:t>
            </a:r>
          </a:p>
          <a:p>
            <a:pPr lvl="1" eaLnBrk="1" hangingPunct="1"/>
            <a:r>
              <a:rPr lang="en-GB" dirty="0"/>
              <a:t>For full details, see </a:t>
            </a:r>
            <a:r>
              <a:rPr lang="en-GB" dirty="0">
                <a:hlinkClick r:id="rId3"/>
              </a:rPr>
              <a:t>https://projectlombok.org/features/all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FEC8F-797E-414E-91E8-C7E36B67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84" y="1470426"/>
            <a:ext cx="7052916" cy="11777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org.projectlombok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&lt;optional&gt;true&lt;/optional&gt;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3ABFA-BD11-4A75-9AF5-B0455E6D6B88}"/>
              </a:ext>
            </a:extLst>
          </p:cNvPr>
          <p:cNvSpPr txBox="1"/>
          <p:nvPr/>
        </p:nvSpPr>
        <p:spPr>
          <a:xfrm>
            <a:off x="6870727" y="2420583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8916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Future&lt;T&gt; and </a:t>
            </a:r>
            <a:r>
              <a:rPr lang="en-GB" dirty="0" err="1"/>
              <a:t>CompletableFuture</a:t>
            </a:r>
            <a:r>
              <a:rPr lang="en-GB" dirty="0"/>
              <a:t>&lt;T&gt;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</a:rPr>
              <a:t>&lt;T&gt;</a:t>
            </a:r>
            <a:r>
              <a:rPr lang="en-GB" dirty="0"/>
              <a:t> describe a task that will eventually complete</a:t>
            </a:r>
          </a:p>
          <a:p>
            <a:pPr lvl="1" eaLnBrk="1" hangingPunct="1"/>
            <a:r>
              <a:rPr lang="en-GB" dirty="0">
                <a:latin typeface="+mj-lt"/>
              </a:rPr>
              <a:t>But they only describe </a:t>
            </a:r>
            <a:r>
              <a:rPr lang="en-GB" u="sng" dirty="0">
                <a:latin typeface="+mj-lt"/>
              </a:rPr>
              <a:t>one</a:t>
            </a:r>
            <a:r>
              <a:rPr lang="en-GB" dirty="0">
                <a:latin typeface="+mj-lt"/>
              </a:rPr>
              <a:t> completion</a:t>
            </a:r>
          </a:p>
          <a:p>
            <a:pPr lvl="1" eaLnBrk="1" hangingPunct="1"/>
            <a:r>
              <a:rPr lang="en-GB" dirty="0">
                <a:latin typeface="+mj-lt"/>
              </a:rPr>
              <a:t>They don't describe </a:t>
            </a:r>
            <a:r>
              <a:rPr lang="en-GB" u="sng" dirty="0">
                <a:latin typeface="+mj-lt"/>
              </a:rPr>
              <a:t>multiple</a:t>
            </a:r>
            <a:r>
              <a:rPr lang="en-GB" dirty="0">
                <a:latin typeface="+mj-lt"/>
              </a:rPr>
              <a:t> ongoing completions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So they aren't a good way to represent a whole bunch of (potentially unlimited) data arrivals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Iterator&lt;T&gt; and Stream&lt;T&gt;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7534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/>
              <a:t> both work fine with very large (or potentially unlimited) data streams</a:t>
            </a:r>
          </a:p>
          <a:p>
            <a:pPr lvl="1" eaLnBrk="1" hangingPunct="1"/>
            <a:r>
              <a:rPr lang="en-GB" dirty="0">
                <a:latin typeface="+mj-lt"/>
              </a:rPr>
              <a:t>But they use a </a:t>
            </a:r>
            <a:r>
              <a:rPr lang="en-GB" i="1" dirty="0">
                <a:latin typeface="+mj-lt"/>
              </a:rPr>
              <a:t>pull model</a:t>
            </a:r>
            <a:endParaRPr lang="en-GB" dirty="0">
              <a:latin typeface="+mj-lt"/>
            </a:endParaRPr>
          </a:p>
          <a:p>
            <a:pPr lvl="1" eaLnBrk="1" hangingPunct="1"/>
            <a:r>
              <a:rPr lang="en-GB" dirty="0">
                <a:latin typeface="+mj-lt"/>
              </a:rPr>
              <a:t>They don't push data at you when it becomes available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If </a:t>
            </a:r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/>
              <a:t> did have </a:t>
            </a:r>
            <a:r>
              <a:rPr lang="en-GB" i="1" dirty="0"/>
              <a:t>push model</a:t>
            </a:r>
            <a:r>
              <a:rPr lang="en-GB" dirty="0"/>
              <a:t> capabilities, that would raise another issue…</a:t>
            </a:r>
          </a:p>
          <a:p>
            <a:pPr lvl="1" eaLnBrk="1" hangingPunct="1"/>
            <a:r>
              <a:rPr lang="en-GB" dirty="0"/>
              <a:t>Who knows how much data the data source might push at you?</a:t>
            </a:r>
          </a:p>
          <a:p>
            <a:pPr lvl="1" eaLnBrk="1" hangingPunct="1"/>
            <a:r>
              <a:rPr lang="en-GB" dirty="0"/>
              <a:t>You'd need a way to push-back, i.e. to say "whoa tiger!"</a:t>
            </a:r>
            <a:endParaRPr lang="en-GB" dirty="0">
              <a:latin typeface="+mj-lt"/>
            </a:endParaRP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8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Essence of the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+mj-lt"/>
              </a:rPr>
              <a:t>We need asynchrony</a:t>
            </a:r>
          </a:p>
          <a:p>
            <a:pPr lvl="1" eaLnBrk="1" hangingPunct="1"/>
            <a:r>
              <a:rPr lang="en-GB" dirty="0">
                <a:latin typeface="+mj-lt"/>
              </a:rPr>
              <a:t>The ability to process data on a separate thread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We'd like a push model</a:t>
            </a:r>
          </a:p>
          <a:p>
            <a:pPr lvl="1" eaLnBrk="1" hangingPunct="1"/>
            <a:r>
              <a:rPr lang="en-GB" dirty="0">
                <a:latin typeface="+mj-lt"/>
              </a:rPr>
              <a:t>The data source pushes data at us, when it's available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 need a way to push-back</a:t>
            </a:r>
          </a:p>
          <a:p>
            <a:pPr lvl="1" eaLnBrk="1" hangingPunct="1"/>
            <a:r>
              <a:rPr lang="en-GB" dirty="0">
                <a:latin typeface="+mj-lt"/>
              </a:rPr>
              <a:t>To tell the data source, we're ready for the next xxx bytes when they're available</a:t>
            </a:r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 to the Rescue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55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+mj-lt"/>
              </a:rPr>
              <a:t>The issues on the previous slide pertain to flow-control</a:t>
            </a:r>
          </a:p>
          <a:p>
            <a:pPr lvl="1" eaLnBrk="1" hangingPunct="1"/>
            <a:r>
              <a:rPr lang="en-GB" dirty="0">
                <a:latin typeface="+mj-lt"/>
              </a:rPr>
              <a:t>The ability of the client to signal how much work it can handle</a:t>
            </a:r>
          </a:p>
          <a:p>
            <a:pPr lvl="1" eaLnBrk="1" hangingPunct="1"/>
            <a:r>
              <a:rPr lang="en-GB" dirty="0">
                <a:latin typeface="+mj-lt"/>
              </a:rPr>
              <a:t>This is called </a:t>
            </a:r>
            <a:r>
              <a:rPr lang="en-GB" u="sng" dirty="0">
                <a:latin typeface="+mj-lt"/>
              </a:rPr>
              <a:t>back pressure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Reactive programming resolves these issues</a:t>
            </a:r>
          </a:p>
          <a:p>
            <a:pPr lvl="1" eaLnBrk="1" hangingPunct="1"/>
            <a:r>
              <a:rPr lang="en-GB" dirty="0">
                <a:latin typeface="+mj-lt"/>
              </a:rPr>
              <a:t>Several libraries available</a:t>
            </a:r>
          </a:p>
          <a:p>
            <a:pPr lvl="1" eaLnBrk="1" hangingPunct="1"/>
            <a:r>
              <a:rPr lang="en-GB" dirty="0">
                <a:latin typeface="+mj-lt"/>
              </a:rPr>
              <a:t>E.g. </a:t>
            </a:r>
            <a:r>
              <a:rPr lang="en-GB" dirty="0" err="1">
                <a:latin typeface="+mj-lt"/>
              </a:rPr>
              <a:t>RxJava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+mj-lt"/>
              </a:rPr>
              <a:t>Akka</a:t>
            </a:r>
            <a:r>
              <a:rPr lang="en-GB" dirty="0">
                <a:latin typeface="+mj-lt"/>
              </a:rPr>
              <a:t> Streams, Project Reactor</a:t>
            </a:r>
          </a:p>
          <a:p>
            <a:pPr lvl="1" eaLnBrk="1" hangingPunct="1"/>
            <a:endParaRPr lang="en-GB" u="sng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Reactive Streams is an initiative that defines a standard for async stream processing with non-blocking back pressure</a:t>
            </a:r>
          </a:p>
          <a:p>
            <a:pPr lvl="1" eaLnBrk="1" hangingPunct="1"/>
            <a:r>
              <a:rPr lang="en-US" dirty="0">
                <a:latin typeface="+mj-lt"/>
              </a:rPr>
              <a:t>See </a:t>
            </a:r>
            <a:r>
              <a:rPr lang="en-GB" dirty="0">
                <a:hlinkClick r:id="rId3"/>
              </a:rPr>
              <a:t>http://www.reactive-streams.org/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3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The Usage of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Support for Reactive Streams</a:t>
            </a:r>
          </a:p>
          <a:p>
            <a:pPr eaLnBrk="1" hangingPunct="1"/>
            <a:r>
              <a:rPr lang="en-GB" dirty="0"/>
              <a:t>Understanding the Java Flow API</a:t>
            </a:r>
          </a:p>
          <a:p>
            <a:pPr eaLnBrk="1" hangingPunct="1"/>
            <a:r>
              <a:rPr lang="en-GB" dirty="0"/>
              <a:t>Flow API interfaces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Support for Reactive Streams in Java 9+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Java supports Reactive Streams via the Flow API</a:t>
            </a:r>
          </a:p>
          <a:p>
            <a:pPr lvl="1" eaLnBrk="1" hangingPunct="1"/>
            <a:r>
              <a:rPr lang="en-GB" dirty="0"/>
              <a:t>A combination of the Iterator and Observer patterns…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Iterator is a </a:t>
            </a:r>
            <a:r>
              <a:rPr lang="en-GB" i="1" dirty="0"/>
              <a:t>pull</a:t>
            </a:r>
            <a:r>
              <a:rPr lang="en-GB" dirty="0"/>
              <a:t> model</a:t>
            </a:r>
          </a:p>
          <a:p>
            <a:pPr lvl="1" eaLnBrk="1" hangingPunct="1"/>
            <a:r>
              <a:rPr lang="en-GB" dirty="0"/>
              <a:t>The app pulls items from the source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Observer is a </a:t>
            </a:r>
            <a:r>
              <a:rPr lang="en-GB" i="1" dirty="0"/>
              <a:t>push </a:t>
            </a:r>
            <a:r>
              <a:rPr lang="en-GB" dirty="0"/>
              <a:t>model</a:t>
            </a:r>
          </a:p>
          <a:p>
            <a:pPr lvl="1" eaLnBrk="1" hangingPunct="1"/>
            <a:r>
              <a:rPr lang="en-GB" dirty="0"/>
              <a:t>Items from the source are pushed to the application</a:t>
            </a:r>
          </a:p>
          <a:p>
            <a:pPr lvl="1"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the Java Flow API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8461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Java Flow API is a mixture of </a:t>
            </a:r>
            <a:r>
              <a:rPr lang="en-GB" i="1" dirty="0"/>
              <a:t>pull</a:t>
            </a:r>
            <a:r>
              <a:rPr lang="en-GB" dirty="0"/>
              <a:t> and </a:t>
            </a:r>
            <a:r>
              <a:rPr lang="en-GB" i="1" dirty="0"/>
              <a:t>push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The subscriber initially requests N items </a:t>
            </a:r>
          </a:p>
          <a:p>
            <a:pPr lvl="1" eaLnBrk="1" hangingPunct="1"/>
            <a:r>
              <a:rPr lang="en-GB" dirty="0"/>
              <a:t>The publisher publishes at most N items to the subscriber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Addresses the common problem of back pressure</a:t>
            </a:r>
          </a:p>
          <a:p>
            <a:pPr lvl="1" eaLnBrk="1" hangingPunct="1"/>
            <a:r>
              <a:rPr lang="en-GB" dirty="0"/>
              <a:t>Whereby buffer fills up because subscriber is too slow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5246446" y="2198269"/>
            <a:ext cx="1561723" cy="80802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2250">
                <a:solidFill>
                  <a:schemeClr val="bg1"/>
                </a:solidFill>
                <a:latin typeface="Calibri" panose="020F0502020204030204" pitchFamily="34" charset="0"/>
              </a:rPr>
              <a:t>Publisher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12633" y="2198269"/>
            <a:ext cx="1561723" cy="80802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2250">
                <a:solidFill>
                  <a:schemeClr val="bg1"/>
                </a:solidFill>
                <a:latin typeface="Calibri" panose="020F0502020204030204" pitchFamily="34" charset="0"/>
              </a:rPr>
              <a:t>Subscriber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75510" y="2422343"/>
            <a:ext cx="157416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675509" y="2815038"/>
            <a:ext cx="158095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32621" y="2130368"/>
            <a:ext cx="1332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Request N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3206" y="2815039"/>
            <a:ext cx="12352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Push stream of</a:t>
            </a:r>
            <a:b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N items </a:t>
            </a:r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Flow API Interfaces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Flow API defines several key interfaces inside the </a:t>
            </a:r>
            <a:r>
              <a:rPr lang="en-GB" dirty="0" err="1">
                <a:latin typeface="Courier New" panose="02070309020205020404" pitchFamily="49" charset="0"/>
              </a:rPr>
              <a:t>java.util.concurrent.Flow</a:t>
            </a:r>
            <a:r>
              <a:rPr lang="en-GB" dirty="0"/>
              <a:t> class 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65414" y="1588350"/>
            <a:ext cx="70753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 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Flow.Publisher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subscribe(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Flow.Subscriber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super T&gt; subscriber);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5414" y="2395239"/>
            <a:ext cx="707535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Flow.Subscriber&lt;T&gt;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onSubscribe(Flow.Subscription subscription);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onNext(T item) 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onError(Throwable throwable) 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onComplete();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414" y="3478330"/>
            <a:ext cx="70753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Flow.Subscription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request(long n);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cancel();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414" y="4285221"/>
            <a:ext cx="7075350" cy="507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Flow.Processor&lt;T,R&gt;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Flow.Subscriber&lt;T&gt;, Flow.Publisher&lt;R&gt;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a Subscriber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3" y="780357"/>
            <a:ext cx="7002079" cy="41924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java.util.concurrent.Flow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Subscriber&lt;T&gt; {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Subscription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consumedItems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(Subscription subscription)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subscription;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   // The subscription facilitates back pressure.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item)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 " + item);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consumedItems.add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t)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t.printStackTrace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9780" y="4737037"/>
            <a:ext cx="2390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demo.reactive1.MySubscriber.java</a:t>
            </a:r>
          </a:p>
        </p:txBody>
      </p:sp>
    </p:spTree>
    <p:extLst>
      <p:ext uri="{BB962C8B-B14F-4D97-AF65-F5344CB8AC3E}">
        <p14:creationId xmlns:p14="http://schemas.microsoft.com/office/powerpoint/2010/main" val="215446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Courier New" panose="020703090202050204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define a subscriber to subscribe to the flow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93955" y="1976908"/>
            <a:ext cx="7046808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publisher - we've used the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implementation class.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publisher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Register a subscriber.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subscriber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publisher.subscribe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(subscriber);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Publish some items.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("Publishing Items...");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items = {"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matthew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"mark",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"john"};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(items).stream().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Tell subscribers we're done.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publisher.close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("Subscriber consumed %d items\n",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subscriber.consumedItems.size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3411" y="4751987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demo.reactive1.Main.java</a:t>
            </a:r>
          </a:p>
        </p:txBody>
      </p:sp>
    </p:spTree>
    <p:extLst>
      <p:ext uri="{BB962C8B-B14F-4D97-AF65-F5344CB8AC3E}">
        <p14:creationId xmlns:p14="http://schemas.microsoft.com/office/powerpoint/2010/main" val="40668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[Foreword] Project Lombok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must also install the Project Lombok plugin in IntelliJ</a:t>
            </a:r>
          </a:p>
          <a:p>
            <a:pPr lvl="1" eaLnBrk="1" hangingPunct="1"/>
            <a:r>
              <a:rPr lang="en-GB" dirty="0"/>
              <a:t>Via File | Settings | Plugins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B436-B734-8E98-70CF-9676411A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24" y="1620866"/>
            <a:ext cx="4564206" cy="33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7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(1 of 2)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5479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Now let's see how to implement a processor class</a:t>
            </a:r>
          </a:p>
          <a:p>
            <a:pPr lvl="1" eaLnBrk="1" hangingPunct="1"/>
            <a:r>
              <a:rPr lang="en-GB" dirty="0"/>
              <a:t>i.e. a class that implements </a:t>
            </a:r>
            <a:r>
              <a:rPr lang="en-GB" dirty="0" err="1">
                <a:latin typeface="Courier New" panose="02070309020205020404" pitchFamily="49" charset="0"/>
              </a:rPr>
              <a:t>Flow.Processor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A processor class is like a </a:t>
            </a:r>
            <a:r>
              <a:rPr lang="en-GB" i="1" dirty="0">
                <a:latin typeface="+mj-lt"/>
              </a:rPr>
              <a:t>transformer</a:t>
            </a:r>
            <a:r>
              <a:rPr lang="en-GB" dirty="0">
                <a:latin typeface="+mj-lt"/>
              </a:rPr>
              <a:t>:</a:t>
            </a:r>
          </a:p>
          <a:p>
            <a:pPr lvl="1" eaLnBrk="1" hangingPunct="1"/>
            <a:r>
              <a:rPr lang="en-GB" dirty="0">
                <a:latin typeface="+mj-lt"/>
              </a:rPr>
              <a:t>Subscribes to an upstream publisher, to receive items</a:t>
            </a:r>
          </a:p>
          <a:p>
            <a:pPr lvl="1" eaLnBrk="1" hangingPunct="1"/>
            <a:r>
              <a:rPr lang="en-GB" dirty="0">
                <a:latin typeface="+mj-lt"/>
              </a:rPr>
              <a:t>Processes the items</a:t>
            </a:r>
          </a:p>
          <a:p>
            <a:pPr lvl="1" eaLnBrk="1" hangingPunct="1"/>
            <a:r>
              <a:rPr lang="en-GB" dirty="0">
                <a:latin typeface="+mj-lt"/>
              </a:rPr>
              <a:t>Publishes results to a downstream subscriber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00200" y="1659823"/>
            <a:ext cx="7023100" cy="507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Flow.Processor&lt;T,R&gt;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Flow.Subscriber&lt;T&gt;, Flow.Publisher&lt;R&gt;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88741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783932"/>
            <a:ext cx="7002078" cy="42247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&lt;T,R&gt;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implements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&lt;T,R&gt;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Flow.Subscription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subscription;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Function&lt;T,R&gt; function;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(Function&lt;T,R&gt; function)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this.function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Flow.Subscription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subscription)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this.subscription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subscription;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item)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function.apply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this.submit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t) { …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C5DC8-ADEB-40A3-ACFC-792DB1A96C16}"/>
              </a:ext>
            </a:extLst>
          </p:cNvPr>
          <p:cNvSpPr txBox="1"/>
          <p:nvPr/>
        </p:nvSpPr>
        <p:spPr>
          <a:xfrm>
            <a:off x="5702320" y="4770915"/>
            <a:ext cx="2941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demo.reactive2.MyTransformProcessor.java</a:t>
            </a:r>
          </a:p>
        </p:txBody>
      </p:sp>
    </p:spTree>
    <p:extLst>
      <p:ext uri="{BB962C8B-B14F-4D97-AF65-F5344CB8AC3E}">
        <p14:creationId xmlns:p14="http://schemas.microsoft.com/office/powerpoint/2010/main" val="92520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Subscribing to the Processor Class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processor class is part-publisher, part-subscriber</a:t>
            </a:r>
          </a:p>
          <a:p>
            <a:pPr lvl="1"/>
            <a:r>
              <a:rPr lang="en-GB" dirty="0"/>
              <a:t>So we need to subscribe to its outputs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</a:rPr>
              <a:t>MySubscriber</a:t>
            </a:r>
            <a:r>
              <a:rPr lang="en-GB" dirty="0"/>
              <a:t> class in </a:t>
            </a:r>
            <a:r>
              <a:rPr lang="en-GB" dirty="0">
                <a:latin typeface="Courier New" panose="02070309020205020404" pitchFamily="49" charset="0"/>
              </a:rPr>
              <a:t>demo.reactive2</a:t>
            </a:r>
            <a:r>
              <a:rPr lang="en-GB" dirty="0">
                <a:latin typeface="+mj-lt"/>
              </a:rPr>
              <a:t> package</a:t>
            </a:r>
          </a:p>
          <a:p>
            <a:pPr lvl="1"/>
            <a:r>
              <a:rPr lang="en-GB" dirty="0"/>
              <a:t>Same code as before</a:t>
            </a:r>
          </a:p>
          <a:p>
            <a:pPr lvl="1"/>
            <a:r>
              <a:rPr lang="en-GB" dirty="0"/>
              <a:t>i.e. it subscribes and accumulates results locally</a:t>
            </a:r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5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Courier New" panose="020703090202050204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use our processor to process these strings</a:t>
            </a:r>
          </a:p>
          <a:p>
            <a:pPr lvl="1"/>
            <a:r>
              <a:rPr lang="en-GB" dirty="0"/>
              <a:t>We use our subscriber to subscribe to the transformed results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44261" y="2351834"/>
            <a:ext cx="7096501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publisher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&lt;&gt;(s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publisher.subscribe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subscriber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transformProcessor.subscribe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(subscriber);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("Publishing Items...");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items = {"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matthew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"mark",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"john"};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(items).stream().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publisher.close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("Subscriber consumed %d items\n",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subscriber.consumedItems.size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34E0-30E2-4629-8C41-43DD0D42B51C}"/>
              </a:ext>
            </a:extLst>
          </p:cNvPr>
          <p:cNvSpPr txBox="1"/>
          <p:nvPr/>
        </p:nvSpPr>
        <p:spPr>
          <a:xfrm>
            <a:off x="6991543" y="4706119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demo.reactive2.Main.java</a:t>
            </a:r>
          </a:p>
        </p:txBody>
      </p:sp>
    </p:spTree>
    <p:extLst>
      <p:ext uri="{BB962C8B-B14F-4D97-AF65-F5344CB8AC3E}">
        <p14:creationId xmlns:p14="http://schemas.microsoft.com/office/powerpoint/2010/main" val="220686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need for reactive programming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promise of reactive programming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usage of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The Need for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What is reactive programming</a:t>
            </a:r>
          </a:p>
          <a:p>
            <a:pPr eaLnBrk="1" hangingPunct="1"/>
            <a:r>
              <a:rPr lang="en-GB" dirty="0"/>
              <a:t>Doing synchronous I/O </a:t>
            </a:r>
          </a:p>
          <a:p>
            <a:pPr eaLnBrk="1" hangingPunct="1"/>
            <a:r>
              <a:rPr lang="en-GB" dirty="0"/>
              <a:t>Characteristics of synchronous I/O</a:t>
            </a:r>
          </a:p>
          <a:p>
            <a:pPr eaLnBrk="1" hangingPunct="1"/>
            <a:r>
              <a:rPr lang="en-GB" dirty="0"/>
              <a:t>Asynchronous I/O to the rescue</a:t>
            </a:r>
          </a:p>
          <a:p>
            <a:pPr eaLnBrk="1" hangingPunct="1"/>
            <a:r>
              <a:rPr lang="en-GB" dirty="0"/>
              <a:t>Aside: Java NIO</a:t>
            </a:r>
          </a:p>
          <a:p>
            <a:pPr eaLnBrk="1" hangingPunct="1"/>
            <a:r>
              <a:rPr lang="en-GB" dirty="0"/>
              <a:t>Doing asynchronous I/O </a:t>
            </a:r>
          </a:p>
          <a:p>
            <a:pPr eaLnBrk="1" hangingPunct="1"/>
            <a:r>
              <a:rPr lang="en-GB" dirty="0"/>
              <a:t>Characteristics of asynchronous I/O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Reactive Programming?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08126" cy="40499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Reactive programming is a way to process asynchronous data streams</a:t>
            </a:r>
          </a:p>
          <a:p>
            <a:pPr lvl="1" eaLnBrk="1" hangingPunct="1"/>
            <a:r>
              <a:rPr lang="en-GB" dirty="0"/>
              <a:t>Asynchronous I/O can offer big improvements in performance</a:t>
            </a:r>
          </a:p>
          <a:p>
            <a:pPr lvl="1" eaLnBrk="1" hangingPunct="1"/>
            <a:r>
              <a:rPr lang="en-GB" dirty="0"/>
              <a:t>Avoid wasting CPU cycles that are idly waiting for I/O to complete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Reactive programming inverts the way we do I/O</a:t>
            </a:r>
          </a:p>
          <a:p>
            <a:pPr lvl="1" eaLnBrk="1" hangingPunct="1"/>
            <a:r>
              <a:rPr lang="en-GB" dirty="0"/>
              <a:t>Rather than the client asking for data from the server, the client is notified when data arrives</a:t>
            </a:r>
          </a:p>
          <a:p>
            <a:pPr lvl="1" eaLnBrk="1" hangingPunct="1"/>
            <a:r>
              <a:rPr lang="en-GB" dirty="0"/>
              <a:t>This enables the client to do other work in the meantime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Reactive programming is a pub/sub pattern</a:t>
            </a:r>
          </a:p>
          <a:p>
            <a:pPr lvl="1" eaLnBrk="1" hangingPunct="1"/>
            <a:r>
              <a:rPr lang="en-GB" dirty="0"/>
              <a:t>Publisher publishes a stream of data</a:t>
            </a:r>
          </a:p>
          <a:p>
            <a:pPr lvl="1" eaLnBrk="1" hangingPunct="1"/>
            <a:r>
              <a:rPr lang="en-GB" dirty="0"/>
              <a:t>Subscriber subscribes to stream and receives data asynchronously</a:t>
            </a:r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(1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appreciate the need for asynchronous I/O, it's useful to first see the problems with synchronous I/O</a:t>
            </a:r>
          </a:p>
          <a:p>
            <a:pPr lvl="1"/>
            <a:r>
              <a:rPr lang="en-GB" dirty="0"/>
              <a:t>We'll see how to read a file synchronously</a:t>
            </a:r>
          </a:p>
          <a:p>
            <a:pPr lvl="1"/>
            <a:r>
              <a:rPr lang="en-GB" dirty="0"/>
              <a:t>The file could be large, so we'll return it in chunks</a:t>
            </a:r>
          </a:p>
          <a:p>
            <a:pPr lvl="1"/>
            <a:r>
              <a:rPr lang="en-GB" dirty="0"/>
              <a:t>We'll put each chunk into a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2309627"/>
            <a:ext cx="7002078" cy="25627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Payload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byte[] bytes;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int length;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Payload from(byte[] bytes, 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Payload(bytes,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("[*****THREAD %d PROCESSING PAYLOAD*****] %s",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new String(bytes));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010" y="463935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demo.syncasync.Payload.java</a:t>
            </a:r>
          </a:p>
        </p:txBody>
      </p:sp>
    </p:spTree>
    <p:extLst>
      <p:ext uri="{BB962C8B-B14F-4D97-AF65-F5344CB8AC3E}">
        <p14:creationId xmlns:p14="http://schemas.microsoft.com/office/powerpoint/2010/main" val="38726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(2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Here's an interface that specifies a read operation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GB" dirty="0"/>
              <a:t> function reads data from the specified file, …</a:t>
            </a:r>
          </a:p>
          <a:p>
            <a:pPr lvl="1"/>
            <a:r>
              <a:rPr lang="en-GB" dirty="0"/>
              <a:t>… puts data into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objects, …</a:t>
            </a:r>
          </a:p>
          <a:p>
            <a:pPr lvl="1"/>
            <a:r>
              <a:rPr lang="en-GB" dirty="0"/>
              <a:t>… and passes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objects to a consumer to process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interface doesn't specify how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works</a:t>
            </a:r>
          </a:p>
          <a:p>
            <a:pPr lvl="1"/>
            <a:r>
              <a:rPr lang="en-GB" dirty="0"/>
              <a:t>We'll implement the method synchronously first</a:t>
            </a:r>
          </a:p>
          <a:p>
            <a:pPr lvl="1"/>
            <a:r>
              <a:rPr lang="en-GB" dirty="0"/>
              <a:t>Then we'll implement it asynchronously, to avoid wasted waiting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3" y="2038298"/>
            <a:ext cx="7002079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java.util.function.Consumer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Reader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read(String filename, Consumer&lt;Payload&gt; consumer);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361" y="2571744"/>
            <a:ext cx="1976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demo.syncasync.Reader.java</a:t>
            </a:r>
          </a:p>
        </p:txBody>
      </p:sp>
    </p:spTree>
    <p:extLst>
      <p:ext uri="{BB962C8B-B14F-4D97-AF65-F5344CB8AC3E}">
        <p14:creationId xmlns:p14="http://schemas.microsoft.com/office/powerpoint/2010/main" val="308981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(3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Synchronous implementation of the </a:t>
            </a:r>
            <a:r>
              <a:rPr lang="en-GB" dirty="0">
                <a:latin typeface="Courier New" panose="02070309020205020404" pitchFamily="49" charset="0"/>
                <a:cs typeface="Leelawadee UI" panose="020B0502040204020203" pitchFamily="34" charset="-34"/>
              </a:rPr>
              <a:t>Reader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Makes use of </a:t>
            </a:r>
            <a:r>
              <a:rPr lang="en-GB" dirty="0">
                <a:latin typeface="Courier New" panose="02070309020205020404" pitchFamily="49" charset="0"/>
              </a:rPr>
              <a:t>InputStream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This is blocking I/O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7193"/>
            <a:ext cx="7002078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read(String filename, Consumer&lt;Payload&gt; consumer)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 in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byte[] data = new byte[1024];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res;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((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!= -1)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consumer.accept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(data, res));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5719" y="4437508"/>
            <a:ext cx="27350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243659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(4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code can use the synchronous reader as follows</a:t>
            </a:r>
          </a:p>
          <a:p>
            <a:pPr lvl="1"/>
            <a:r>
              <a:rPr lang="en-GB" dirty="0"/>
              <a:t>Run this code and see what happens</a:t>
            </a:r>
          </a:p>
          <a:p>
            <a:pPr lvl="1"/>
            <a:r>
              <a:rPr lang="en-GB" dirty="0"/>
              <a:t>When will it display "main thread doing useful work" messages?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1450"/>
            <a:ext cx="7002078" cy="29782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SynchronousReader.class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("Data/Macbeth.xml", reader);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filename, Reader reader) {</a:t>
            </a:r>
          </a:p>
          <a:p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(filename, bb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(bb));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("[*****MAIN THREAD DOING USEFUL WORK*****]");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294" y="470419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28544442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10110</TotalTime>
  <Words>3509</Words>
  <Application>Microsoft Office PowerPoint</Application>
  <PresentationFormat>On-screen Show (16:9)</PresentationFormat>
  <Paragraphs>586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Univers</vt:lpstr>
      <vt:lpstr>Standard_LiveLessons_2017</vt:lpstr>
      <vt:lpstr>PowerPoint Presentation</vt:lpstr>
      <vt:lpstr>[Foreword] Project Lombok (1 of 2)</vt:lpstr>
      <vt:lpstr>[Foreword] Project Lombok (2 of 2)</vt:lpstr>
      <vt:lpstr>1. The Need for Reactive Programming</vt:lpstr>
      <vt:lpstr>What is Reactive Programming?</vt:lpstr>
      <vt:lpstr>Doing Synchronous I/O (1 of 4)</vt:lpstr>
      <vt:lpstr>Doing Synchronous I/O (2 of 4)</vt:lpstr>
      <vt:lpstr>Doing Synchronous I/O (3 of 4)</vt:lpstr>
      <vt:lpstr>Doing Synchronous I/O (4 of 4)</vt:lpstr>
      <vt:lpstr>Characteristics of Synchronous I/O</vt:lpstr>
      <vt:lpstr>Asynchronous I/O to the Rescue</vt:lpstr>
      <vt:lpstr>Aside: Java NIO (1 of 2)</vt:lpstr>
      <vt:lpstr>Aside: Java NIO (2 of 2)</vt:lpstr>
      <vt:lpstr>Doing Asynchronous I/O (1 of 3)</vt:lpstr>
      <vt:lpstr>Doing Asynchronous I/O (2 of 3)</vt:lpstr>
      <vt:lpstr>Doing Asynchronous I/O (3 of 3)</vt:lpstr>
      <vt:lpstr>Characteristics of Asynchronous I/O</vt:lpstr>
      <vt:lpstr>2. The Promise of Reactive Programming</vt:lpstr>
      <vt:lpstr>From I/O to Collections</vt:lpstr>
      <vt:lpstr>Future&lt;T&gt; and CompletableFuture&lt;T&gt;</vt:lpstr>
      <vt:lpstr>Iterator&lt;T&gt; and Stream&lt;T&gt;</vt:lpstr>
      <vt:lpstr>The Essence of the Problem</vt:lpstr>
      <vt:lpstr>Reactive Programming to the Rescue</vt:lpstr>
      <vt:lpstr>3. The Usage of Reactive Programming</vt:lpstr>
      <vt:lpstr>Support for Reactive Streams in Java 9+</vt:lpstr>
      <vt:lpstr>Understanding the Java Flow API</vt:lpstr>
      <vt:lpstr>Flow API Interfaces</vt:lpstr>
      <vt:lpstr>Implementing a Subscriber Class</vt:lpstr>
      <vt:lpstr>Main Code - Publishing and Subscribing</vt:lpstr>
      <vt:lpstr>Implementing a Processor Class (1 of 2)</vt:lpstr>
      <vt:lpstr>Implementing a Processor Class (2 of 2)</vt:lpstr>
      <vt:lpstr>Subscribing to the Processor Class</vt:lpstr>
      <vt:lpstr>Main Code - Publishing and Subscribing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207</cp:revision>
  <dcterms:created xsi:type="dcterms:W3CDTF">2015-09-28T19:52:00Z</dcterms:created>
  <dcterms:modified xsi:type="dcterms:W3CDTF">2024-01-18T14:58:27Z</dcterms:modified>
</cp:coreProperties>
</file>