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584" r:id="rId2"/>
    <p:sldId id="839" r:id="rId3"/>
    <p:sldId id="841" r:id="rId4"/>
    <p:sldId id="840" r:id="rId5"/>
    <p:sldId id="843" r:id="rId6"/>
    <p:sldId id="858" r:id="rId7"/>
    <p:sldId id="859" r:id="rId8"/>
    <p:sldId id="860" r:id="rId9"/>
    <p:sldId id="828" r:id="rId10"/>
    <p:sldId id="853" r:id="rId11"/>
    <p:sldId id="854" r:id="rId12"/>
    <p:sldId id="855" r:id="rId13"/>
    <p:sldId id="542" r:id="rId14"/>
    <p:sldId id="861" r:id="rId15"/>
    <p:sldId id="864" r:id="rId16"/>
    <p:sldId id="863" r:id="rId17"/>
    <p:sldId id="862" r:id="rId18"/>
    <p:sldId id="865" r:id="rId19"/>
    <p:sldId id="866" r:id="rId20"/>
    <p:sldId id="867" r:id="rId21"/>
    <p:sldId id="868" r:id="rId22"/>
    <p:sldId id="876" r:id="rId23"/>
    <p:sldId id="869" r:id="rId24"/>
    <p:sldId id="870" r:id="rId25"/>
    <p:sldId id="871" r:id="rId26"/>
    <p:sldId id="872" r:id="rId27"/>
    <p:sldId id="873" r:id="rId28"/>
    <p:sldId id="875" r:id="rId29"/>
    <p:sldId id="874" r:id="rId30"/>
    <p:sldId id="877" r:id="rId31"/>
    <p:sldId id="878" r:id="rId32"/>
    <p:sldId id="879" r:id="rId33"/>
    <p:sldId id="880" r:id="rId34"/>
    <p:sldId id="881" r:id="rId35"/>
    <p:sldId id="882" r:id="rId36"/>
    <p:sldId id="883" r:id="rId37"/>
    <p:sldId id="885" r:id="rId38"/>
    <p:sldId id="884" r:id="rId39"/>
    <p:sldId id="886" r:id="rId40"/>
    <p:sldId id="711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66CCFF"/>
    <a:srgbClr val="1581A5"/>
    <a:srgbClr val="1580A3"/>
    <a:srgbClr val="0F7DA1"/>
    <a:srgbClr val="1580A2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63" y="387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0F6F3-C6E1-4757-B8B9-5F15DEEA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1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61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2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35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38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256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Creating Enterprise Reactive Applications - Part One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39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71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7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93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29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8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76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74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58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81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4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147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27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3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44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1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90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277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79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07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8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4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52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5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9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Creating Enterprise Reactive Applications - Part One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-68315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Creating Enterprise Reactive Apps</a:t>
            </a:r>
          </a:p>
          <a:p>
            <a:r>
              <a:rPr lang="en-GB" sz="2800" dirty="0">
                <a:solidFill>
                  <a:schemeClr val="bg1"/>
                </a:solidFill>
              </a:rPr>
              <a:t>Part One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Project Reactor and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reactive data layer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Implementing a reactive service layer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Testing the reactive service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</a:t>
            </a:r>
            <a:r>
              <a:rPr lang="en-GB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endParaRPr lang="en-GB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159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To obtain the true value of reactive systems, it really helps if the database driver itself supports async I/O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Otherwise you won't be able to scale-out reads without scaling-out threads, which is exactly what you want to avoid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Spring Data has several reactive data repositories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MongoDB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Redis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Reactive Cassandra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Etc.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You just need to add the appropriate Spring Boot starter to your project - we added Spring Data Reactive MongoDB</a:t>
            </a:r>
            <a:endParaRPr lang="en-GB" dirty="0"/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3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MongoDB Documents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4913" cy="3547021"/>
          </a:xfrm>
        </p:spPr>
        <p:txBody>
          <a:bodyPr/>
          <a:lstStyle/>
          <a:p>
            <a:pPr eaLnBrk="1" hangingPunct="1"/>
            <a:r>
              <a:rPr lang="en-GB" dirty="0"/>
              <a:t>MongoDB is a document-oriented database </a:t>
            </a:r>
          </a:p>
          <a:p>
            <a:pPr lvl="1" eaLnBrk="1" hangingPunct="1"/>
            <a:r>
              <a:rPr lang="en-GB" dirty="0"/>
              <a:t>A MongoDB document is a BSON object (</a:t>
            </a:r>
            <a:r>
              <a:rPr lang="en-GB" dirty="0">
                <a:sym typeface="Wingdings" pitchFamily="2" charset="2"/>
              </a:rPr>
              <a:t>effectively binary JSON)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MongoDB documents contain fieldname/value pairs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A01E1-C99C-4279-93DB-8232C7BD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34" y="2002769"/>
            <a:ext cx="7082229" cy="762230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_id: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("21aa914e0405a59ce30a94a2"),   // Unique ID for this object.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amount: 5000,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when:   new Date('Jul 2, 1997')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22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MongoDB Documents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work with MongoDB documents in Java: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 class and annotate with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@Document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fields as appropriate, plus an ID field annotated with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@Id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Conceptually similar to defining entity classes in JPA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49" y="1974927"/>
            <a:ext cx="7052114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org.springframework.data.mongodb.core.mapping.Document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org.springframework.data.annotation.Id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@Document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AllArgsConstructor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NoArgsConstructor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Tx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id;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amount;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973594" y="4029819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Tx.java</a:t>
            </a:r>
          </a:p>
        </p:txBody>
      </p:sp>
    </p:spTree>
    <p:extLst>
      <p:ext uri="{BB962C8B-B14F-4D97-AF65-F5344CB8AC3E}">
        <p14:creationId xmlns:p14="http://schemas.microsoft.com/office/powerpoint/2010/main" val="122668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(1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Spring Data is a data-access abstraction mechanism in Spring Boot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Makes it much easier to access a wide range of data stores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 provides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CrudRepository</a:t>
            </a:r>
            <a:r>
              <a:rPr lang="en-GB" dirty="0">
                <a:sym typeface="Wingdings" pitchFamily="2" charset="2"/>
              </a:rPr>
              <a:t> interface that specifies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synchronous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I/O </a:t>
            </a:r>
            <a:r>
              <a:rPr lang="en-GB" dirty="0">
                <a:sym typeface="Wingdings" pitchFamily="2" charset="2"/>
              </a:rPr>
              <a:t>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Sub-interfaces available for many types of data source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E.g.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MongoRepository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 provides the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ReactiveCrudRepository</a:t>
            </a:r>
            <a:r>
              <a:rPr lang="en-GB" dirty="0">
                <a:sym typeface="Wingdings" pitchFamily="2" charset="2"/>
              </a:rPr>
              <a:t> interface that specifies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asynchronous I/O</a:t>
            </a:r>
            <a:r>
              <a:rPr lang="en-GB" dirty="0">
                <a:sym typeface="Wingdings" pitchFamily="2" charset="2"/>
              </a:rPr>
              <a:t> operations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Sub-interfaces available for many types of data source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12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(2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7253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ReactiveCrudRepository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sym typeface="Wingdings" pitchFamily="2" charset="2"/>
              </a:rPr>
              <a:t>Specifies CRUD operations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in an agnostic manner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All methods are reactive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They return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Publisher</a:t>
            </a:r>
            <a:r>
              <a:rPr lang="en-GB" dirty="0">
                <a:latin typeface="+mj-lt"/>
                <a:sym typeface="Wingdings" pitchFamily="2" charset="2"/>
              </a:rPr>
              <a:t>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Either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ym typeface="Wingdings" pitchFamily="2" charset="2"/>
              </a:rPr>
              <a:t> (0-1 result)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Or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</a:t>
            </a:r>
            <a:r>
              <a:rPr lang="en-GB" dirty="0">
                <a:sym typeface="Wingdings" pitchFamily="2" charset="2"/>
              </a:rPr>
              <a:t> (* results)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your client code: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a method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Subscribe to returned publisher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Obtain result(s) reactively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2D8C-6A75-4A8B-9BB5-4F476F29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9" y="856553"/>
            <a:ext cx="3418594" cy="39902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1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(3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GB" dirty="0">
                <a:latin typeface="+mj-lt"/>
                <a:sym typeface="Wingdings" pitchFamily="2" charset="2"/>
              </a:rPr>
              <a:t>Inherits the basic methods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from the previous slide</a:t>
            </a:r>
            <a:br>
              <a:rPr lang="en-GB" dirty="0">
                <a:latin typeface="+mj-lt"/>
                <a:sym typeface="Wingdings" pitchFamily="2" charset="2"/>
              </a:rPr>
            </a:br>
            <a:r>
              <a:rPr lang="en-GB" dirty="0">
                <a:latin typeface="+mj-lt"/>
                <a:sym typeface="Wingdings" pitchFamily="2" charset="2"/>
              </a:rPr>
              <a:t>and adds a few more…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6AEC22-A449-49F7-8EB5-ABC764DE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56" y="1302480"/>
            <a:ext cx="3733775" cy="26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Reactive Data Repository (4 of 4)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MongoDB repository in your app: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Define an interface that extends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ReactiveMongoRepository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Specify the document type and the ID type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Optionally define custom finder methods</a:t>
            </a: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endParaRPr lang="en-GB" dirty="0">
              <a:latin typeface="+mj-lt"/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+mj-lt"/>
                <a:sym typeface="Wingdings" pitchFamily="2" charset="2"/>
              </a:rPr>
              <a:t>This is what a custom finder method might look like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This method finds all documents in the MongoDB database that have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when</a:t>
            </a:r>
            <a:r>
              <a:rPr lang="en-GB" dirty="0">
                <a:latin typeface="+mj-lt"/>
                <a:sym typeface="Wingdings" pitchFamily="2" charset="2"/>
              </a:rPr>
              <a:t> attribute equal to the specified value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81" y="2141023"/>
            <a:ext cx="7003119" cy="6237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org.springframework.data.mongodb.repository.ReactiveMongoRepository;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ReactiveMongoRepository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&lt;Tx, String&gt;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EF27-53F7-4452-B50A-42783EDE473B}"/>
              </a:ext>
            </a:extLst>
          </p:cNvPr>
          <p:cNvSpPr txBox="1"/>
          <p:nvPr/>
        </p:nvSpPr>
        <p:spPr>
          <a:xfrm>
            <a:off x="7266839" y="2538579"/>
            <a:ext cx="13564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14D1B-B121-4132-A888-4A0B1985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181" y="4324097"/>
            <a:ext cx="7003119" cy="20823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Flux&lt;Tx&gt;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findByWhen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when);</a:t>
            </a:r>
          </a:p>
        </p:txBody>
      </p:sp>
    </p:spTree>
    <p:extLst>
      <p:ext uri="{BB962C8B-B14F-4D97-AF65-F5344CB8AC3E}">
        <p14:creationId xmlns:p14="http://schemas.microsoft.com/office/powerpoint/2010/main" val="249249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(1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For demo purposes, it's handy to seed the MongoDB database with some sample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ym typeface="Wingdings" pitchFamily="2" charset="2"/>
              </a:rPr>
              <a:t> documents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See following slides for explanations of this code…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1922180"/>
            <a:ext cx="6934998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@Profile("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ApplicationListener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repo)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onApplicationEvent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repo.deleteAll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(100.0, 200.0, 300.0)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.map(amount -&gt; new Tx(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UUID.randomUUID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amount,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.subscribe(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log.info("Tx document successfully inserted: "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EF27-53F7-4452-B50A-42783EDE473B}"/>
              </a:ext>
            </a:extLst>
          </p:cNvPr>
          <p:cNvSpPr txBox="1"/>
          <p:nvPr/>
        </p:nvSpPr>
        <p:spPr>
          <a:xfrm>
            <a:off x="7703376" y="4807305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263682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(2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9417" cy="4328729"/>
          </a:xfrm>
        </p:spPr>
        <p:txBody>
          <a:bodyPr>
            <a:normAutofit/>
          </a:bodyPr>
          <a:lstStyle/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We only want database seeding when we're in "demo" mode, not when we're in production mode</a:t>
            </a:r>
            <a:endParaRPr lang="en-GB" sz="1600" dirty="0">
              <a:solidFill>
                <a:srgbClr val="FF0000"/>
              </a:solidFill>
              <a:sym typeface="Wingdings" pitchFamily="2" charset="2"/>
            </a:endParaRPr>
          </a:p>
          <a:p>
            <a:pPr lvl="1" eaLnBrk="1" hangingPunct="1">
              <a:buClr>
                <a:srgbClr val="333399"/>
              </a:buClr>
            </a:pP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The </a:t>
            </a: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ApplicationListener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interface enables us to handle lifecycle events (</a:t>
            </a: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ApplicationReadyEvent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is the final event)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If a component has only a single constructor, you can omit 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@Autowired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to inject dependencies into the constructor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2CCBF-F9AC-49C3-81BA-D27B20FB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760722"/>
            <a:ext cx="6934998" cy="15932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@Profile("onlyForDemoPurposes")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public class SeedDb implements </a:t>
            </a:r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ApplicationListener&lt;ApplicationReadyEvent&gt;</a:t>
            </a: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private final TxRepository repo;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public SeedDb(</a:t>
            </a:r>
            <a:r>
              <a:rPr lang="en-GB" sz="9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 repo</a:t>
            </a: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) { this.repo = repo; }</a:t>
            </a:r>
          </a:p>
          <a:p>
            <a:pPr defTabSz="554831">
              <a:defRPr/>
            </a:pPr>
            <a:endParaRPr lang="en-GB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Seeding the MongoDB Database (3 of 3)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20000"/>
          </a:bodyPr>
          <a:lstStyle/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deleteAll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 returns 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 (i.e. a publisher), and publishers support chained processing via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thenMany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 eaLnBrk="1" hangingPunct="1">
              <a:buClr>
                <a:srgbClr val="333399"/>
              </a:buClr>
            </a:pPr>
            <a:r>
              <a:rPr lang="en-GB" dirty="0" err="1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Flux.just</a:t>
            </a:r>
            <a:r>
              <a:rPr lang="en-GB" dirty="0">
                <a:solidFill>
                  <a:srgbClr val="0070C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0070C0"/>
                </a:solidFill>
                <a:latin typeface="+mj-lt"/>
                <a:sym typeface="Wingdings" pitchFamily="2" charset="2"/>
              </a:rPr>
              <a:t> is a factory method that creates a new publisher with a static list of items (numbers here)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receives each number and maps it to a 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olidFill>
                  <a:srgbClr val="00B050"/>
                </a:solidFill>
                <a:latin typeface="+mj-lt"/>
                <a:sym typeface="Wingdings" pitchFamily="2" charset="2"/>
              </a:rPr>
              <a:t> object</a:t>
            </a:r>
          </a:p>
          <a:p>
            <a:pPr lvl="1" eaLnBrk="1" hangingPunct="1">
              <a:buClr>
                <a:srgbClr val="333399"/>
              </a:buClr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saves each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sym typeface="Wingdings" pitchFamily="2" charset="2"/>
              </a:rPr>
              <a:t>Tx</a:t>
            </a:r>
            <a:r>
              <a:rPr lang="en-GB" dirty="0">
                <a:solidFill>
                  <a:srgbClr val="7030A0"/>
                </a:solidFill>
                <a:latin typeface="+mj-lt"/>
                <a:sym typeface="Wingdings" pitchFamily="2" charset="2"/>
              </a:rPr>
              <a:t> object to the MongoDB database</a:t>
            </a:r>
          </a:p>
          <a:p>
            <a:pPr lvl="1" eaLnBrk="1" hangingPunct="1">
              <a:buClr>
                <a:srgbClr val="C00000"/>
              </a:buClr>
            </a:pPr>
            <a:r>
              <a:rPr lang="en-GB" dirty="0" err="1">
                <a:solidFill>
                  <a:srgbClr val="996633"/>
                </a:solidFill>
                <a:latin typeface="Courier New" panose="02070309020205020404" pitchFamily="49" charset="0"/>
                <a:sym typeface="Wingdings" pitchFamily="2" charset="2"/>
              </a:rPr>
              <a:t>thenMany</a:t>
            </a:r>
            <a:r>
              <a:rPr lang="en-GB" dirty="0">
                <a:solidFill>
                  <a:srgbClr val="996633"/>
                </a:solidFill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olidFill>
                  <a:srgbClr val="996633"/>
                </a:solidFill>
                <a:latin typeface="+mj-lt"/>
                <a:sym typeface="Wingdings" pitchFamily="2" charset="2"/>
              </a:rPr>
              <a:t> finds all the docs, as a sanity check</a:t>
            </a:r>
          </a:p>
          <a:p>
            <a:pPr lvl="1" eaLnBrk="1" hangingPunct="1">
              <a:buClr>
                <a:srgbClr val="3399FF"/>
              </a:buClr>
            </a:pPr>
            <a:r>
              <a:rPr lang="en-GB" dirty="0">
                <a:solidFill>
                  <a:srgbClr val="3399FF"/>
                </a:solidFill>
                <a:latin typeface="Courier New" panose="02070309020205020404" pitchFamily="49" charset="0"/>
                <a:sym typeface="Wingdings" pitchFamily="2" charset="2"/>
              </a:rPr>
              <a:t>subscribe()</a:t>
            </a:r>
            <a:r>
              <a:rPr lang="en-GB" dirty="0">
                <a:solidFill>
                  <a:srgbClr val="3399FF"/>
                </a:solidFill>
                <a:latin typeface="+mj-lt"/>
                <a:sym typeface="Wingdings" pitchFamily="2" charset="2"/>
              </a:rPr>
              <a:t> is necessary because publishers are lazy, i.e. you must subscribe to them to trigger their execution</a:t>
            </a:r>
          </a:p>
          <a:p>
            <a:pPr lvl="1" eaLnBrk="1" hangingPunct="1">
              <a:buClr>
                <a:srgbClr val="3399FF"/>
              </a:buClr>
            </a:pPr>
            <a:endParaRPr lang="en-GB" dirty="0">
              <a:solidFill>
                <a:srgbClr val="3399FF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333399"/>
              </a:buClr>
            </a:pPr>
            <a:endParaRPr lang="en-GB" dirty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00B050"/>
              </a:buClr>
            </a:pPr>
            <a:endParaRPr lang="en-GB" dirty="0">
              <a:solidFill>
                <a:srgbClr val="7030A0"/>
              </a:solidFill>
              <a:latin typeface="+mj-lt"/>
              <a:sym typeface="Wingdings" pitchFamily="2" charset="2"/>
            </a:endParaRPr>
          </a:p>
          <a:p>
            <a:pPr lvl="1" eaLnBrk="1" hangingPunct="1">
              <a:buClr>
                <a:srgbClr val="00B050"/>
              </a:buClr>
            </a:pPr>
            <a:endParaRPr lang="en-GB" dirty="0">
              <a:solidFill>
                <a:srgbClr val="0070C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  <a:noFill/>
        </p:spPr>
        <p:txBody>
          <a:bodyPr/>
          <a:lstStyle/>
          <a:p>
            <a:fld id="{645CA230-19F8-4458-AC5C-3EE51B4F8B2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95A21-D10D-DFE9-D5A4-5C50D8A4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" y="760722"/>
            <a:ext cx="6934998" cy="13162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repo.deleteAll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Flux.just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(100.0, 200.0, 300.0)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.map(amount -&gt; new Tx(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UUID.randomUUID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amount,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GB" sz="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thenMany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b="1" dirty="0">
                <a:solidFill>
                  <a:srgbClr val="9966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.subscribe(</a:t>
            </a:r>
            <a:r>
              <a:rPr lang="en-GB" sz="9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log.info("Tx document successfully inserted: " + </a:t>
            </a:r>
            <a:r>
              <a:rPr lang="en-GB" sz="900" b="1" dirty="0" err="1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33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446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Project Reactor and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 of Project Reactor</a:t>
            </a:r>
          </a:p>
          <a:p>
            <a:pPr eaLnBrk="1" hangingPunct="1"/>
            <a:r>
              <a:rPr lang="en-GB" dirty="0"/>
              <a:t>Overview of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r>
              <a:rPr lang="en-GB" dirty="0"/>
              <a:t>Overview of the demo application</a:t>
            </a:r>
          </a:p>
          <a:p>
            <a:pPr eaLnBrk="1" hangingPunct="1"/>
            <a:r>
              <a:rPr lang="en-GB" dirty="0"/>
              <a:t>Adding support for Spring </a:t>
            </a:r>
            <a:r>
              <a:rPr lang="en-GB" dirty="0" err="1"/>
              <a:t>WebFlux</a:t>
            </a:r>
            <a:endParaRPr lang="en-GB" dirty="0"/>
          </a:p>
          <a:p>
            <a:pPr eaLnBrk="1" hangingPunct="1"/>
            <a:r>
              <a:rPr lang="en-GB" dirty="0"/>
              <a:t>Adding support for Reactive MongoDB</a:t>
            </a:r>
          </a:p>
          <a:p>
            <a:pPr eaLnBrk="1" hangingPunct="1"/>
            <a:r>
              <a:rPr lang="en-GB" dirty="0"/>
              <a:t>Test dependencies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Setting the Active Profile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</a:rPr>
              <a:t>SeedDb</a:t>
            </a:r>
            <a:r>
              <a:rPr lang="en-GB" dirty="0"/>
              <a:t> component only kicks in if the active profile includes </a:t>
            </a:r>
            <a:r>
              <a:rPr lang="en-GB" dirty="0">
                <a:latin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</a:rPr>
              <a:t>onlyForDemoPurposes</a:t>
            </a:r>
            <a:r>
              <a:rPr lang="en-GB" dirty="0">
                <a:latin typeface="Courier New" panose="02070309020205020404" pitchFamily="49" charset="0"/>
              </a:rPr>
              <a:t>"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There are lots of ways to set an active profile</a:t>
            </a:r>
          </a:p>
          <a:p>
            <a:pPr lvl="1"/>
            <a:r>
              <a:rPr lang="en-GB" dirty="0">
                <a:latin typeface="+mj-lt"/>
              </a:rPr>
              <a:t>E.g. in the </a:t>
            </a:r>
            <a:r>
              <a:rPr lang="en-GB" dirty="0" err="1">
                <a:latin typeface="Courier New" panose="02070309020205020404" pitchFamily="49" charset="0"/>
              </a:rPr>
              <a:t>application.properties</a:t>
            </a:r>
            <a:r>
              <a:rPr lang="en-GB" dirty="0">
                <a:latin typeface="+mj-lt"/>
              </a:rPr>
              <a:t> file</a:t>
            </a:r>
          </a:p>
          <a:p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3B2852B-D364-434C-AB66-AF7FD92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23" y="3826758"/>
            <a:ext cx="7061677" cy="2082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64EA8-653B-432C-8455-CC9F2FD05A30}"/>
              </a:ext>
            </a:extLst>
          </p:cNvPr>
          <p:cNvSpPr txBox="1"/>
          <p:nvPr/>
        </p:nvSpPr>
        <p:spPr>
          <a:xfrm>
            <a:off x="7029930" y="410353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9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A28B7-65B2-406D-B659-695BAFB2F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23" y="1594239"/>
            <a:ext cx="7061677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onlyForDemoPurposes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ApplicationListener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ApplicationReadyEvent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67616-2245-4049-B537-491F8BD336FC}"/>
              </a:ext>
            </a:extLst>
          </p:cNvPr>
          <p:cNvSpPr txBox="1"/>
          <p:nvPr/>
        </p:nvSpPr>
        <p:spPr>
          <a:xfrm>
            <a:off x="7793830" y="2546852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429245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Running the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application class</a:t>
            </a:r>
          </a:p>
          <a:p>
            <a:pPr lvl="1"/>
            <a:r>
              <a:rPr lang="en-GB" dirty="0">
                <a:latin typeface="+mj-lt"/>
              </a:rPr>
              <a:t>i.e. </a:t>
            </a:r>
            <a:r>
              <a:rPr lang="en-GB" dirty="0">
                <a:latin typeface="Courier New" panose="02070309020205020404" pitchFamily="49" charset="0"/>
              </a:rPr>
              <a:t>Application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the following log messages in the console</a:t>
            </a:r>
          </a:p>
          <a:p>
            <a:pPr lvl="1"/>
            <a:endParaRPr lang="en-GB" dirty="0">
              <a:latin typeface="Courier New" panose="02070309020205020404" pitchFamily="49" charset="0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2FDE18-D4F5-403E-89B0-CE822128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44" y="2396459"/>
            <a:ext cx="7172933" cy="1017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E337B1-946D-420D-9A41-8FE170F67E23}"/>
              </a:ext>
            </a:extLst>
          </p:cNvPr>
          <p:cNvSpPr/>
          <p:nvPr/>
        </p:nvSpPr>
        <p:spPr bwMode="auto">
          <a:xfrm>
            <a:off x="1582162" y="3027360"/>
            <a:ext cx="7174915" cy="3734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4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Reminder of the Big 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16444" cy="3547021"/>
          </a:xfrm>
        </p:spPr>
        <p:txBody>
          <a:bodyPr/>
          <a:lstStyle/>
          <a:p>
            <a:r>
              <a:rPr lang="en-GB" dirty="0"/>
              <a:t>Here's a reminder of the structure of the demo app</a:t>
            </a:r>
          </a:p>
          <a:p>
            <a:pPr lvl="1"/>
            <a:r>
              <a:rPr lang="en-GB" dirty="0"/>
              <a:t>This section has shown how to implement the reactive MongoDB repository layer, to do async I/O to a MongoDB database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D0E2B-BEEE-44D5-94F8-40B3208ECCFB}"/>
              </a:ext>
            </a:extLst>
          </p:cNvPr>
          <p:cNvSpPr/>
          <p:nvPr/>
        </p:nvSpPr>
        <p:spPr bwMode="auto">
          <a:xfrm>
            <a:off x="3736278" y="227390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6872FD-D840-462D-8666-A5E00A32C29F}"/>
              </a:ext>
            </a:extLst>
          </p:cNvPr>
          <p:cNvSpPr/>
          <p:nvPr/>
        </p:nvSpPr>
        <p:spPr bwMode="auto">
          <a:xfrm>
            <a:off x="5403414" y="2273904"/>
            <a:ext cx="1024003" cy="911269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B6C8B-2E25-4677-9590-16B4BE8EB484}"/>
              </a:ext>
            </a:extLst>
          </p:cNvPr>
          <p:cNvSpPr/>
          <p:nvPr/>
        </p:nvSpPr>
        <p:spPr bwMode="auto">
          <a:xfrm>
            <a:off x="7070549" y="2352582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AB5671-09EC-4FD9-9FBF-EC1A7F81A8B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6427417" y="2729538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31E42-4EB3-4FB0-BA41-B0A810EDCC55}"/>
              </a:ext>
            </a:extLst>
          </p:cNvPr>
          <p:cNvSpPr txBox="1"/>
          <p:nvPr/>
        </p:nvSpPr>
        <p:spPr>
          <a:xfrm>
            <a:off x="6354610" y="2796140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FCFDB-C989-44B1-9732-00AFF06CEFB3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4760281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D6C89-498C-401C-AE06-5D527EF59598}"/>
              </a:ext>
            </a:extLst>
          </p:cNvPr>
          <p:cNvSpPr txBox="1"/>
          <p:nvPr/>
        </p:nvSpPr>
        <p:spPr>
          <a:xfrm>
            <a:off x="4541466" y="28067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767998-9B92-4710-9B38-EDD3199922FB}"/>
              </a:ext>
            </a:extLst>
          </p:cNvPr>
          <p:cNvSpPr/>
          <p:nvPr/>
        </p:nvSpPr>
        <p:spPr bwMode="auto">
          <a:xfrm>
            <a:off x="2058639" y="2273903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2B4DB-E8B8-4D86-A497-D08C3745EFE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3082642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35339-A351-47CD-8926-2FBC30D90BDF}"/>
              </a:ext>
            </a:extLst>
          </p:cNvPr>
          <p:cNvSpPr txBox="1"/>
          <p:nvPr/>
        </p:nvSpPr>
        <p:spPr>
          <a:xfrm>
            <a:off x="2854433" y="2806709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9D4CD-99BD-4E6F-B5DE-B091BFBEF18C}"/>
              </a:ext>
            </a:extLst>
          </p:cNvPr>
          <p:cNvCxnSpPr>
            <a:cxnSpLocks/>
          </p:cNvCxnSpPr>
          <p:nvPr/>
        </p:nvCxnSpPr>
        <p:spPr bwMode="auto">
          <a:xfrm>
            <a:off x="1415506" y="27295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4C517-6049-4245-83D1-66EC38470D11}"/>
              </a:ext>
            </a:extLst>
          </p:cNvPr>
          <p:cNvSpPr txBox="1"/>
          <p:nvPr/>
        </p:nvSpPr>
        <p:spPr>
          <a:xfrm>
            <a:off x="1165083" y="276927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10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Implementing a Reactive Service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Defining a service class</a:t>
            </a:r>
          </a:p>
          <a:p>
            <a:pPr eaLnBrk="1" hangingPunct="1"/>
            <a:r>
              <a:rPr lang="en-GB" dirty="0"/>
              <a:t>Implementing service operations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In the previous section we implemented a reactive MongoDB repository</a:t>
            </a:r>
          </a:p>
          <a:p>
            <a:pPr lvl="1" eaLnBrk="1" hangingPunct="1"/>
            <a:r>
              <a:rPr lang="en-GB" dirty="0"/>
              <a:t>Performs async (non-blocking) I/O on a MongoDB database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this section we implement a reactive Spring service</a:t>
            </a:r>
          </a:p>
          <a:p>
            <a:pPr lvl="1" eaLnBrk="1" hangingPunct="1"/>
            <a:r>
              <a:rPr lang="en-GB" dirty="0">
                <a:latin typeface="+mj-lt"/>
              </a:rPr>
              <a:t>A business component that consumes the reactive repository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C65A9C-AD93-45A0-83DB-D29EB644C9D7}"/>
              </a:ext>
            </a:extLst>
          </p:cNvPr>
          <p:cNvSpPr/>
          <p:nvPr/>
        </p:nvSpPr>
        <p:spPr bwMode="auto">
          <a:xfrm>
            <a:off x="3712791" y="3417705"/>
            <a:ext cx="1024003" cy="911269"/>
          </a:xfrm>
          <a:prstGeom prst="roundRect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D1E496-CD9A-49B8-A03A-CD5B5D29CC56}"/>
              </a:ext>
            </a:extLst>
          </p:cNvPr>
          <p:cNvSpPr/>
          <p:nvPr/>
        </p:nvSpPr>
        <p:spPr bwMode="auto">
          <a:xfrm>
            <a:off x="5379927" y="341770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1012279-81B8-4C3F-8F97-C066377949E6}"/>
              </a:ext>
            </a:extLst>
          </p:cNvPr>
          <p:cNvSpPr/>
          <p:nvPr/>
        </p:nvSpPr>
        <p:spPr bwMode="auto">
          <a:xfrm>
            <a:off x="7047063" y="349638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C4390-FB97-4A95-91DF-CEEC29158EED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 bwMode="auto">
          <a:xfrm flipV="1">
            <a:off x="6403930" y="387333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4C87EC-13CA-493B-9E4B-9CC60D96EC82}"/>
              </a:ext>
            </a:extLst>
          </p:cNvPr>
          <p:cNvSpPr txBox="1"/>
          <p:nvPr/>
        </p:nvSpPr>
        <p:spPr>
          <a:xfrm>
            <a:off x="6331123" y="3939941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FD4D8F-F780-469F-8E6D-4690FA302222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4736794" y="387333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A38072-1965-45C4-A39C-48D863B0176F}"/>
              </a:ext>
            </a:extLst>
          </p:cNvPr>
          <p:cNvSpPr txBox="1"/>
          <p:nvPr/>
        </p:nvSpPr>
        <p:spPr>
          <a:xfrm>
            <a:off x="4517979" y="39505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BE0BBF-1BC3-444A-BC93-3775517A2C40}"/>
              </a:ext>
            </a:extLst>
          </p:cNvPr>
          <p:cNvSpPr/>
          <p:nvPr/>
        </p:nvSpPr>
        <p:spPr bwMode="auto">
          <a:xfrm>
            <a:off x="2035153" y="341770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447086-8864-4786-89AB-CD901B88F1B1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>
            <a:off x="3059156" y="38733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7331ED-CB0C-47C6-97CC-A9F060760CEB}"/>
              </a:ext>
            </a:extLst>
          </p:cNvPr>
          <p:cNvSpPr txBox="1"/>
          <p:nvPr/>
        </p:nvSpPr>
        <p:spPr>
          <a:xfrm>
            <a:off x="2830947" y="3950510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8BB16D-C2F4-435B-B3DC-23EC318E5B1D}"/>
              </a:ext>
            </a:extLst>
          </p:cNvPr>
          <p:cNvCxnSpPr>
            <a:cxnSpLocks/>
          </p:cNvCxnSpPr>
          <p:nvPr/>
        </p:nvCxnSpPr>
        <p:spPr bwMode="auto">
          <a:xfrm>
            <a:off x="1392020" y="3873338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8B3C72-5D27-4D71-ADD2-1143EC9EFE89}"/>
              </a:ext>
            </a:extLst>
          </p:cNvPr>
          <p:cNvSpPr txBox="1"/>
          <p:nvPr/>
        </p:nvSpPr>
        <p:spPr>
          <a:xfrm>
            <a:off x="1160385" y="394595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60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Service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service class is a regular Spring component, and we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two components: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TxRepository</a:t>
            </a:r>
            <a:r>
              <a:rPr lang="en-GB" dirty="0">
                <a:sym typeface="Wingdings" pitchFamily="2" charset="2"/>
              </a:rPr>
              <a:t> - to do reactive data access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ApplicationEventPublisher</a:t>
            </a:r>
            <a:r>
              <a:rPr lang="en-GB" dirty="0">
                <a:sym typeface="Wingdings" pitchFamily="2" charset="2"/>
              </a:rPr>
              <a:t> - to publish Spring events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0" y="2311316"/>
            <a:ext cx="7054553" cy="21472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org.springframework.context.ApplicationEventPublisher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ApplicationEventPublisher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ApplicationEventPublisher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pub)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this.pub = pub;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91089" y="422770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9603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(1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In our demo, the service is a skinny wrapper over the repo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It shows how to consume reactive repository operations</a:t>
            </a:r>
          </a:p>
          <a:p>
            <a:pPr lvl="2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Our service has a couple of "getter" methods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getAll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returns many items reactively, i.e.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Flux&lt;Tx&gt;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getById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returns one item reactively, i.e.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704" y="3063484"/>
            <a:ext cx="7059059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Flux&lt;Tx&gt;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repo.findAll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82634" y="4287379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25678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(2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96622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create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Calls repository's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save()</a:t>
            </a:r>
            <a:r>
              <a:rPr lang="en-GB" dirty="0">
                <a:sym typeface="Wingdings" pitchFamily="2" charset="2"/>
              </a:rPr>
              <a:t> method, which returns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Flux</a:t>
            </a:r>
            <a:r>
              <a:rPr lang="en-GB" dirty="0">
                <a:sym typeface="Wingdings" pitchFamily="2" charset="2"/>
              </a:rPr>
              <a:t> have many hook methods, e.g.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doOnSuccess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</a:p>
          <a:p>
            <a:pPr lvl="1" eaLnBrk="1" hangingPunct="1"/>
            <a:r>
              <a:rPr lang="en-GB" dirty="0">
                <a:latin typeface="+mj-lt"/>
                <a:sym typeface="Wingdings" pitchFamily="2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doOnSuccess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takes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Consumer&lt;Tx&gt;</a:t>
            </a:r>
            <a:r>
              <a:rPr lang="en-GB" dirty="0">
                <a:sym typeface="Wingdings" pitchFamily="2" charset="2"/>
              </a:rPr>
              <a:t> to process the result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Our service also publishes an event if the </a:t>
            </a:r>
            <a:r>
              <a:rPr lang="en-GB" dirty="0" err="1">
                <a:sym typeface="Wingdings" pitchFamily="2" charset="2"/>
              </a:rPr>
              <a:t>tx</a:t>
            </a:r>
            <a:r>
              <a:rPr lang="en-GB" dirty="0">
                <a:sym typeface="Wingdings" pitchFamily="2" charset="2"/>
              </a:rPr>
              <a:t> value is high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21" y="2316080"/>
            <a:ext cx="7251482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create(double amount)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Tx(null, amount,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doOnSuccess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TxCreatedEvent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F6D6E-53B1-417A-AAF0-5187E401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21" y="3836417"/>
            <a:ext cx="7251482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amount)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(amount &gt; 1_000_000)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pub.publishEvent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TxHighValueEvent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692529" y="4367815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13577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(3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36082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update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Calls repository's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findById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method, returns a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Mono&lt;T&gt;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We call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ym typeface="Wingdings" pitchFamily="2" charset="2"/>
              </a:rPr>
              <a:t> on the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Mono&lt;Tx&gt;</a:t>
            </a:r>
            <a:r>
              <a:rPr lang="en-GB" dirty="0">
                <a:sym typeface="Wingdings" pitchFamily="2" charset="2"/>
              </a:rPr>
              <a:t> to update it locally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Then we 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save it to the database reactively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map()</a:t>
            </a:r>
            <a:r>
              <a:rPr lang="en-GB" dirty="0">
                <a:sym typeface="Wingdings" pitchFamily="2" charset="2"/>
              </a:rPr>
              <a:t> for sync operation, returns result immediately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map( Function&lt;T,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R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 )</a:t>
            </a:r>
          </a:p>
          <a:p>
            <a:pPr lvl="2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Use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for async operation, returns a publisher</a:t>
            </a:r>
          </a:p>
          <a:p>
            <a:pPr lvl="1" eaLnBrk="1" hangingPunct="1"/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flatMap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 Function&lt;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T,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Publisher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sym typeface="Wingdings" pitchFamily="2" charset="2"/>
              </a:rPr>
              <a:t>&lt;R&gt;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&gt; )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53" y="2069354"/>
            <a:ext cx="7064210" cy="9007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update(String id, double amount,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when)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checkAmount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.map(t -&gt; new Tx(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amount, when))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repo.save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91089" y="2739251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24337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Implementing Service Operations (4 of 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Our service has a method to delete a financial transaction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 Similar idea to previous slide</a:t>
            </a:r>
            <a:endParaRPr lang="en-GB" dirty="0">
              <a:latin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 What does it return?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3" y="1985610"/>
            <a:ext cx="7037087" cy="6237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Mono&lt;Tx&gt; delete(String id)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repo.findById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repo.deleteById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(t));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7473626" y="2388193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TxService.java</a:t>
            </a:r>
          </a:p>
        </p:txBody>
      </p:sp>
    </p:spTree>
    <p:extLst>
      <p:ext uri="{BB962C8B-B14F-4D97-AF65-F5344CB8AC3E}">
        <p14:creationId xmlns:p14="http://schemas.microsoft.com/office/powerpoint/2010/main" val="118614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Project Reactor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904379" cy="418635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The previous chapter covered Reactive Streams, available since Java 9</a:t>
            </a:r>
          </a:p>
          <a:p>
            <a:pPr lvl="1" eaLnBrk="1" hangingPunct="1"/>
            <a:r>
              <a:rPr lang="en-GB" dirty="0"/>
              <a:t> Specifies 4 interfaces…</a:t>
            </a:r>
          </a:p>
          <a:p>
            <a:pPr lvl="1" eaLnBrk="1" hangingPunct="1"/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Publisher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Subscriber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Subscription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</a:rPr>
              <a:t>Processor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Project Reactor is an open-source library from Pivotal that builds on Reactive Streams, see </a:t>
            </a:r>
            <a:r>
              <a:rPr lang="en-GB" dirty="0">
                <a:hlinkClick r:id="rId3"/>
              </a:rPr>
              <a:t>https://projectreactor.io/</a:t>
            </a:r>
            <a:endParaRPr lang="en-GB" dirty="0"/>
          </a:p>
          <a:p>
            <a:pPr lvl="1" eaLnBrk="1" hangingPunct="1"/>
            <a:r>
              <a:rPr lang="en-GB" dirty="0"/>
              <a:t> Provides 2 specializations of </a:t>
            </a:r>
            <a:r>
              <a:rPr lang="en-GB" dirty="0">
                <a:latin typeface="Courier New" panose="02070309020205020404" pitchFamily="49" charset="0"/>
              </a:rPr>
              <a:t>Publisher&lt;T&gt;</a:t>
            </a:r>
            <a:r>
              <a:rPr lang="en-GB" dirty="0"/>
              <a:t>…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Mono&lt;T&gt;</a:t>
            </a:r>
            <a:r>
              <a:rPr lang="en-GB" dirty="0"/>
              <a:t> is a publisher that produces 0 or 1 value</a:t>
            </a:r>
          </a:p>
          <a:p>
            <a:pPr lvl="1" eaLnBrk="1" hangingPunct="1"/>
            <a:r>
              <a:rPr lang="en-GB" dirty="0">
                <a:latin typeface="+mj-lt"/>
              </a:rPr>
              <a:t> </a:t>
            </a:r>
            <a:r>
              <a:rPr lang="en-GB" dirty="0">
                <a:latin typeface="Courier New" panose="02070309020205020404" pitchFamily="49" charset="0"/>
              </a:rPr>
              <a:t>Flux&lt;T&gt;</a:t>
            </a:r>
            <a:r>
              <a:rPr lang="en-GB" dirty="0"/>
              <a:t> is a publisher that produces 0 or more values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Recommended usage:</a:t>
            </a:r>
          </a:p>
          <a:p>
            <a:pPr lvl="1" eaLnBrk="1" hangingPunct="1">
              <a:tabLst>
                <a:tab pos="2419350" algn="l"/>
              </a:tabLst>
            </a:pPr>
            <a:r>
              <a:rPr lang="en-GB" dirty="0"/>
              <a:t>Method params	-  use </a:t>
            </a:r>
            <a:r>
              <a:rPr lang="en-GB" dirty="0">
                <a:latin typeface="Courier New" panose="02070309020205020404" pitchFamily="49" charset="0"/>
              </a:rPr>
              <a:t>Publisher&lt;T&gt;</a:t>
            </a:r>
            <a:r>
              <a:rPr lang="en-GB" dirty="0"/>
              <a:t> for substitutability</a:t>
            </a:r>
          </a:p>
          <a:p>
            <a:pPr lvl="1" eaLnBrk="1" hangingPunct="1">
              <a:tabLst>
                <a:tab pos="2419350" algn="l"/>
              </a:tabLst>
            </a:pPr>
            <a:r>
              <a:rPr lang="en-GB" dirty="0"/>
              <a:t>Method results	-  use </a:t>
            </a:r>
            <a:r>
              <a:rPr lang="en-GB" dirty="0">
                <a:latin typeface="Courier New" panose="02070309020205020404" pitchFamily="49" charset="0"/>
              </a:rPr>
              <a:t>Mono&lt;T&gt;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</a:rPr>
              <a:t>Flux&lt;T&gt;</a:t>
            </a:r>
            <a:r>
              <a:rPr lang="en-GB" dirty="0"/>
              <a:t> for specificity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4. Testing the Reactive Service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Test dependencies</a:t>
            </a:r>
          </a:p>
          <a:p>
            <a:pPr eaLnBrk="1" hangingPunct="1"/>
            <a:r>
              <a:rPr lang="en-GB" dirty="0"/>
              <a:t>Defining a test class</a:t>
            </a:r>
          </a:p>
          <a:p>
            <a:pPr eaLnBrk="1" hangingPunct="1"/>
            <a:r>
              <a:rPr lang="en-GB" dirty="0" err="1"/>
              <a:t>Autowiring</a:t>
            </a:r>
            <a:r>
              <a:rPr lang="en-GB" dirty="0"/>
              <a:t> dependencies into the test class</a:t>
            </a:r>
          </a:p>
          <a:p>
            <a:pPr eaLnBrk="1" hangingPunct="1"/>
            <a:r>
              <a:rPr lang="en-GB" dirty="0"/>
              <a:t>How to define reactive tests</a:t>
            </a:r>
          </a:p>
          <a:p>
            <a:pPr eaLnBrk="1" hangingPunct="1"/>
            <a:r>
              <a:rPr lang="en-GB" dirty="0"/>
              <a:t>Defining reactive tests</a:t>
            </a:r>
          </a:p>
          <a:p>
            <a:pPr eaLnBrk="1" hangingPunct="1"/>
            <a:r>
              <a:rPr lang="en-GB" dirty="0"/>
              <a:t>Exercise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52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159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In this section we'll see how to test the functions in our reactive service class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service methods are reactive</a:t>
            </a:r>
          </a:p>
          <a:p>
            <a:pPr lvl="1" eaLnBrk="1" hangingPunct="1"/>
            <a:r>
              <a:rPr lang="en-GB" dirty="0">
                <a:latin typeface="+mj-lt"/>
              </a:rPr>
              <a:t>i.e. they return publishers (Mono or Flux)</a:t>
            </a:r>
          </a:p>
          <a:p>
            <a:pPr lvl="1" eaLnBrk="1" hangingPunct="1"/>
            <a:r>
              <a:rPr lang="en-GB" dirty="0">
                <a:latin typeface="+mj-lt"/>
              </a:rPr>
              <a:t>So we need a way to test results asynchronously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Project Reactor provides a test API that allows us to test reactive publishers</a:t>
            </a:r>
          </a:p>
          <a:p>
            <a:pPr lvl="1" eaLnBrk="1" hangingPunct="1"/>
            <a:r>
              <a:rPr lang="en-GB" dirty="0">
                <a:latin typeface="+mj-lt"/>
              </a:rPr>
              <a:t>We can subscribe to a publisher and specify expectations about the results it will publish</a:t>
            </a:r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4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Dependencies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reminder of the test dependencies in the pom file</a:t>
            </a:r>
          </a:p>
          <a:p>
            <a:pPr lvl="1"/>
            <a:r>
              <a:rPr lang="en-GB" dirty="0"/>
              <a:t>JUnit 5</a:t>
            </a:r>
          </a:p>
          <a:p>
            <a:pPr lvl="1"/>
            <a:r>
              <a:rPr lang="en-GB" dirty="0"/>
              <a:t>Project Reactor tests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2DB8586E-CD8F-27CF-13EB-C1A50E84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45" y="1973888"/>
            <a:ext cx="7047118" cy="159322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1A685-7962-450F-85CF-B39377A6BFC8}"/>
              </a:ext>
            </a:extLst>
          </p:cNvPr>
          <p:cNvSpPr txBox="1"/>
          <p:nvPr/>
        </p:nvSpPr>
        <p:spPr>
          <a:xfrm>
            <a:off x="7982788" y="3333216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74283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Test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28904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test class for our reactive service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@DataMongoTest</a:t>
            </a:r>
            <a:r>
              <a:rPr lang="en-GB" dirty="0">
                <a:sym typeface="Wingdings" pitchFamily="2" charset="2"/>
              </a:rPr>
              <a:t> and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@Import</a:t>
            </a:r>
            <a:r>
              <a:rPr lang="en-GB" dirty="0">
                <a:sym typeface="Wingdings" pitchFamily="2" charset="2"/>
              </a:rPr>
              <a:t> create a </a:t>
            </a:r>
            <a:r>
              <a:rPr lang="en-GB" i="1" dirty="0">
                <a:sym typeface="Wingdings" pitchFamily="2" charset="2"/>
              </a:rPr>
              <a:t>test slice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They add components into the application context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Specifically…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DataMongoTest</a:t>
            </a:r>
            <a:r>
              <a:rPr lang="en-GB" dirty="0">
                <a:sym typeface="Wingdings" pitchFamily="2" charset="2"/>
              </a:rPr>
              <a:t> adds MongoDB-related components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@Import</a:t>
            </a:r>
            <a:r>
              <a:rPr lang="en-GB" dirty="0">
                <a:sym typeface="Wingdings" pitchFamily="2" charset="2"/>
              </a:rPr>
              <a:t> adds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TxService</a:t>
            </a:r>
            <a:r>
              <a:rPr lang="en-GB" dirty="0">
                <a:sym typeface="Wingdings" pitchFamily="2" charset="2"/>
              </a:rPr>
              <a:t> component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696" y="1229639"/>
            <a:ext cx="7068067" cy="900729"/>
          </a:xfrm>
          <a:prstGeom prst="rect">
            <a:avLst/>
          </a:prstGeom>
          <a:solidFill>
            <a:srgbClr val="FFDB6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DataMongoTest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310535" y="1904041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317133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/>
              <a:t>Autowiring</a:t>
            </a:r>
            <a:r>
              <a:rPr lang="en-GB" dirty="0"/>
              <a:t> Dependencies into the Test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</a:t>
            </a:r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dependencies into the test class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19" y="1239751"/>
            <a:ext cx="7045544" cy="21472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DataMongoTest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@Import(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repo;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TxRepository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this.service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service;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this.repo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repo;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9B08F-D833-4B69-BEA0-B1F183DD0BDE}"/>
              </a:ext>
            </a:extLst>
          </p:cNvPr>
          <p:cNvSpPr txBox="1"/>
          <p:nvPr/>
        </p:nvSpPr>
        <p:spPr>
          <a:xfrm>
            <a:off x="6319847" y="3156142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69211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How to Define Reactive Tests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dirty="0">
                <a:sym typeface="Wingdings" pitchFamily="2" charset="2"/>
              </a:rPr>
              <a:t>To define a reactive test: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Invoke a reactive method-under-test (i.e. it returns a publisher)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use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 to verify it publishes expected results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Here's the general way to use a </a:t>
            </a:r>
            <a:r>
              <a:rPr lang="en-GB" dirty="0" err="1">
                <a:latin typeface="Courier New" panose="02070309020205020404" pitchFamily="49" charset="0"/>
                <a:cs typeface="Leelawadee UI" panose="020B0502040204020203" pitchFamily="34" charset="-34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StepVerifier.create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set up a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StepVerifier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expectXxx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specify what you expect to be published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Call </a:t>
            </a:r>
            <a:r>
              <a:rPr lang="en-GB" dirty="0" err="1">
                <a:latin typeface="Courier New" panose="02070309020205020404" pitchFamily="49" charset="0"/>
                <a:sym typeface="Wingdings" pitchFamily="2" charset="2"/>
              </a:rPr>
              <a:t>verifyXxx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()</a:t>
            </a:r>
            <a:r>
              <a:rPr lang="en-GB" dirty="0">
                <a:sym typeface="Wingdings" pitchFamily="2" charset="2"/>
              </a:rPr>
              <a:t> to trigger the expected results were published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201" y="3671416"/>
            <a:ext cx="7063562" cy="103922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Publisher&lt;XXX&gt;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someReactiveMethod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StepVerifier.create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(next-expected-published-result)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(predicate-to-test-next-published-result)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expectNextCount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(expected-number-of-published-items)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F7CB2-A3A6-AFD7-741F-2627475494AE}"/>
              </a:ext>
            </a:extLst>
          </p:cNvPr>
          <p:cNvSpPr txBox="1"/>
          <p:nvPr/>
        </p:nvSpPr>
        <p:spPr>
          <a:xfrm>
            <a:off x="7558312" y="4432360"/>
            <a:ext cx="107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0070C0"/>
                </a:solidFill>
              </a:rPr>
              <a:t>general syntax</a:t>
            </a:r>
          </a:p>
        </p:txBody>
      </p:sp>
    </p:spTree>
    <p:extLst>
      <p:ext uri="{BB962C8B-B14F-4D97-AF65-F5344CB8AC3E}">
        <p14:creationId xmlns:p14="http://schemas.microsoft.com/office/powerpoint/2010/main" val="475673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(1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create()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1" y="1253704"/>
            <a:ext cx="7055202" cy="145472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createTx_returnsCreatedTxWithId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(1234);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!= null &amp;&amp;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().length() != 0)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7EA1C-F4C9-4D46-9A52-34B18946884C}"/>
              </a:ext>
            </a:extLst>
          </p:cNvPr>
          <p:cNvSpPr txBox="1"/>
          <p:nvPr/>
        </p:nvSpPr>
        <p:spPr>
          <a:xfrm>
            <a:off x="6319294" y="2481774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2758390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(2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update()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28" y="1229259"/>
            <a:ext cx="7036535" cy="18702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updateTx_txUpdated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(4321)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service.update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8888, 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LocalDateTime.now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8888)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2B26D-320F-408E-818A-917A30B82991}"/>
              </a:ext>
            </a:extLst>
          </p:cNvPr>
          <p:cNvSpPr txBox="1"/>
          <p:nvPr/>
        </p:nvSpPr>
        <p:spPr>
          <a:xfrm>
            <a:off x="6319294" y="286246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139534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Reactive Tests (3 of 3)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Here's a reactive test for the service </a:t>
            </a:r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delete()</a:t>
            </a:r>
            <a:r>
              <a:rPr lang="en-GB" dirty="0">
                <a:sym typeface="Wingdings" pitchFamily="2" charset="2"/>
              </a:rPr>
              <a:t> method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E9131-4BE6-4C71-9160-545A8E36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28" y="1248966"/>
            <a:ext cx="7036535" cy="15932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deleteTx_txDeleted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Mono&lt;Tx&gt;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(5678)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service.delete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defTabSz="554831">
              <a:defRPr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StepVerifier</a:t>
            </a:r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.create(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expectNextMatches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tx.getAmount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5678)</a:t>
            </a:r>
          </a:p>
          <a:p>
            <a:pPr defTabSz="554831">
              <a:defRPr/>
            </a:pP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verifyComplete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>
              <a:defRPr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77DE2-1A1C-40B0-84C2-B7298D88BD79}"/>
              </a:ext>
            </a:extLst>
          </p:cNvPr>
          <p:cNvSpPr txBox="1"/>
          <p:nvPr/>
        </p:nvSpPr>
        <p:spPr>
          <a:xfrm>
            <a:off x="6315343" y="260967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TxServiceModificationsTest.java</a:t>
            </a:r>
          </a:p>
        </p:txBody>
      </p:sp>
    </p:spTree>
    <p:extLst>
      <p:ext uri="{BB962C8B-B14F-4D97-AF65-F5344CB8AC3E}">
        <p14:creationId xmlns:p14="http://schemas.microsoft.com/office/powerpoint/2010/main" val="306743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Exercise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Take a look at the test in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sym typeface="Wingdings" pitchFamily="2" charset="2"/>
              </a:rPr>
              <a:t>TxServiceQueryTest.java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What does it do?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4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703853" cy="40620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Spring Boot 2 introduced support for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r>
              <a:rPr lang="en-GB" dirty="0"/>
              <a:t>Enables you to create reactive web applications</a:t>
            </a:r>
          </a:p>
          <a:p>
            <a:pPr lvl="1"/>
            <a:r>
              <a:rPr lang="en-GB" dirty="0"/>
              <a:t>Produce and consume HTTP resources, </a:t>
            </a:r>
            <a:r>
              <a:rPr lang="en-GB" dirty="0" err="1"/>
              <a:t>WebSockets</a:t>
            </a:r>
            <a:r>
              <a:rPr lang="en-GB" dirty="0"/>
              <a:t>, SSE</a:t>
            </a:r>
          </a:p>
          <a:p>
            <a:pPr lvl="1"/>
            <a:endParaRPr lang="en-GB" dirty="0"/>
          </a:p>
          <a:p>
            <a:r>
              <a:rPr lang="en-GB" dirty="0"/>
              <a:t>Should I use Spring </a:t>
            </a:r>
            <a:r>
              <a:rPr lang="en-GB" dirty="0" err="1"/>
              <a:t>WebFlux</a:t>
            </a:r>
            <a:r>
              <a:rPr lang="en-GB" dirty="0"/>
              <a:t> or Spring MVC?</a:t>
            </a:r>
          </a:p>
          <a:p>
            <a:pPr lvl="1"/>
            <a:r>
              <a:rPr lang="en-GB" dirty="0"/>
              <a:t>Use Spring </a:t>
            </a:r>
            <a:r>
              <a:rPr lang="en-GB" dirty="0" err="1"/>
              <a:t>WebFlux</a:t>
            </a:r>
            <a:r>
              <a:rPr lang="en-GB" dirty="0"/>
              <a:t> for apps that create huge/streaming data </a:t>
            </a:r>
          </a:p>
          <a:p>
            <a:pPr lvl="1"/>
            <a:r>
              <a:rPr lang="en-GB" dirty="0"/>
              <a:t>Use Spring MVC for CRUD-style applications</a:t>
            </a:r>
          </a:p>
          <a:p>
            <a:pPr lvl="1"/>
            <a:endParaRPr lang="en-GB" dirty="0"/>
          </a:p>
          <a:p>
            <a:r>
              <a:rPr lang="en-GB" dirty="0"/>
              <a:t>Spring </a:t>
            </a:r>
            <a:r>
              <a:rPr lang="en-GB" dirty="0" err="1"/>
              <a:t>WebFlux</a:t>
            </a:r>
            <a:r>
              <a:rPr lang="en-GB" dirty="0"/>
              <a:t> doesn't depend on the Servlet APIs</a:t>
            </a:r>
          </a:p>
          <a:p>
            <a:pPr lvl="1"/>
            <a:r>
              <a:rPr lang="en-GB" dirty="0"/>
              <a:t>It has a new reactive web runtime</a:t>
            </a:r>
          </a:p>
          <a:p>
            <a:pPr lvl="1"/>
            <a:r>
              <a:rPr lang="en-GB" dirty="0"/>
              <a:t>There are adapters to the Servlet API, if you still want to use it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46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Project Reactor and Spring </a:t>
            </a:r>
            <a:r>
              <a:rPr lang="en-GB" sz="2200" dirty="0" err="1"/>
              <a:t>WebFlux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reactive data layer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reactive service layer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Testing the reactive service layer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the Demo Application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915541" cy="3547021"/>
          </a:xfrm>
        </p:spPr>
        <p:txBody>
          <a:bodyPr>
            <a:normAutofit/>
          </a:bodyPr>
          <a:lstStyle/>
          <a:p>
            <a:r>
              <a:rPr lang="en-GB" dirty="0"/>
              <a:t>We're going to see how to build a complete reactive app using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r>
              <a:rPr lang="en-GB" dirty="0"/>
              <a:t>We'll define a reactive data repository for a MongoDB database</a:t>
            </a:r>
          </a:p>
          <a:p>
            <a:pPr lvl="1"/>
            <a:r>
              <a:rPr lang="en-GB" dirty="0"/>
              <a:t>We'll define a reactive service layer, to consume the repository</a:t>
            </a:r>
          </a:p>
          <a:p>
            <a:pPr lvl="1"/>
            <a:r>
              <a:rPr lang="en-GB" dirty="0"/>
              <a:t>We'll define a reactive Web layer, to consume the service</a:t>
            </a:r>
          </a:p>
          <a:p>
            <a:pPr lvl="1"/>
            <a:r>
              <a:rPr lang="en-GB" dirty="0"/>
              <a:t>The reactive Web layer will be implemented using Spring </a:t>
            </a:r>
            <a:r>
              <a:rPr lang="en-GB" dirty="0" err="1"/>
              <a:t>WebFlux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D0E2B-BEEE-44D5-94F8-40B3208ECCFB}"/>
              </a:ext>
            </a:extLst>
          </p:cNvPr>
          <p:cNvSpPr/>
          <p:nvPr/>
        </p:nvSpPr>
        <p:spPr bwMode="auto">
          <a:xfrm>
            <a:off x="4222757" y="332115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6872FD-D840-462D-8666-A5E00A32C29F}"/>
              </a:ext>
            </a:extLst>
          </p:cNvPr>
          <p:cNvSpPr/>
          <p:nvPr/>
        </p:nvSpPr>
        <p:spPr bwMode="auto">
          <a:xfrm>
            <a:off x="5889893" y="3321155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MongoDB 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B6C8B-2E25-4677-9590-16B4BE8EB484}"/>
              </a:ext>
            </a:extLst>
          </p:cNvPr>
          <p:cNvSpPr/>
          <p:nvPr/>
        </p:nvSpPr>
        <p:spPr bwMode="auto">
          <a:xfrm>
            <a:off x="7557028" y="3399833"/>
            <a:ext cx="667011" cy="753911"/>
          </a:xfrm>
          <a:prstGeom prst="flowChartMagneticDisk">
            <a:avLst/>
          </a:prstGeom>
          <a:solidFill>
            <a:srgbClr val="00B0F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AB5671-09EC-4FD9-9FBF-EC1A7F81A8B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6913896" y="3776789"/>
            <a:ext cx="643133" cy="1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31E42-4EB3-4FB0-BA41-B0A810EDCC55}"/>
              </a:ext>
            </a:extLst>
          </p:cNvPr>
          <p:cNvSpPr txBox="1"/>
          <p:nvPr/>
        </p:nvSpPr>
        <p:spPr>
          <a:xfrm>
            <a:off x="6841089" y="3811863"/>
            <a:ext cx="80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Async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I/O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FCFDB-C989-44B1-9732-00AFF06CEFB3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5246760" y="3776790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1D6C89-498C-401C-AE06-5D527EF59598}"/>
              </a:ext>
            </a:extLst>
          </p:cNvPr>
          <p:cNvSpPr txBox="1"/>
          <p:nvPr/>
        </p:nvSpPr>
        <p:spPr>
          <a:xfrm>
            <a:off x="5027945" y="3822433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767998-9B92-4710-9B38-EDD3199922FB}"/>
              </a:ext>
            </a:extLst>
          </p:cNvPr>
          <p:cNvSpPr/>
          <p:nvPr/>
        </p:nvSpPr>
        <p:spPr bwMode="auto">
          <a:xfrm>
            <a:off x="2545118" y="3321154"/>
            <a:ext cx="1024003" cy="911269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050" dirty="0">
                <a:solidFill>
                  <a:srgbClr val="333399"/>
                </a:solidFill>
                <a:latin typeface="+mj-lt"/>
              </a:rPr>
            </a:br>
            <a:r>
              <a:rPr lang="en-GB" sz="1050" dirty="0">
                <a:solidFill>
                  <a:srgbClr val="333399"/>
                </a:solidFill>
                <a:latin typeface="+mj-lt"/>
              </a:rPr>
              <a:t>web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2B4DB-E8B8-4D86-A497-D08C3745EFE6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>
            <a:off x="3569121" y="377678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35339-A351-47CD-8926-2FBC30D90BDF}"/>
              </a:ext>
            </a:extLst>
          </p:cNvPr>
          <p:cNvSpPr txBox="1"/>
          <p:nvPr/>
        </p:nvSpPr>
        <p:spPr>
          <a:xfrm>
            <a:off x="3340912" y="3822432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Reactive </a:t>
            </a:r>
            <a:br>
              <a:rPr lang="en-GB" sz="1200" dirty="0">
                <a:solidFill>
                  <a:srgbClr val="333399"/>
                </a:solidFill>
                <a:latin typeface="+mj-lt"/>
              </a:rPr>
            </a:br>
            <a:r>
              <a:rPr lang="en-GB" sz="1200" dirty="0">
                <a:solidFill>
                  <a:srgbClr val="333399"/>
                </a:solidFill>
                <a:latin typeface="+mj-lt"/>
              </a:rPr>
              <a:t>calls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9D4CD-99BD-4E6F-B5DE-B091BFBEF18C}"/>
              </a:ext>
            </a:extLst>
          </p:cNvPr>
          <p:cNvCxnSpPr>
            <a:cxnSpLocks/>
          </p:cNvCxnSpPr>
          <p:nvPr/>
        </p:nvCxnSpPr>
        <p:spPr bwMode="auto">
          <a:xfrm>
            <a:off x="1901985" y="3776789"/>
            <a:ext cx="643133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14C517-6049-4245-83D1-66EC38470D11}"/>
              </a:ext>
            </a:extLst>
          </p:cNvPr>
          <p:cNvSpPr txBox="1"/>
          <p:nvPr/>
        </p:nvSpPr>
        <p:spPr>
          <a:xfrm>
            <a:off x="1651562" y="3784994"/>
            <a:ext cx="109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333399"/>
                </a:solidFill>
                <a:latin typeface="+mj-lt"/>
              </a:rPr>
              <a:t>Spring</a:t>
            </a:r>
          </a:p>
          <a:p>
            <a:pPr algn="ctr"/>
            <a:r>
              <a:rPr lang="en-GB" sz="1200" dirty="0" err="1">
                <a:solidFill>
                  <a:srgbClr val="333399"/>
                </a:solidFill>
                <a:latin typeface="+mj-lt"/>
              </a:rPr>
              <a:t>WebFlux</a:t>
            </a:r>
            <a:endParaRPr lang="en-GB" sz="1200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8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Adding Support for Spring </a:t>
            </a:r>
            <a:r>
              <a:rPr lang="en-GB" dirty="0" err="1"/>
              <a:t>WebFlux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create a Spring project using Spring </a:t>
            </a:r>
            <a:r>
              <a:rPr lang="en-GB" dirty="0" err="1"/>
              <a:t>Initializr</a:t>
            </a:r>
            <a:r>
              <a:rPr lang="en-GB" dirty="0"/>
              <a:t>, add the Spring Reactive Web dependency</a:t>
            </a:r>
          </a:p>
          <a:p>
            <a:pPr lvl="1"/>
            <a:r>
              <a:rPr lang="en-GB" dirty="0"/>
              <a:t>Uses Netty by default, but you can switch to use Tomcat, Jetty etc.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0BF07AE-543D-4153-B5C5-77493706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5" y="4396912"/>
            <a:ext cx="7002078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08DFC-61DE-47C5-978A-C46D7F70C6F8}"/>
              </a:ext>
            </a:extLst>
          </p:cNvPr>
          <p:cNvSpPr txBox="1"/>
          <p:nvPr/>
        </p:nvSpPr>
        <p:spPr>
          <a:xfrm>
            <a:off x="7973593" y="478981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0760F-02C1-F56C-9D91-A292A925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53" y="1948243"/>
            <a:ext cx="3448664" cy="2377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867E3-4346-44E8-3042-3E0865E10A21}"/>
              </a:ext>
            </a:extLst>
          </p:cNvPr>
          <p:cNvSpPr txBox="1"/>
          <p:nvPr/>
        </p:nvSpPr>
        <p:spPr>
          <a:xfrm>
            <a:off x="2221739" y="3692321"/>
            <a:ext cx="2639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+mj-lt"/>
              </a:rPr>
              <a:t>Adds this dependency to your pom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B3245-89C4-BE15-92C5-5785ABAEE337}"/>
              </a:ext>
            </a:extLst>
          </p:cNvPr>
          <p:cNvCxnSpPr>
            <a:cxnSpLocks/>
          </p:cNvCxnSpPr>
          <p:nvPr/>
        </p:nvCxnSpPr>
        <p:spPr bwMode="auto">
          <a:xfrm>
            <a:off x="2243759" y="2980074"/>
            <a:ext cx="0" cy="14091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5507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Adding Support for Reactive MongoDB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use reactive data access, e.g. a MongoDB database, then add the appropriate dependency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066E3-F184-489C-B75C-02E324F6F318}"/>
              </a:ext>
            </a:extLst>
          </p:cNvPr>
          <p:cNvSpPr txBox="1"/>
          <p:nvPr/>
        </p:nvSpPr>
        <p:spPr>
          <a:xfrm>
            <a:off x="2330545" y="3957095"/>
            <a:ext cx="26399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  <a:latin typeface="+mj-lt"/>
              </a:rPr>
              <a:t>Adds this dependency to your pom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700C5-46D0-BFC1-9BDE-88F577CF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65" y="1556824"/>
            <a:ext cx="3448664" cy="23775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9B0F0-DFB9-4D9D-A98E-B91FFD5AE983}"/>
              </a:ext>
            </a:extLst>
          </p:cNvPr>
          <p:cNvCxnSpPr>
            <a:cxnSpLocks/>
          </p:cNvCxnSpPr>
          <p:nvPr/>
        </p:nvCxnSpPr>
        <p:spPr bwMode="auto">
          <a:xfrm>
            <a:off x="2333849" y="3129566"/>
            <a:ext cx="0" cy="126734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Rectangle 12">
            <a:extLst>
              <a:ext uri="{FF2B5EF4-FFF2-40B4-BE49-F238E27FC236}">
                <a16:creationId xmlns:a16="http://schemas.microsoft.com/office/drawing/2014/main" id="{0E38E1C4-A172-9A4C-A17B-B7BC6C44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85" y="4396912"/>
            <a:ext cx="7002078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-reactive&lt;/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10A5C-5CBC-9E96-A0EE-41D40264C204}"/>
              </a:ext>
            </a:extLst>
          </p:cNvPr>
          <p:cNvSpPr txBox="1"/>
          <p:nvPr/>
        </p:nvSpPr>
        <p:spPr>
          <a:xfrm>
            <a:off x="7973593" y="4789810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79678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 Dependencies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pom file will contain two sets of test dependencies</a:t>
            </a:r>
          </a:p>
          <a:p>
            <a:pPr lvl="1"/>
            <a:r>
              <a:rPr lang="en-GB" dirty="0"/>
              <a:t>JUnit tests</a:t>
            </a:r>
          </a:p>
          <a:p>
            <a:pPr lvl="1"/>
            <a:r>
              <a:rPr lang="en-GB" dirty="0"/>
              <a:t>Project Reactor tests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3B2852B-D364-434C-AB66-AF7FD929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45" y="1973888"/>
            <a:ext cx="7047118" cy="159322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io.projectreactor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&gt;reactor-test&lt;/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64EA8-653B-432C-8455-CC9F2FD05A30}"/>
              </a:ext>
            </a:extLst>
          </p:cNvPr>
          <p:cNvSpPr txBox="1"/>
          <p:nvPr/>
        </p:nvSpPr>
        <p:spPr>
          <a:xfrm>
            <a:off x="7982788" y="3333216"/>
            <a:ext cx="667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1284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Implementing a Reactive Data Layer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MongoDB documents</a:t>
            </a:r>
          </a:p>
          <a:p>
            <a:pPr eaLnBrk="1" hangingPunct="1"/>
            <a:r>
              <a:rPr lang="en-GB" dirty="0"/>
              <a:t>Defining a reactive data repository</a:t>
            </a:r>
          </a:p>
          <a:p>
            <a:pPr eaLnBrk="1" hangingPunct="1"/>
            <a:r>
              <a:rPr lang="en-GB" dirty="0"/>
              <a:t>Seeding the MongoDB database</a:t>
            </a:r>
          </a:p>
          <a:p>
            <a:pPr eaLnBrk="1" hangingPunct="1"/>
            <a:r>
              <a:rPr lang="en-GB" dirty="0"/>
              <a:t>Setting the active profile</a:t>
            </a:r>
          </a:p>
          <a:p>
            <a:pPr eaLnBrk="1" hangingPunct="1"/>
            <a:r>
              <a:rPr lang="en-GB" dirty="0"/>
              <a:t>Running the application</a:t>
            </a:r>
          </a:p>
          <a:p>
            <a:pPr eaLnBrk="1" hangingPunct="1"/>
            <a:r>
              <a:rPr lang="en-GB" dirty="0"/>
              <a:t>Reminder of the big picture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10645</TotalTime>
  <Words>3452</Words>
  <Application>Microsoft Office PowerPoint</Application>
  <PresentationFormat>On-screen Show (16:9)</PresentationFormat>
  <Paragraphs>636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Univers</vt:lpstr>
      <vt:lpstr>Wingdings</vt:lpstr>
      <vt:lpstr>Standard_LiveLessons_2017</vt:lpstr>
      <vt:lpstr>PowerPoint Presentation</vt:lpstr>
      <vt:lpstr>1. Project Reactor and Spring WebFlux</vt:lpstr>
      <vt:lpstr>Overview of Project Reactor</vt:lpstr>
      <vt:lpstr>Overview of Spring WebFlux</vt:lpstr>
      <vt:lpstr>Overview of the Demo Application</vt:lpstr>
      <vt:lpstr>Adding Support for Spring WebFlux</vt:lpstr>
      <vt:lpstr>Adding Support for Reactive MongoDB</vt:lpstr>
      <vt:lpstr>Test Dependencies</vt:lpstr>
      <vt:lpstr>2. Implementing a Reactive Data Layer</vt:lpstr>
      <vt:lpstr>Overview</vt:lpstr>
      <vt:lpstr>MongoDB Documents (1 of 2)</vt:lpstr>
      <vt:lpstr>MongoDB Documents (2 of 2)</vt:lpstr>
      <vt:lpstr>Defining a Reactive Data Repository (1 of 4)</vt:lpstr>
      <vt:lpstr>Defining a Reactive Data Repository (2 of 4)</vt:lpstr>
      <vt:lpstr>Defining a Reactive Data Repository (3 of 4)</vt:lpstr>
      <vt:lpstr>Defining a Reactive Data Repository (4 of 4)</vt:lpstr>
      <vt:lpstr>Seeding the MongoDB Database (1 of 3)</vt:lpstr>
      <vt:lpstr>Seeding the MongoDB Database (2 of 3)</vt:lpstr>
      <vt:lpstr>Seeding the MongoDB Database (3 of 3)</vt:lpstr>
      <vt:lpstr>Setting the Active Profile</vt:lpstr>
      <vt:lpstr>Running the Application</vt:lpstr>
      <vt:lpstr>Reminder of the Big Picture</vt:lpstr>
      <vt:lpstr>3. Implementing a Reactive Service Layer</vt:lpstr>
      <vt:lpstr>Overview</vt:lpstr>
      <vt:lpstr>Defining a Service Class</vt:lpstr>
      <vt:lpstr>Implementing Service Operations (1 of 4)</vt:lpstr>
      <vt:lpstr>Implementing Service Operations (2 of 4)</vt:lpstr>
      <vt:lpstr>Implementing Service Operations (3 of 4)</vt:lpstr>
      <vt:lpstr>Implementing Service Operations (4 of 4)</vt:lpstr>
      <vt:lpstr>4. Testing the Reactive Service Layer</vt:lpstr>
      <vt:lpstr>Overview</vt:lpstr>
      <vt:lpstr>Test Dependencies</vt:lpstr>
      <vt:lpstr>Defining a Test Class</vt:lpstr>
      <vt:lpstr>Autowiring Dependencies into the Test Class</vt:lpstr>
      <vt:lpstr>How to Define Reactive Tests</vt:lpstr>
      <vt:lpstr>Defining Reactive Tests (1 of 3)</vt:lpstr>
      <vt:lpstr>Defining Reactive Tests (2 of 3)</vt:lpstr>
      <vt:lpstr>Defining Reactive Tests (3 of 3)</vt:lpstr>
      <vt:lpstr>Exercise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207</cp:revision>
  <dcterms:created xsi:type="dcterms:W3CDTF">2015-09-28T19:52:00Z</dcterms:created>
  <dcterms:modified xsi:type="dcterms:W3CDTF">2024-01-18T15:06:03Z</dcterms:modified>
</cp:coreProperties>
</file>