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8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66" r:id="rId10"/>
    <p:sldId id="367" r:id="rId11"/>
    <p:sldId id="368" r:id="rId12"/>
    <p:sldId id="369" r:id="rId13"/>
    <p:sldId id="370" r:id="rId14"/>
    <p:sldId id="360" r:id="rId15"/>
    <p:sldId id="371" r:id="rId16"/>
    <p:sldId id="372" r:id="rId17"/>
    <p:sldId id="373" r:id="rId18"/>
    <p:sldId id="375" r:id="rId19"/>
    <p:sldId id="374" r:id="rId20"/>
    <p:sldId id="376" r:id="rId21"/>
    <p:sldId id="377" r:id="rId22"/>
    <p:sldId id="361" r:id="rId23"/>
    <p:sldId id="378" r:id="rId24"/>
    <p:sldId id="379" r:id="rId25"/>
    <p:sldId id="380" r:id="rId26"/>
    <p:sldId id="381" r:id="rId27"/>
    <p:sldId id="71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3"/>
    <a:srgbClr val="66CCFF"/>
    <a:srgbClr val="1581A5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5974" autoAdjust="0"/>
  </p:normalViewPr>
  <p:slideViewPr>
    <p:cSldViewPr snapToGrid="0" snapToObjects="1">
      <p:cViewPr varScale="1">
        <p:scale>
          <a:sx n="122" d="100"/>
          <a:sy n="122" d="100"/>
        </p:scale>
        <p:origin x="75" y="243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2D48B-C6D7-43E3-A884-66AE2D7D7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7DD3-5E7F-4809-8DF8-687D74C05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5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8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9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B929E-6B36-40A7-AC7B-035B971C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21486-CFEA-4983-8DBF-CDD6B496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4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7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1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5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21486-CFEA-4983-8DBF-CDD6B496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9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02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pPr>
              <a:defRPr/>
            </a:pPr>
            <a:r>
              <a:rPr lang="en-GB" dirty="0"/>
              <a:t>Task Execution and Scheduling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C3F56-211D-49AD-8C73-A9CFD1DB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71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7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9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74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89DCE-F568-4B08-9E6D-B8717FED4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B625C-6924-4942-B261-98E18CF81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7DD3-5E7F-4809-8DF8-687D74C05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 sz="3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Task Execution and Scheduling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Task execution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Task scheduling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Async and scheduled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demo-task-execution-scheduling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Asynchronous Execution with Pooling (1 of 3)</a:t>
            </a:r>
            <a:endParaRPr lang="en-GB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8082" cy="4111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This is the most commonly used task executor class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defRPr/>
            </a:pPr>
            <a:r>
              <a:rPr lang="en-GB" dirty="0"/>
              <a:t>(Under the covers, it wraps a Java </a:t>
            </a:r>
            <a:r>
              <a:rPr lang="en-GB" dirty="0" err="1">
                <a:latin typeface="Courier New" panose="02070309020205020404" pitchFamily="49" charset="0"/>
              </a:rPr>
              <a:t>ThreadPoolExecutor</a:t>
            </a:r>
            <a:r>
              <a:rPr lang="en-GB" dirty="0">
                <a:latin typeface="+mj-lt"/>
              </a:rPr>
              <a:t>)</a:t>
            </a:r>
          </a:p>
          <a:p>
            <a:pPr lvl="1">
              <a:defRPr/>
            </a:pPr>
            <a:r>
              <a:rPr lang="en-GB" dirty="0"/>
              <a:t>Executes task asynchronously, using a thread from a thread pool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completely configure the thread pool</a:t>
            </a:r>
          </a:p>
          <a:p>
            <a:pPr lvl="1">
              <a:defRPr/>
            </a:pPr>
            <a:r>
              <a:rPr lang="en-GB" dirty="0"/>
              <a:t>Core size of thread pool</a:t>
            </a:r>
          </a:p>
          <a:p>
            <a:pPr lvl="1">
              <a:defRPr/>
            </a:pPr>
            <a:r>
              <a:rPr lang="en-GB" dirty="0"/>
              <a:t>Maximum size of thread pool</a:t>
            </a:r>
          </a:p>
          <a:p>
            <a:pPr lvl="1">
              <a:defRPr/>
            </a:pPr>
            <a:r>
              <a:rPr lang="en-GB" dirty="0"/>
              <a:t>How long to keep unused threads in the thread pool</a:t>
            </a:r>
          </a:p>
          <a:p>
            <a:pPr lvl="1">
              <a:defRPr/>
            </a:pPr>
            <a:r>
              <a:rPr lang="en-GB" dirty="0"/>
              <a:t>A blocking queue, to hold tasks while waiting for available thread</a:t>
            </a:r>
          </a:p>
          <a:p>
            <a:pPr lvl="1">
              <a:defRPr/>
            </a:pPr>
            <a:r>
              <a:rPr lang="en-GB" dirty="0"/>
              <a:t>The policy about what to do if no threads/blocking queue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0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Asynchronous Execution with Pooling (2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Example creating a </a:t>
            </a: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endParaRPr lang="en-GB" dirty="0"/>
          </a:p>
          <a:p>
            <a:pPr lvl="1">
              <a:defRPr/>
            </a:pPr>
            <a:r>
              <a:rPr lang="en-GB" dirty="0"/>
              <a:t>Note we've configured various aspects about thread pooling</a:t>
            </a: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3">
              <a:defRPr/>
            </a:pPr>
            <a:endParaRPr lang="en-GB" sz="1500" dirty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GB" dirty="0"/>
              <a:t>The client code executes 10 tasks </a:t>
            </a:r>
          </a:p>
          <a:p>
            <a:pPr lvl="1">
              <a:defRPr/>
            </a:pPr>
            <a:r>
              <a:rPr lang="en-GB" dirty="0"/>
              <a:t>They run as concurrently as possible, using thread-pool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40894-1959-4849-A2FE-C2418450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80063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TaskExecutor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ThreadPoolTaskExecutor executor = new ThreadPoolTaskExecutor();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executor.setCorePoolSize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executor.setMaxPoolSize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executor.setKeepAliveSeconds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executor.setQueueCapacity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executor.setRejectedExecutionHandler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ThreadPoolExecutor.CallerRunsPolicy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executor;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16E2-FDE4-4C04-B132-E41E7366563D}"/>
              </a:ext>
            </a:extLst>
          </p:cNvPr>
          <p:cNvSpPr txBox="1"/>
          <p:nvPr/>
        </p:nvSpPr>
        <p:spPr>
          <a:xfrm>
            <a:off x="6659041" y="2827041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57951-ADCB-4AF7-82A9-94FE80A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43" y="3961885"/>
            <a:ext cx="6065044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demoAsyncUsingThreadPool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 " +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48D82-2127-42CF-B3A1-9F3CE4DE6737}"/>
              </a:ext>
            </a:extLst>
          </p:cNvPr>
          <p:cNvSpPr txBox="1"/>
          <p:nvPr/>
        </p:nvSpPr>
        <p:spPr>
          <a:xfrm>
            <a:off x="6442595" y="4793364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807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Asynchronous Execution with Pooling (3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9765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Here's the console output… note the following points:</a:t>
            </a:r>
          </a:p>
          <a:p>
            <a:pPr lvl="1">
              <a:defRPr/>
            </a:pPr>
            <a:r>
              <a:rPr lang="en-GB" dirty="0"/>
              <a:t>Up to 4 tasks are running concurrently on threads from the thread pool (thread IDs 12, 14, 13, and 11 in this screenshot)</a:t>
            </a:r>
          </a:p>
          <a:p>
            <a:pPr lvl="1">
              <a:defRPr/>
            </a:pPr>
            <a:r>
              <a:rPr lang="en-GB" dirty="0"/>
              <a:t>Surplus tasks are all executed on the calling thread (thread ID 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9BEAF-BA88-EB79-D2AF-E29E7CA7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7" y="2305538"/>
            <a:ext cx="3855162" cy="265902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169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Submitting Callable Tasks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7925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/>
              <a:t>All the examples so far have executed </a:t>
            </a:r>
            <a:r>
              <a:rPr lang="en-GB" dirty="0">
                <a:latin typeface="Courier New" panose="02070309020205020404" pitchFamily="49" charset="0"/>
              </a:rPr>
              <a:t>Runnable</a:t>
            </a:r>
            <a:r>
              <a:rPr lang="en-GB" dirty="0"/>
              <a:t> tasks</a:t>
            </a:r>
          </a:p>
          <a:p>
            <a:pPr lvl="1">
              <a:defRPr/>
            </a:pPr>
            <a:r>
              <a:rPr lang="en-GB" dirty="0"/>
              <a:t>i.e. no return value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r>
              <a:rPr lang="en-GB" dirty="0">
                <a:latin typeface="+mj-lt"/>
              </a:rPr>
              <a:t> also allows you to submit </a:t>
            </a:r>
            <a:r>
              <a:rPr lang="en-GB" dirty="0">
                <a:latin typeface="Courier New" panose="02070309020205020404" pitchFamily="49" charset="0"/>
              </a:rPr>
              <a:t>Callable&lt;T&gt;</a:t>
            </a:r>
            <a:r>
              <a:rPr lang="en-GB" dirty="0">
                <a:latin typeface="+mj-lt"/>
              </a:rPr>
              <a:t> tasks, which eventually return a result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Call </a:t>
            </a:r>
            <a:r>
              <a:rPr lang="en-GB" dirty="0">
                <a:latin typeface="Courier New" panose="02070309020205020404" pitchFamily="49" charset="0"/>
              </a:rPr>
              <a:t>submit()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Returns a </a:t>
            </a:r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>
                <a:latin typeface="+mj-lt"/>
              </a:rPr>
              <a:t> object, representing the pending result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For a complete example, see:</a:t>
            </a:r>
          </a:p>
          <a:p>
            <a:pPr lvl="1">
              <a:defRPr/>
            </a:pPr>
            <a:r>
              <a:rPr lang="en-GB" sz="1350" dirty="0" err="1">
                <a:latin typeface="Courier New" panose="02070309020205020404" pitchFamily="49" charset="0"/>
              </a:rPr>
              <a:t>MyCallableTask</a:t>
            </a:r>
            <a:r>
              <a:rPr lang="en-GB" dirty="0">
                <a:latin typeface="+mj-lt"/>
              </a:rPr>
              <a:t> class, implements </a:t>
            </a:r>
            <a:r>
              <a:rPr lang="en-GB" sz="1350" dirty="0">
                <a:latin typeface="Courier New" panose="02070309020205020404" pitchFamily="49" charset="0"/>
              </a:rPr>
              <a:t>Callable&lt;Integer&gt;</a:t>
            </a:r>
          </a:p>
          <a:p>
            <a:pPr lvl="1">
              <a:defRPr/>
            </a:pPr>
            <a:r>
              <a:rPr lang="en-GB" sz="1350" dirty="0" err="1">
                <a:latin typeface="Courier New" panose="02070309020205020404" pitchFamily="49" charset="0"/>
              </a:rPr>
              <a:t>MyConfig</a:t>
            </a:r>
            <a:r>
              <a:rPr lang="en-GB" dirty="0">
                <a:latin typeface="+mj-lt"/>
              </a:rPr>
              <a:t> class, see </a:t>
            </a:r>
            <a:r>
              <a:rPr lang="en-GB" sz="1350" dirty="0" err="1">
                <a:latin typeface="Courier New" panose="02070309020205020404" pitchFamily="49" charset="0"/>
              </a:rPr>
              <a:t>threadPoolTaskExecutor</a:t>
            </a:r>
            <a:r>
              <a:rPr lang="en-GB" sz="1350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 lvl="1">
              <a:defRPr/>
            </a:pPr>
            <a:r>
              <a:rPr lang="en-GB" sz="1350" dirty="0">
                <a:latin typeface="Courier New" panose="02070309020205020404" pitchFamily="49" charset="0"/>
              </a:rPr>
              <a:t>Main</a:t>
            </a:r>
            <a:r>
              <a:rPr lang="en-GB" dirty="0"/>
              <a:t> class, see </a:t>
            </a:r>
            <a:r>
              <a:rPr lang="en-GB" sz="1350" dirty="0" err="1">
                <a:latin typeface="Courier New" panose="02070309020205020404" pitchFamily="49" charset="0"/>
              </a:rPr>
              <a:t>demoAsyncUsingThreadPoolWithResults</a:t>
            </a:r>
            <a:r>
              <a:rPr lang="en-GB" sz="1350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6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Additional Task Executor Classes Available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Tahoma" pitchFamily="34" charset="0"/>
              </a:rPr>
              <a:t>Spring provides several additional implementations of </a:t>
            </a:r>
            <a:r>
              <a:rPr lang="en-GB" dirty="0">
                <a:latin typeface="Courier New" panose="02070309020205020404" pitchFamily="49" charset="0"/>
                <a:cs typeface="Tahoma" pitchFamily="34" charset="0"/>
              </a:rPr>
              <a:t>TaskExecutor</a:t>
            </a:r>
            <a:r>
              <a:rPr lang="en-GB" dirty="0">
                <a:cs typeface="Tahoma" pitchFamily="34" charset="0"/>
              </a:rPr>
              <a:t>, if you need even more control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ConcurrentTaskExecutor</a:t>
            </a:r>
            <a:r>
              <a:rPr lang="en-GB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SimpleThreadPoolTaskExecutor</a:t>
            </a:r>
            <a:r>
              <a:rPr lang="en-GB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WorkManagerTaskExecutor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cs typeface="Tahoma" pitchFamily="34" charset="0"/>
              </a:rPr>
              <a:t>See Spring docs for full details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D4E9A07D-7C1C-4137-A3CA-AEB449950086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2. </a:t>
            </a:r>
            <a:r>
              <a:rPr lang="en-GB" dirty="0"/>
              <a:t>Task Scheduling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The </a:t>
            </a:r>
            <a:r>
              <a:rPr lang="en-GB" dirty="0" err="1"/>
              <a:t>TaskScheduler</a:t>
            </a:r>
            <a:r>
              <a:rPr lang="en-GB" dirty="0"/>
              <a:t> interface</a:t>
            </a:r>
          </a:p>
          <a:p>
            <a:r>
              <a:rPr lang="en-GB" dirty="0"/>
              <a:t>Creating a </a:t>
            </a:r>
            <a:r>
              <a:rPr lang="en-GB" dirty="0" err="1"/>
              <a:t>TaskScheduler</a:t>
            </a:r>
            <a:r>
              <a:rPr lang="en-GB" dirty="0"/>
              <a:t> bean</a:t>
            </a:r>
          </a:p>
          <a:p>
            <a:r>
              <a:rPr lang="en-GB" dirty="0">
                <a:cs typeface="Tahoma" pitchFamily="34" charset="0"/>
              </a:rPr>
              <a:t>Scheduling tasks with a fixed delay</a:t>
            </a:r>
          </a:p>
          <a:p>
            <a:r>
              <a:rPr lang="en-GB" dirty="0">
                <a:cs typeface="Tahoma" pitchFamily="34" charset="0"/>
              </a:rPr>
              <a:t>Scheduling tasks at a fixed rate</a:t>
            </a:r>
          </a:p>
          <a:p>
            <a:r>
              <a:rPr lang="en-GB" dirty="0">
                <a:cs typeface="Tahoma" pitchFamily="34" charset="0"/>
              </a:rPr>
              <a:t>Scheduling tasks based on a trigger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BC786-398B-3CFD-2EB2-E91D9C9E61C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demo.taskscheduling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1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previous section discussed </a:t>
            </a:r>
            <a:r>
              <a:rPr lang="en-GB" dirty="0">
                <a:latin typeface="Courier New" panose="02070309020205020404" pitchFamily="49" charset="0"/>
              </a:rPr>
              <a:t>TaskExecutor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Executes a task immediately (according to thread pool constraints, if you specified any)</a:t>
            </a:r>
          </a:p>
          <a:p>
            <a:pPr lvl="1"/>
            <a:endParaRPr lang="en-GB" dirty="0"/>
          </a:p>
          <a:p>
            <a:r>
              <a:rPr lang="en-GB" dirty="0"/>
              <a:t>Spring also provides a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r>
              <a:rPr lang="en-GB" dirty="0">
                <a:latin typeface="+mj-lt"/>
              </a:rPr>
              <a:t> interface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Schedules a task for execution at some time in the future</a:t>
            </a:r>
          </a:p>
          <a:p>
            <a:pPr lvl="1"/>
            <a:r>
              <a:rPr lang="en-GB" dirty="0"/>
              <a:t>E.g. with a fixed delay</a:t>
            </a:r>
          </a:p>
          <a:p>
            <a:pPr lvl="1"/>
            <a:r>
              <a:rPr lang="en-GB" dirty="0"/>
              <a:t>E.g. at a fixed rate</a:t>
            </a:r>
          </a:p>
          <a:p>
            <a:pPr lvl="1"/>
            <a:r>
              <a:rPr lang="en-GB" dirty="0"/>
              <a:t>E.g. based on trigger info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29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TaskScheduler</a:t>
            </a:r>
            <a:r>
              <a:rPr lang="en-GB" dirty="0"/>
              <a:t> Interface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definition of the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r>
              <a:rPr lang="en-GB" dirty="0"/>
              <a:t> interface</a:t>
            </a:r>
          </a:p>
          <a:p>
            <a:pPr lvl="1"/>
            <a:r>
              <a:rPr lang="en-GB" sz="1600" dirty="0"/>
              <a:t>Similar to </a:t>
            </a:r>
            <a:r>
              <a:rPr lang="en-GB" sz="1400" dirty="0" err="1">
                <a:latin typeface="Courier New" panose="02070309020205020404" pitchFamily="49" charset="0"/>
              </a:rPr>
              <a:t>java.util.concurrent.ScheduledThreadPoolExecutor</a:t>
            </a:r>
            <a:endParaRPr lang="en-GB" sz="14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9257" y="1571907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org.springframework.scheduling.TaskScheduler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scheduleWithFixedDelay(Runnable r, long delay);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scheduleWithFixedDelay(Runnable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long delay);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(Runnable r, long period);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long period);    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schedule(Runnable r, Trigger trigger);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25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TaskScheduler</a:t>
            </a:r>
            <a:r>
              <a:rPr lang="en-GB" dirty="0"/>
              <a:t> Bean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Spring provides the </a:t>
            </a:r>
            <a:r>
              <a:rPr lang="en-GB" dirty="0" err="1">
                <a:latin typeface="Courier New" panose="02070309020205020404" pitchFamily="49" charset="0"/>
              </a:rPr>
              <a:t>ThreadPoolTaskScheduler</a:t>
            </a:r>
            <a:r>
              <a:rPr lang="en-GB" dirty="0">
                <a:latin typeface="+mj-lt"/>
              </a:rPr>
              <a:t> class, which is a simple implementation of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This is perfectly adequate in most scenarios</a:t>
            </a:r>
          </a:p>
          <a:p>
            <a:pPr lvl="1"/>
            <a:r>
              <a:rPr lang="en-GB" dirty="0">
                <a:latin typeface="+mj-lt"/>
              </a:rPr>
              <a:t>Has various bean properties, e.</a:t>
            </a:r>
            <a:r>
              <a:rPr lang="en-GB" dirty="0"/>
              <a:t>g. pool size, thread priority, etc.</a:t>
            </a:r>
          </a:p>
          <a:p>
            <a:pPr lvl="1"/>
            <a:endParaRPr lang="en-GB" dirty="0"/>
          </a:p>
          <a:p>
            <a:r>
              <a:rPr lang="en-GB" dirty="0"/>
              <a:t>All the examples in this section will use the following bean:</a:t>
            </a: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41470-BAC6-4C53-8CA9-BE52AEFA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099270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scheduler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scheduler.setPoolSize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scheduler;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223F-F4F8-4BDF-AAD2-40C726EA6299}"/>
              </a:ext>
            </a:extLst>
          </p:cNvPr>
          <p:cNvSpPr txBox="1"/>
          <p:nvPr/>
        </p:nvSpPr>
        <p:spPr>
          <a:xfrm>
            <a:off x="6659041" y="4346247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167139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with a Fixed Delay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</a:rPr>
              <a:t>scheduleWithFixedDelay()</a:t>
            </a:r>
            <a:r>
              <a:rPr lang="en-GB" dirty="0"/>
              <a:t> schedules tasks with a fixed delay after completion of the previous task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80217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demoFixedDelayExecution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task, which prints 1,2,3 (this takes 4s).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"Fixed delay of 5s between completion of task and start of next.");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sch.scheduleWithFixedDelay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(20_000);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sch.shutdown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6767" y="3242055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EEA66-53F9-5EF9-87C6-2A9F1EC3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2" y="3644882"/>
            <a:ext cx="6113743" cy="120624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877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1. </a:t>
            </a:r>
            <a:r>
              <a:rPr lang="en-GB" dirty="0"/>
              <a:t>Task Execution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The TaskExecutor interface</a:t>
            </a:r>
          </a:p>
          <a:p>
            <a:r>
              <a:rPr lang="en-GB" dirty="0">
                <a:cs typeface="Tahoma" pitchFamily="34" charset="0"/>
              </a:rPr>
              <a:t>How to use a TaskExecutor</a:t>
            </a:r>
          </a:p>
          <a:p>
            <a:r>
              <a:rPr lang="en-GB" dirty="0">
                <a:cs typeface="Tahoma" pitchFamily="34" charset="0"/>
              </a:rPr>
              <a:t>Synchronous execution</a:t>
            </a:r>
          </a:p>
          <a:p>
            <a:r>
              <a:rPr lang="en-GB" dirty="0">
                <a:cs typeface="Tahoma" pitchFamily="34" charset="0"/>
              </a:rPr>
              <a:t>Simple asynchronous execution</a:t>
            </a:r>
          </a:p>
          <a:p>
            <a:r>
              <a:rPr lang="en-GB" dirty="0">
                <a:cs typeface="Tahoma" pitchFamily="34" charset="0"/>
              </a:rPr>
              <a:t>Asynchronous execution with pooling</a:t>
            </a:r>
          </a:p>
          <a:p>
            <a:r>
              <a:rPr lang="en-GB" dirty="0">
                <a:cs typeface="Tahoma" pitchFamily="34" charset="0"/>
              </a:rPr>
              <a:t>Submitting callable tasks</a:t>
            </a:r>
          </a:p>
          <a:p>
            <a:r>
              <a:rPr lang="en-GB" dirty="0">
                <a:cs typeface="Tahoma" pitchFamily="34" charset="0"/>
              </a:rPr>
              <a:t>Additional task executor classes available</a:t>
            </a:r>
          </a:p>
          <a:p>
            <a:endParaRPr lang="en-GB" dirty="0"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CC55D-901E-96F7-8ADE-3544F27A2818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demo.taskexecution</a:t>
            </a:r>
          </a:p>
        </p:txBody>
      </p:sp>
    </p:spTree>
    <p:extLst>
      <p:ext uri="{BB962C8B-B14F-4D97-AF65-F5344CB8AC3E}">
        <p14:creationId xmlns:p14="http://schemas.microsoft.com/office/powerpoint/2010/main" val="418075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at a Fixed Rate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</a:rPr>
              <a:t>scheduleAtFixedRate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GB" dirty="0"/>
              <a:t> schedules tasks at a fixed rate between tasks (regardless of when they complete)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40233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demoFixedRateExecution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task, which prints 1,2,3 (this takes 4s).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"Fixed rate of 5s between starting each task.");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sch.scheduleAtFixedRate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(20_000); }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sch.shutdown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2595" y="3201056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A571-3963-2516-1EDD-8653FFC1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21" y="3341422"/>
            <a:ext cx="4604586" cy="166048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5636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based on a Trigger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96622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</a:rPr>
              <a:t>schedule()</a:t>
            </a:r>
            <a:r>
              <a:rPr lang="en-GB" dirty="0"/>
              <a:t> schedules tasks based on a </a:t>
            </a:r>
            <a:r>
              <a:rPr lang="en-GB" dirty="0">
                <a:latin typeface="Courier New" panose="02070309020205020404" pitchFamily="49" charset="0"/>
              </a:rPr>
              <a:t>Trigger</a:t>
            </a:r>
            <a:r>
              <a:rPr lang="en-GB" dirty="0"/>
              <a:t>, which you can pass as the 2</a:t>
            </a:r>
            <a:r>
              <a:rPr lang="en-GB" baseline="30000" dirty="0"/>
              <a:t>nd</a:t>
            </a:r>
            <a:r>
              <a:rPr lang="en-GB" dirty="0"/>
              <a:t> argument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Trigger</a:t>
            </a:r>
            <a:r>
              <a:rPr lang="en-GB" dirty="0"/>
              <a:t> is an interface, Spring has 2 implementations:</a:t>
            </a:r>
          </a:p>
          <a:p>
            <a:pPr lvl="1">
              <a:defRPr/>
            </a:pPr>
            <a:r>
              <a:rPr lang="en-GB" dirty="0" err="1">
                <a:latin typeface="Courier New" panose="02070309020205020404" pitchFamily="49" charset="0"/>
              </a:rPr>
              <a:t>PeriodicTrigger</a:t>
            </a:r>
            <a:r>
              <a:rPr lang="en-GB" dirty="0">
                <a:latin typeface="Courier New" panose="02070309020205020404" pitchFamily="49" charset="0"/>
              </a:rPr>
              <a:t> - </a:t>
            </a:r>
            <a:r>
              <a:rPr lang="en-GB" dirty="0"/>
              <a:t>Similar capabilities to previous 2 slides</a:t>
            </a:r>
          </a:p>
          <a:p>
            <a:pPr lvl="1">
              <a:defRPr/>
            </a:pPr>
            <a:r>
              <a:rPr lang="en-GB" dirty="0" err="1">
                <a:latin typeface="Courier New" panose="02070309020205020404" pitchFamily="49" charset="0"/>
              </a:rPr>
              <a:t>CronTrigger</a:t>
            </a:r>
            <a:r>
              <a:rPr lang="en-GB" dirty="0">
                <a:latin typeface="Courier New" panose="02070309020205020404" pitchFamily="49" charset="0"/>
              </a:rPr>
              <a:t>     - </a:t>
            </a:r>
            <a:r>
              <a:rPr lang="en-GB" dirty="0"/>
              <a:t>Schedules tasks based on </a:t>
            </a:r>
            <a:r>
              <a:rPr lang="en-GB" dirty="0" err="1"/>
              <a:t>cron</a:t>
            </a:r>
            <a:r>
              <a:rPr lang="en-GB" dirty="0"/>
              <a:t> expression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088495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demoCronTriggeredExecution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 to run 15 minutes past each hour,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"but only for 9am-5pm, Monday to Friday.");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CronTrigger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 15 9-17 * * MON-FRI"));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442595" y="4330561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05715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3. </a:t>
            </a:r>
            <a:r>
              <a:rPr lang="en-GB" dirty="0"/>
              <a:t>Async and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Enabling async and scheduled methods</a:t>
            </a:r>
          </a:p>
          <a:p>
            <a:r>
              <a:rPr lang="en-GB" dirty="0"/>
              <a:t>Defining async methods</a:t>
            </a:r>
          </a:p>
          <a:p>
            <a:r>
              <a:rPr lang="en-GB" dirty="0"/>
              <a:t>Defining scheduled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4BD90-159F-9E96-FDEF-509B1094E92C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demo.asyncAndScheduledMethods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7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Spring has some special annotations that make it even easier to execute and schedule methods asynchronously…</a:t>
            </a:r>
          </a:p>
          <a:p>
            <a:pPr lvl="1"/>
            <a:r>
              <a:rPr lang="en-GB" dirty="0"/>
              <a:t>You just provide a suitable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/>
              <a:t> bean, and Spring will use it implicitly to achieve asynchrony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</a:rPr>
              <a:t>The </a:t>
            </a:r>
            <a:r>
              <a:rPr lang="en-GB" dirty="0">
                <a:latin typeface="Courier New" panose="02070309020205020404" pitchFamily="49" charset="0"/>
              </a:rPr>
              <a:t>@Async</a:t>
            </a:r>
            <a:r>
              <a:rPr lang="en-GB" dirty="0">
                <a:latin typeface="+mj-lt"/>
              </a:rPr>
              <a:t> annotation…</a:t>
            </a:r>
          </a:p>
          <a:p>
            <a:pPr lvl="1"/>
            <a:r>
              <a:rPr lang="en-GB" dirty="0"/>
              <a:t>You can annotate a bean method with </a:t>
            </a:r>
            <a:r>
              <a:rPr lang="en-GB" dirty="0">
                <a:latin typeface="Courier New" panose="02070309020205020404" pitchFamily="49" charset="0"/>
              </a:rPr>
              <a:t>@Async</a:t>
            </a:r>
          </a:p>
          <a:p>
            <a:pPr lvl="1"/>
            <a:r>
              <a:rPr lang="en-GB" dirty="0"/>
              <a:t>When you invoke the method, Spring will automatically execute the method asynchronously via the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@Scheduled</a:t>
            </a:r>
            <a:r>
              <a:rPr lang="en-GB" dirty="0"/>
              <a:t> annotation…</a:t>
            </a:r>
          </a:p>
          <a:p>
            <a:pPr lvl="1"/>
            <a:r>
              <a:rPr lang="en-GB" dirty="0"/>
              <a:t>You can annotate a bean method with </a:t>
            </a:r>
            <a:r>
              <a:rPr lang="en-GB" dirty="0">
                <a:latin typeface="Courier New" panose="02070309020205020404" pitchFamily="49" charset="0"/>
              </a:rPr>
              <a:t>@Scheduled</a:t>
            </a:r>
          </a:p>
          <a:p>
            <a:pPr lvl="1"/>
            <a:r>
              <a:rPr lang="en-GB" dirty="0"/>
              <a:t>Spring will automatically schedule the method for execution on a suitable thread, according to the specified delay/rate/trigger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93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Enabling Async and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On any configuration class in your app, add one or both of the following annotations</a:t>
            </a:r>
          </a:p>
          <a:p>
            <a:pPr lvl="1">
              <a:defRPr/>
            </a:pP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EnableAsync</a:t>
            </a:r>
            <a:endParaRPr lang="en-GB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EnableScheduling</a:t>
            </a: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sz="600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You must also provide Spring with a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>
                <a:latin typeface="+mj-lt"/>
              </a:rPr>
              <a:t> bean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E.g.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331167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EnableAsync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EnableScheduling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649383" y="4579643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177514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Defining Async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j-lt"/>
              </a:rPr>
              <a:t>Here's an example of how to define async methods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The 2</a:t>
            </a:r>
            <a:r>
              <a:rPr lang="en-GB" baseline="30000" dirty="0">
                <a:latin typeface="+mj-lt"/>
              </a:rPr>
              <a:t>nd</a:t>
            </a:r>
            <a:r>
              <a:rPr lang="en-GB" dirty="0">
                <a:latin typeface="+mj-lt"/>
              </a:rPr>
              <a:t> method shows how to return a result, via </a:t>
            </a:r>
            <a:r>
              <a:rPr lang="en-GB" dirty="0" err="1">
                <a:latin typeface="Courier New" panose="02070309020205020404" pitchFamily="49" charset="0"/>
              </a:rPr>
              <a:t>AsyncResult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601608"/>
            <a:ext cx="6065044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@Async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("Start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("End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@Async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Future&lt;Integer&gt;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("Start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("End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&lt;Integer&gt;(42);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787241" y="4786436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0E61B-D1C6-4367-B013-FB6E52DE000A}"/>
              </a:ext>
            </a:extLst>
          </p:cNvPr>
          <p:cNvSpPr/>
          <p:nvPr/>
        </p:nvSpPr>
        <p:spPr bwMode="auto">
          <a:xfrm>
            <a:off x="5550149" y="1684031"/>
            <a:ext cx="2105024" cy="4179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FF0000"/>
                </a:solidFill>
                <a:latin typeface="+mj-lt"/>
              </a:rPr>
              <a:t>See </a:t>
            </a:r>
            <a:r>
              <a:rPr lang="en-GB" sz="1050" dirty="0">
                <a:solidFill>
                  <a:srgbClr val="FF0000"/>
                </a:solidFill>
              </a:rPr>
              <a:t>Application.java</a:t>
            </a:r>
            <a:r>
              <a:rPr lang="en-GB" sz="1050" dirty="0">
                <a:solidFill>
                  <a:srgbClr val="FF0000"/>
                </a:solidFill>
                <a:latin typeface="+mj-lt"/>
              </a:rPr>
              <a:t> </a:t>
            </a:r>
            <a:br>
              <a:rPr lang="en-GB" sz="1050" dirty="0">
                <a:solidFill>
                  <a:srgbClr val="FF0000"/>
                </a:solidFill>
                <a:latin typeface="+mj-lt"/>
              </a:rPr>
            </a:br>
            <a:r>
              <a:rPr lang="en-GB" sz="1350" dirty="0">
                <a:solidFill>
                  <a:srgbClr val="FF0000"/>
                </a:solidFill>
                <a:latin typeface="+mj-lt"/>
              </a:rPr>
              <a:t>for </a:t>
            </a:r>
            <a:r>
              <a:rPr lang="en-GB" sz="1050" dirty="0">
                <a:solidFill>
                  <a:srgbClr val="FF0000"/>
                </a:solidFill>
                <a:latin typeface="+mj-lt"/>
              </a:rPr>
              <a:t>how to call async methods</a:t>
            </a:r>
          </a:p>
        </p:txBody>
      </p:sp>
    </p:spTree>
    <p:extLst>
      <p:ext uri="{BB962C8B-B14F-4D97-AF65-F5344CB8AC3E}">
        <p14:creationId xmlns:p14="http://schemas.microsoft.com/office/powerpoint/2010/main" val="157278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Defining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05790" cy="3547021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j-lt"/>
              </a:rPr>
              <a:t>Here's an example of how to define scheduled methods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Scheduled methods can't return a result (because you don't invoke them yourself - Spring schedules execution automatically)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923200"/>
            <a:ext cx="6065044" cy="25627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fixedDelay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myScheduledMethodWithFixedDelay5Seconds()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fixedRate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myScheduledMethodAtFixedRate5Seconds()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="*/5 * * * * MON-FRI")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myScheduledMethodBasedOnCronTrigger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787241" y="4278173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MyBean.java</a:t>
            </a:r>
          </a:p>
        </p:txBody>
      </p:sp>
    </p:spTree>
    <p:extLst>
      <p:ext uri="{BB962C8B-B14F-4D97-AF65-F5344CB8AC3E}">
        <p14:creationId xmlns:p14="http://schemas.microsoft.com/office/powerpoint/2010/main" val="37581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Task execution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Task scheduling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 and scheduled methods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provides mechanisms that allow you to execute and schedule tasks asynchronously</a:t>
            </a:r>
          </a:p>
          <a:p>
            <a:pPr lvl="1"/>
            <a:r>
              <a:rPr lang="en-GB" dirty="0"/>
              <a:t>Very similar to the executor/scheduler API in Java</a:t>
            </a:r>
          </a:p>
          <a:p>
            <a:pPr lvl="1"/>
            <a:endParaRPr lang="en-GB" dirty="0"/>
          </a:p>
          <a:p>
            <a:r>
              <a:rPr lang="en-GB" dirty="0"/>
              <a:t>You should use the Spring APIs, rather than the analogous Java APIs</a:t>
            </a:r>
          </a:p>
          <a:p>
            <a:pPr lvl="1"/>
            <a:r>
              <a:rPr lang="en-GB" dirty="0"/>
              <a:t>More idiomatic in Spring</a:t>
            </a:r>
          </a:p>
          <a:p>
            <a:pPr lvl="1"/>
            <a:r>
              <a:rPr lang="en-GB" dirty="0"/>
              <a:t>Easier to configure bean properties (e.g. thread pooling, etc.)</a:t>
            </a:r>
          </a:p>
          <a:p>
            <a:pPr lvl="1"/>
            <a:r>
              <a:rPr lang="en-US" dirty="0"/>
              <a:t>Easier to inject as beans into other components in your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TaskExecutor Interface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382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Spring defines a </a:t>
            </a:r>
            <a:r>
              <a:rPr lang="en-GB" dirty="0">
                <a:latin typeface="Courier New" panose="02070309020205020404" pitchFamily="49" charset="0"/>
              </a:rPr>
              <a:t>TaskExecutor</a:t>
            </a:r>
            <a:r>
              <a:rPr lang="en-GB" dirty="0"/>
              <a:t> interface, to execute a </a:t>
            </a:r>
            <a:r>
              <a:rPr lang="en-GB" dirty="0">
                <a:latin typeface="Courier New" panose="02070309020205020404" pitchFamily="49" charset="0"/>
              </a:rPr>
              <a:t>Runnable</a:t>
            </a:r>
            <a:r>
              <a:rPr lang="en-GB" dirty="0"/>
              <a:t> task</a:t>
            </a:r>
          </a:p>
          <a:p>
            <a:pPr lvl="1"/>
            <a:r>
              <a:rPr lang="en-GB" dirty="0"/>
              <a:t>Identical to </a:t>
            </a:r>
            <a:r>
              <a:rPr lang="en-GB" dirty="0" err="1">
                <a:latin typeface="Courier New" panose="02070309020205020404" pitchFamily="49" charset="0"/>
              </a:rPr>
              <a:t>java.util.concurrent.Executor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US" dirty="0"/>
              <a:t>Various implementations of </a:t>
            </a:r>
            <a:r>
              <a:rPr lang="en-US" dirty="0" err="1">
                <a:latin typeface="Courier New" panose="02070309020205020404" pitchFamily="49" charset="0"/>
              </a:rPr>
              <a:t>TaskExecutor</a:t>
            </a:r>
            <a:r>
              <a:rPr lang="en-US" dirty="0"/>
              <a:t> are available, allowing tasks to be executed just how you like:</a:t>
            </a:r>
          </a:p>
          <a:p>
            <a:pPr lvl="1"/>
            <a:r>
              <a:rPr lang="en-US" dirty="0"/>
              <a:t>Synchronously in the calling thread</a:t>
            </a:r>
          </a:p>
          <a:p>
            <a:pPr lvl="1"/>
            <a:r>
              <a:rPr lang="en-US" dirty="0"/>
              <a:t>In a newly created thread</a:t>
            </a:r>
          </a:p>
          <a:p>
            <a:pPr lvl="1"/>
            <a:r>
              <a:rPr lang="en-US" dirty="0"/>
              <a:t>In a thread from the thread pool</a:t>
            </a:r>
          </a:p>
          <a:p>
            <a:pPr lvl="1"/>
            <a:r>
              <a:rPr lang="en-US" dirty="0"/>
              <a:t>In a customized implementation of </a:t>
            </a:r>
            <a:r>
              <a:rPr lang="en-US" dirty="0" err="1">
                <a:latin typeface="Courier New" panose="02070309020205020404" pitchFamily="49" charset="0"/>
              </a:rPr>
              <a:t>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9257" y="1790426"/>
            <a:ext cx="6065044" cy="7899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org.springframework.core.task.TaskExecutor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void execute(Runnable r);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33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How to use a TaskExecutor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If you want multithreading in Spring, use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/>
              <a:t> rather than creating threads yourself</a:t>
            </a:r>
          </a:p>
          <a:p>
            <a:pPr lvl="1">
              <a:defRPr/>
            </a:pPr>
            <a:r>
              <a:rPr lang="en-GB" dirty="0"/>
              <a:t>The executor framework decouples the code that creates runnable tasks from the execution policy for those tasks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US" dirty="0">
                <a:latin typeface="+mj-lt"/>
              </a:rPr>
              <a:t>For example, rather than doing this: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… you should do this:</a:t>
            </a:r>
            <a:endParaRPr lang="en-GB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9257" y="3024346"/>
            <a:ext cx="6065044" cy="3467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Thread </a:t>
            </a:r>
            <a:r>
              <a:rPr lang="en-US" sz="900" dirty="0" err="1">
                <a:latin typeface="Courier New" panose="02070309020205020404" pitchFamily="49" charset="0"/>
              </a:rPr>
              <a:t>thread</a:t>
            </a:r>
            <a:r>
              <a:rPr lang="en-US" sz="900" dirty="0">
                <a:latin typeface="Courier New" panose="02070309020205020404" pitchFamily="49" charset="0"/>
              </a:rPr>
              <a:t> = new Thread(new </a:t>
            </a:r>
            <a:r>
              <a:rPr lang="en-US" sz="900" dirty="0" err="1">
                <a:latin typeface="Courier New" panose="02070309020205020404" pitchFamily="49" charset="0"/>
              </a:rPr>
              <a:t>MyRunnableTask</a:t>
            </a:r>
            <a:r>
              <a:rPr lang="en-US" sz="900" dirty="0">
                <a:latin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thread.start</a:t>
            </a:r>
            <a:r>
              <a:rPr lang="en-US" sz="9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6245" y="4194621"/>
            <a:ext cx="6065044" cy="4852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TaskExecutor</a:t>
            </a:r>
            <a:r>
              <a:rPr lang="en-US" sz="900" dirty="0">
                <a:latin typeface="Courier New" panose="02070309020205020404" pitchFamily="49" charset="0"/>
              </a:rPr>
              <a:t> executor = </a:t>
            </a:r>
            <a:r>
              <a:rPr lang="en-US" sz="900" i="1" dirty="0">
                <a:latin typeface="Courier New" panose="02070309020205020404" pitchFamily="49" charset="0"/>
              </a:rPr>
              <a:t>… some </a:t>
            </a:r>
            <a:r>
              <a:rPr lang="en-US" sz="900" i="1" dirty="0" err="1">
                <a:latin typeface="Courier New" panose="02070309020205020404" pitchFamily="49" charset="0"/>
              </a:rPr>
              <a:t>TaskExecutor</a:t>
            </a:r>
            <a:r>
              <a:rPr lang="en-US" sz="900" i="1" dirty="0">
                <a:latin typeface="Courier New" panose="02070309020205020404" pitchFamily="49" charset="0"/>
              </a:rPr>
              <a:t> implementation …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executor.execute</a:t>
            </a:r>
            <a:r>
              <a:rPr lang="en-US" sz="900" dirty="0">
                <a:latin typeface="Courier New" panose="02070309020205020404" pitchFamily="49" charset="0"/>
              </a:rPr>
              <a:t>(new MyRunnableTask1());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executor.execute</a:t>
            </a:r>
            <a:r>
              <a:rPr lang="en-US" sz="900" dirty="0">
                <a:latin typeface="Courier New" panose="02070309020205020404" pitchFamily="49" charset="0"/>
              </a:rPr>
              <a:t>(new MyRunnableTask2());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608B2-CE8D-04B7-627A-AB3E8E3564AB}"/>
              </a:ext>
            </a:extLst>
          </p:cNvPr>
          <p:cNvSpPr txBox="1"/>
          <p:nvPr/>
        </p:nvSpPr>
        <p:spPr>
          <a:xfrm>
            <a:off x="7147963" y="2999808"/>
            <a:ext cx="580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250" dirty="0"/>
              <a:t>☹️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D3FC-42B6-ABE7-9F83-F1D90C0BF1E5}"/>
              </a:ext>
            </a:extLst>
          </p:cNvPr>
          <p:cNvSpPr txBox="1"/>
          <p:nvPr/>
        </p:nvSpPr>
        <p:spPr>
          <a:xfrm>
            <a:off x="7147963" y="4233225"/>
            <a:ext cx="580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250" dirty="0"/>
              <a:t>😛</a:t>
            </a:r>
          </a:p>
        </p:txBody>
      </p:sp>
    </p:spTree>
    <p:extLst>
      <p:ext uri="{BB962C8B-B14F-4D97-AF65-F5344CB8AC3E}">
        <p14:creationId xmlns:p14="http://schemas.microsoft.com/office/powerpoint/2010/main" val="370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Synchronous Execution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 err="1">
                <a:latin typeface="Courier New" panose="02070309020205020404" pitchFamily="49" charset="0"/>
              </a:rPr>
              <a:t>SyncTaskExecutor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Executes task synchronously on the calling thread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Example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669257" y="2395941"/>
            <a:ext cx="6065044" cy="11777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1CDA-43A9-4EF5-AB23-C57D85C83030}"/>
              </a:ext>
            </a:extLst>
          </p:cNvPr>
          <p:cNvSpPr txBox="1"/>
          <p:nvPr/>
        </p:nvSpPr>
        <p:spPr>
          <a:xfrm>
            <a:off x="6659041" y="3367485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735699"/>
            <a:ext cx="6065044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demoSync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task", 5));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2595" y="4422424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E88A1-C54D-17F6-0595-2561A101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37" y="4233060"/>
            <a:ext cx="2611383" cy="83761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11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Simple Asynchronous Execution (1 of 3)</a:t>
            </a:r>
            <a:endParaRPr lang="en-GB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45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Executes task asynchronously on a new thread</a:t>
            </a:r>
          </a:p>
          <a:p>
            <a:pPr lvl="1">
              <a:defRPr/>
            </a:pPr>
            <a:r>
              <a:rPr lang="en-GB" dirty="0"/>
              <a:t>Creates a brand new thread for the task (i.e. no thread pooling)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By default, the amount of concurrency is unlimited</a:t>
            </a:r>
          </a:p>
          <a:p>
            <a:pPr lvl="1">
              <a:defRPr/>
            </a:pPr>
            <a:r>
              <a:rPr lang="en-GB" dirty="0"/>
              <a:t>i.e. you can execute as many concurrent tasks as you like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limit concurrency, to prevent runaway processing</a:t>
            </a:r>
          </a:p>
          <a:p>
            <a:pPr lvl="1">
              <a:defRPr/>
            </a:pPr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</a:rPr>
              <a:t>concurrencyLimit</a:t>
            </a:r>
            <a:r>
              <a:rPr lang="en-GB" dirty="0"/>
              <a:t> bean property</a:t>
            </a:r>
          </a:p>
          <a:p>
            <a:pPr lvl="1">
              <a:defRPr/>
            </a:pPr>
            <a:r>
              <a:rPr lang="en-GB" dirty="0"/>
              <a:t>Blocks new tasks from starting if already at the concurrency limit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also influence threading via other bean properties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daemon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threadPriority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threadGroup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threadFactory</a:t>
            </a:r>
            <a:endParaRPr lang="en-GB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GB" dirty="0">
                <a:latin typeface="+mj-lt"/>
              </a:rPr>
              <a:t> E</a:t>
            </a:r>
            <a:r>
              <a:rPr lang="en-GB" dirty="0"/>
              <a:t>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1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Simple Asynchronous Execution (2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Example creating a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endParaRPr lang="en-GB" dirty="0"/>
          </a:p>
          <a:p>
            <a:pPr lvl="1">
              <a:defRPr/>
            </a:pPr>
            <a:r>
              <a:rPr lang="en-GB" dirty="0"/>
              <a:t>Note we've set the </a:t>
            </a:r>
            <a:r>
              <a:rPr lang="en-GB" dirty="0">
                <a:latin typeface="+mj-lt"/>
              </a:rPr>
              <a:t>concurrency l</a:t>
            </a:r>
            <a:r>
              <a:rPr lang="en-GB" dirty="0"/>
              <a:t>imit to 3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The client code executes 10 tasks </a:t>
            </a:r>
          </a:p>
          <a:p>
            <a:pPr lvl="1">
              <a:defRPr/>
            </a:pPr>
            <a:r>
              <a:rPr lang="en-GB" dirty="0"/>
              <a:t>But only 3 tasks will be executed concurrently, others will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40894-1959-4849-A2FE-C2418450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604407"/>
            <a:ext cx="6065044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TaskExecutor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executor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executor.setConcurrencyLimit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executor;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16E2-FDE4-4C04-B132-E41E7366563D}"/>
              </a:ext>
            </a:extLst>
          </p:cNvPr>
          <p:cNvSpPr txBox="1"/>
          <p:nvPr/>
        </p:nvSpPr>
        <p:spPr>
          <a:xfrm>
            <a:off x="6659041" y="229738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57951-ADCB-4AF7-82A9-94FE80A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43" y="3838451"/>
            <a:ext cx="6065044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demoSimpleAsync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 " +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48D82-2127-42CF-B3A1-9F3CE4DE6737}"/>
              </a:ext>
            </a:extLst>
          </p:cNvPr>
          <p:cNvSpPr txBox="1"/>
          <p:nvPr/>
        </p:nvSpPr>
        <p:spPr>
          <a:xfrm>
            <a:off x="6442595" y="4669930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6826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Simple Asynchronous Execution (3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81936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Here's the console output… note the following points:</a:t>
            </a:r>
          </a:p>
          <a:p>
            <a:pPr lvl="1">
              <a:defRPr/>
            </a:pPr>
            <a:r>
              <a:rPr lang="en-GB" dirty="0"/>
              <a:t>Up to 3 tasks are running concurrently at any given time</a:t>
            </a:r>
          </a:p>
          <a:p>
            <a:pPr lvl="1">
              <a:defRPr/>
            </a:pPr>
            <a:r>
              <a:rPr lang="en-GB" dirty="0"/>
              <a:t>Other tasks are blocked from executing, due to concurrency limit</a:t>
            </a:r>
          </a:p>
          <a:p>
            <a:pPr lvl="1">
              <a:defRPr/>
            </a:pPr>
            <a:r>
              <a:rPr lang="en-GB" dirty="0"/>
              <a:t>Each task runs in a new thread (i.e. no thread pooling)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84966-0C1E-641D-410A-9AD5BFF5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2358405"/>
            <a:ext cx="4481972" cy="2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92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10233</TotalTime>
  <Words>2367</Words>
  <Application>Microsoft Office PowerPoint</Application>
  <PresentationFormat>On-screen Show (16:9)</PresentationFormat>
  <Paragraphs>434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Univers</vt:lpstr>
      <vt:lpstr>Wingdings</vt:lpstr>
      <vt:lpstr>Standard_LiveLessons_2017</vt:lpstr>
      <vt:lpstr>PowerPoint Presentation</vt:lpstr>
      <vt:lpstr>1. Task Execution</vt:lpstr>
      <vt:lpstr>Overview</vt:lpstr>
      <vt:lpstr>The TaskExecutor Interface</vt:lpstr>
      <vt:lpstr>How to use a TaskExecutor</vt:lpstr>
      <vt:lpstr>Synchronous Execution</vt:lpstr>
      <vt:lpstr>Simple Asynchronous Execution (1 of 3)</vt:lpstr>
      <vt:lpstr>Simple Asynchronous Execution (2 of 3)</vt:lpstr>
      <vt:lpstr>Simple Asynchronous Execution (3 of 3)</vt:lpstr>
      <vt:lpstr>Asynchronous Execution with Pooling (1 of 3)</vt:lpstr>
      <vt:lpstr>Asynchronous Execution with Pooling (2 of 3)</vt:lpstr>
      <vt:lpstr>Asynchronous Execution with Pooling (3 of 3)</vt:lpstr>
      <vt:lpstr>Submitting Callable Tasks</vt:lpstr>
      <vt:lpstr>Additional Task Executor Classes Available</vt:lpstr>
      <vt:lpstr>2. Task Scheduling</vt:lpstr>
      <vt:lpstr>Overview</vt:lpstr>
      <vt:lpstr>The TaskScheduler Interface</vt:lpstr>
      <vt:lpstr>Creating a TaskScheduler Bean</vt:lpstr>
      <vt:lpstr>Scheduling Tasks with a Fixed Delay</vt:lpstr>
      <vt:lpstr>Scheduling Tasks at a Fixed Rate</vt:lpstr>
      <vt:lpstr>Scheduling Tasks based on a Trigger</vt:lpstr>
      <vt:lpstr>3. Async and Scheduled Methods</vt:lpstr>
      <vt:lpstr>Overview</vt:lpstr>
      <vt:lpstr>Enabling Async and Scheduled Methods</vt:lpstr>
      <vt:lpstr>Defining Async Methods</vt:lpstr>
      <vt:lpstr>Defining Scheduled Methods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208</cp:revision>
  <dcterms:created xsi:type="dcterms:W3CDTF">2015-09-28T19:52:00Z</dcterms:created>
  <dcterms:modified xsi:type="dcterms:W3CDTF">2024-01-18T15:22:12Z</dcterms:modified>
</cp:coreProperties>
</file>