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801" r:id="rId2"/>
    <p:sldId id="302" r:id="rId3"/>
    <p:sldId id="393" r:id="rId4"/>
    <p:sldId id="308" r:id="rId5"/>
    <p:sldId id="424" r:id="rId6"/>
    <p:sldId id="395" r:id="rId7"/>
    <p:sldId id="425" r:id="rId8"/>
    <p:sldId id="419" r:id="rId9"/>
    <p:sldId id="426" r:id="rId10"/>
    <p:sldId id="392" r:id="rId11"/>
    <p:sldId id="304" r:id="rId12"/>
    <p:sldId id="396" r:id="rId13"/>
    <p:sldId id="420" r:id="rId14"/>
    <p:sldId id="427" r:id="rId15"/>
    <p:sldId id="803" r:id="rId16"/>
    <p:sldId id="401" r:id="rId17"/>
    <p:sldId id="71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BE54F"/>
    <a:srgbClr val="1581A5"/>
    <a:srgbClr val="1580A3"/>
    <a:srgbClr val="0F7DA1"/>
    <a:srgbClr val="1580A2"/>
    <a:srgbClr val="FFDB69"/>
    <a:srgbClr val="1580A1"/>
    <a:srgbClr val="FFCC99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63" y="387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5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45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2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6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8" y="807090"/>
            <a:ext cx="8094095" cy="1020366"/>
          </a:xfrm>
        </p:spPr>
        <p:txBody>
          <a:bodyPr wrap="none" lIns="0" rIns="0" anchor="b" anchorCtr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241534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871FD02-3294-4586-B77F-0B1DDEE1B4D5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96D37-8145-499D-B462-0C1BC9A05FC1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6E8C81-6921-46BF-B38D-2F18F1FF39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2DA655-2B30-4645-8718-F7F4B72FD98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2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76856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88694" y="4862122"/>
            <a:ext cx="193851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7" y="4759862"/>
            <a:ext cx="520503" cy="3429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Docker Compose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Linking containers manually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9193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Using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Docker Compose works</a:t>
            </a:r>
          </a:p>
          <a:p>
            <a:r>
              <a:rPr lang="en-GB" dirty="0"/>
              <a:t>Defining a Docker Compose configuration file</a:t>
            </a:r>
          </a:p>
          <a:p>
            <a:r>
              <a:rPr lang="en-GB" dirty="0"/>
              <a:t>Building images and running containers</a:t>
            </a:r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section, you ran each container individually</a:t>
            </a:r>
          </a:p>
          <a:p>
            <a:pPr lvl="1"/>
            <a:r>
              <a:rPr lang="en-GB" dirty="0"/>
              <a:t>This is quite a manual process</a:t>
            </a:r>
          </a:p>
          <a:p>
            <a:pPr lvl="1"/>
            <a:r>
              <a:rPr lang="en-GB" dirty="0"/>
              <a:t>You have to remember to get the ports and names correct</a:t>
            </a:r>
          </a:p>
          <a:p>
            <a:pPr lvl="1"/>
            <a:r>
              <a:rPr lang="en-GB" dirty="0"/>
              <a:t>This is very error-prone!</a:t>
            </a:r>
          </a:p>
          <a:p>
            <a:pPr lvl="1"/>
            <a:endParaRPr lang="en-GB" dirty="0"/>
          </a:p>
          <a:p>
            <a:r>
              <a:rPr lang="en-GB" dirty="0"/>
              <a:t>A better approach would be to automate the creation of Docker images and containers via a configuration file</a:t>
            </a:r>
          </a:p>
          <a:p>
            <a:pPr lvl="1"/>
            <a:r>
              <a:rPr lang="en-GB" dirty="0"/>
              <a:t>You can achieve this using a tool called Docker Compose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Docker Compose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supply a configuration file</a:t>
            </a:r>
          </a:p>
          <a:p>
            <a:pPr lvl="1"/>
            <a:r>
              <a:rPr lang="en-GB" dirty="0"/>
              <a:t>By default, you name the file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 configuration file specifies:</a:t>
            </a:r>
          </a:p>
          <a:p>
            <a:pPr lvl="1"/>
            <a:r>
              <a:rPr lang="en-GB" dirty="0"/>
              <a:t>A list of services (how to build an image and run a container)</a:t>
            </a:r>
          </a:p>
          <a:p>
            <a:pPr lvl="1"/>
            <a:r>
              <a:rPr lang="en-GB" dirty="0"/>
              <a:t>What volumes or mount points are needed by the containers</a:t>
            </a:r>
          </a:p>
          <a:p>
            <a:pPr lvl="1"/>
            <a:r>
              <a:rPr lang="en-GB" dirty="0"/>
              <a:t>How the containers are linked together</a:t>
            </a: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7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Docker Compose Config File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structure of the Docker Compose configuration file for our example: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CDD2EDE-C419-4133-88E6-0DE22930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65" y="1552208"/>
            <a:ext cx="7166910" cy="191639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version: '3.0'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services: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mysql: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# Details for the MySQL service …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app: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# Details for the Spring Boot app service …</a:t>
            </a:r>
          </a:p>
          <a:p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B3A19-C5F5-4B60-B264-EF2A90F11496}"/>
              </a:ext>
            </a:extLst>
          </p:cNvPr>
          <p:cNvSpPr txBox="1"/>
          <p:nvPr/>
        </p:nvSpPr>
        <p:spPr>
          <a:xfrm>
            <a:off x="6807349" y="31943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docker-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compose.yaml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8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Docker Compose Config File (2)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CDD2EDE-C419-4133-88E6-0DE22930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65" y="829560"/>
            <a:ext cx="7166910" cy="394771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mysql: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</a:rPr>
              <a:t>container_name</a:t>
            </a:r>
            <a:r>
              <a:rPr lang="en-GB" sz="1200" dirty="0">
                <a:latin typeface="Courier New" panose="02070309020205020404" pitchFamily="49" charset="0"/>
              </a:rPr>
              <a:t>: 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build: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context: .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</a:rPr>
              <a:t>Dockerfile-mysql</a:t>
            </a:r>
            <a:endParaRPr lang="en-GB" sz="1200" dirty="0">
              <a:latin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image: emps/mysql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ports: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- "3306:3306"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volumes: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- /docker/emps/mysql:/var/lib/mysql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restart: always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environment: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MYSQL_ROOT_PASSWORD: c0nygre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command: --</a:t>
            </a:r>
            <a:r>
              <a:rPr lang="en-GB" sz="1200" dirty="0" err="1">
                <a:latin typeface="Courier New" panose="02070309020205020404" pitchFamily="49" charset="0"/>
              </a:rPr>
              <a:t>explicit_defaults_for_timestamp</a:t>
            </a:r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66A02-EDFC-4212-8D8F-42A4FF155496}"/>
              </a:ext>
            </a:extLst>
          </p:cNvPr>
          <p:cNvSpPr txBox="1"/>
          <p:nvPr/>
        </p:nvSpPr>
        <p:spPr>
          <a:xfrm>
            <a:off x="6811367" y="449847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docker-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compose.yaml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76" y="833003"/>
            <a:ext cx="4465390" cy="81127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bg1"/>
                </a:solidFill>
              </a:rPr>
              <a:t>Here's how we configure the MySQL service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9743DF3-C3D5-5FFE-41E3-772EA3A5E2D2}"/>
              </a:ext>
            </a:extLst>
          </p:cNvPr>
          <p:cNvSpPr txBox="1">
            <a:spLocks/>
          </p:cNvSpPr>
          <p:nvPr/>
        </p:nvSpPr>
        <p:spPr>
          <a:xfrm>
            <a:off x="8753475" y="4759325"/>
            <a:ext cx="390525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BC76C2-0C74-49C7-97F1-2F2EB457B57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Docker Compose Config File (3)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CDD2EDE-C419-4133-88E6-0DE22930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65" y="833003"/>
            <a:ext cx="7166910" cy="283972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app: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</a:rPr>
              <a:t>container_name</a:t>
            </a:r>
            <a:r>
              <a:rPr lang="en-GB" sz="1200" dirty="0">
                <a:latin typeface="Courier New" panose="02070309020205020404" pitchFamily="49" charset="0"/>
              </a:rPr>
              <a:t>: app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build: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context: .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latin typeface="Courier New" panose="02070309020205020404" pitchFamily="49" charset="0"/>
              </a:rPr>
              <a:t>-app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image: emps/app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</a:rPr>
              <a:t>depends_on</a:t>
            </a:r>
            <a:r>
              <a:rPr lang="en-GB" sz="1200" dirty="0">
                <a:latin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- 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links: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-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mysql:mysql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66A02-EDFC-4212-8D8F-42A4FF155496}"/>
              </a:ext>
            </a:extLst>
          </p:cNvPr>
          <p:cNvSpPr txBox="1"/>
          <p:nvPr/>
        </p:nvSpPr>
        <p:spPr>
          <a:xfrm>
            <a:off x="6811367" y="340366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docker-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compose.yaml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76" y="833003"/>
            <a:ext cx="4465390" cy="81127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bg1"/>
                </a:solidFill>
              </a:rPr>
              <a:t>Here's how we configure the App service</a:t>
            </a:r>
          </a:p>
          <a:p>
            <a:pPr marL="180975" lvl="1" indent="-180975"/>
            <a:r>
              <a:rPr lang="en-GB" sz="1600" b="1" dirty="0">
                <a:solidFill>
                  <a:schemeClr val="bg1"/>
                </a:solidFill>
              </a:rPr>
              <a:t>Note the link to the mysql container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9743DF3-C3D5-5FFE-41E3-772EA3A5E2D2}"/>
              </a:ext>
            </a:extLst>
          </p:cNvPr>
          <p:cNvSpPr txBox="1">
            <a:spLocks/>
          </p:cNvSpPr>
          <p:nvPr/>
        </p:nvSpPr>
        <p:spPr>
          <a:xfrm>
            <a:off x="8753475" y="4759325"/>
            <a:ext cx="390525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BC76C2-0C74-49C7-97F1-2F2EB457B57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4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Images and Running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run the Docker Compose file as follows</a:t>
            </a:r>
          </a:p>
          <a:p>
            <a:pPr lvl="1"/>
            <a:r>
              <a:rPr lang="en-GB" dirty="0"/>
              <a:t>Builds images if they don't already exist</a:t>
            </a:r>
          </a:p>
          <a:p>
            <a:pPr lvl="1"/>
            <a:r>
              <a:rPr lang="en-GB" dirty="0"/>
              <a:t>Runs container instances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E3171-1631-41CD-856B-0EF0A21E62F8}"/>
              </a:ext>
            </a:extLst>
          </p:cNvPr>
          <p:cNvSpPr txBox="1"/>
          <p:nvPr/>
        </p:nvSpPr>
        <p:spPr>
          <a:xfrm>
            <a:off x="1566646" y="1971138"/>
            <a:ext cx="704429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3303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Linking containers manually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Linking Containers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Non-containerized application</a:t>
            </a:r>
          </a:p>
          <a:p>
            <a:r>
              <a:rPr lang="en-GB" dirty="0"/>
              <a:t>Containerized application</a:t>
            </a:r>
          </a:p>
          <a:p>
            <a:r>
              <a:rPr lang="en-GB" dirty="0"/>
              <a:t>Building the MySQL image</a:t>
            </a:r>
          </a:p>
          <a:p>
            <a:r>
              <a:rPr lang="en-GB" dirty="0"/>
              <a:t>Building the application image</a:t>
            </a:r>
          </a:p>
          <a:p>
            <a:r>
              <a:rPr lang="en-GB" dirty="0"/>
              <a:t>Running containers</a:t>
            </a:r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realistic application, you'll have lots of containers. For example:</a:t>
            </a:r>
          </a:p>
          <a:p>
            <a:pPr lvl="1"/>
            <a:r>
              <a:rPr lang="en-GB" dirty="0"/>
              <a:t>Container #1 running MySQL</a:t>
            </a:r>
          </a:p>
          <a:p>
            <a:pPr lvl="1"/>
            <a:r>
              <a:rPr lang="en-GB" dirty="0"/>
              <a:t>Container #2 running an application that talks to container #1</a:t>
            </a:r>
          </a:p>
          <a:p>
            <a:pPr lvl="1"/>
            <a:endParaRPr lang="en-GB" dirty="0"/>
          </a:p>
          <a:p>
            <a:r>
              <a:rPr lang="en-GB" dirty="0"/>
              <a:t>We're going to show how to link these containers together</a:t>
            </a:r>
          </a:p>
          <a:p>
            <a:pPr lvl="1"/>
            <a:r>
              <a:rPr lang="en-GB" dirty="0"/>
              <a:t>So the application can get data out of the MySQL database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Non-Containerized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demo-docker-compose-before</a:t>
            </a:r>
          </a:p>
          <a:p>
            <a:pPr lvl="1"/>
            <a:r>
              <a:rPr lang="en-GB" dirty="0"/>
              <a:t>It's a Spring Boot app that accesses data in a MySQL database</a:t>
            </a:r>
          </a:p>
          <a:p>
            <a:pPr lvl="1"/>
            <a:r>
              <a:rPr lang="en-GB" dirty="0"/>
              <a:t>It's not containerized yet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specifies connectivity info</a:t>
            </a:r>
          </a:p>
          <a:p>
            <a:pPr lvl="1"/>
            <a:r>
              <a:rPr lang="en-GB" dirty="0"/>
              <a:t>It assumes MySQL is running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</a:p>
          <a:p>
            <a:pPr lvl="1"/>
            <a:r>
              <a:rPr lang="en-GB" dirty="0"/>
              <a:t>We'll need to change this property if MySQL is in a container</a:t>
            </a: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43343FD-9536-42EB-BCF6-2616B807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83" y="3481734"/>
            <a:ext cx="7343137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spring.datasource.url=</a:t>
            </a:r>
            <a:r>
              <a:rPr lang="en-GB" sz="1200" dirty="0" err="1">
                <a:latin typeface="Courier New" panose="02070309020205020404" pitchFamily="49" charset="0"/>
              </a:rPr>
              <a:t>jdbc:mysql</a:t>
            </a:r>
            <a:r>
              <a:rPr lang="en-GB" sz="1200" dirty="0">
                <a:latin typeface="Courier New" panose="02070309020205020404" pitchFamily="49" charset="0"/>
              </a:rPr>
              <a:t>://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localhost</a:t>
            </a:r>
            <a:r>
              <a:rPr lang="en-GB" sz="1200" dirty="0">
                <a:latin typeface="Courier New" panose="02070309020205020404" pitchFamily="49" charset="0"/>
              </a:rPr>
              <a:t>:3306/</a:t>
            </a:r>
            <a:r>
              <a:rPr lang="en-GB" sz="1200" dirty="0" err="1">
                <a:latin typeface="Courier New" panose="02070309020205020404" pitchFamily="49" charset="0"/>
              </a:rPr>
              <a:t>MYSCHEMA?serverTimezone</a:t>
            </a:r>
            <a:r>
              <a:rPr lang="en-GB" sz="1200" dirty="0">
                <a:latin typeface="Courier New" panose="02070309020205020404" pitchFamily="49" charset="0"/>
              </a:rPr>
              <a:t>=UTC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spring.datasource.username</a:t>
            </a:r>
            <a:r>
              <a:rPr lang="en-GB" sz="1200" dirty="0">
                <a:latin typeface="Courier New" panose="02070309020205020404" pitchFamily="49" charset="0"/>
              </a:rPr>
              <a:t>=root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spring.datasource.password</a:t>
            </a:r>
            <a:r>
              <a:rPr lang="en-GB" sz="1200" dirty="0">
                <a:latin typeface="Courier New" panose="02070309020205020404" pitchFamily="49" charset="0"/>
              </a:rPr>
              <a:t>=c0nygre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A97BE-3D11-44E1-8305-931D208F374B}"/>
              </a:ext>
            </a:extLst>
          </p:cNvPr>
          <p:cNvSpPr txBox="1"/>
          <p:nvPr/>
        </p:nvSpPr>
        <p:spPr>
          <a:xfrm>
            <a:off x="6856439" y="418719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Containerized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demo-docker-compose-after</a:t>
            </a:r>
          </a:p>
          <a:p>
            <a:pPr lvl="1"/>
            <a:r>
              <a:rPr lang="en-GB" dirty="0"/>
              <a:t>This is a containerized version of the app, with 4 new files…</a:t>
            </a:r>
          </a:p>
          <a:p>
            <a:pPr lvl="1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Dockerfile-mysql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myschema.sql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Builds a Docker image for MySQL, using the SQL script to create and populate tables</a:t>
            </a:r>
          </a:p>
          <a:p>
            <a:pPr lvl="2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lvl="1"/>
            <a:r>
              <a:rPr lang="en-GB" dirty="0"/>
              <a:t>Builds a Docker image for the Spring Boot app</a:t>
            </a:r>
          </a:p>
          <a:p>
            <a:pPr lvl="2"/>
            <a:endParaRPr lang="en-GB" sz="15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Uses Docker Compose to simplify things (see later)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MySQL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84021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-mysql</a:t>
            </a:r>
            <a:r>
              <a:rPr lang="en-GB" dirty="0"/>
              <a:t> builds an image for MySQL</a:t>
            </a:r>
          </a:p>
          <a:p>
            <a:pPr lvl="1"/>
            <a:r>
              <a:rPr lang="en-GB" dirty="0"/>
              <a:t>Based on the standard MySQL image, with our database schema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To build this image, run the following command:</a:t>
            </a:r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7C71-5CC3-41F4-BC5E-ECC3440273FF}"/>
              </a:ext>
            </a:extLst>
          </p:cNvPr>
          <p:cNvSpPr txBox="1"/>
          <p:nvPr/>
        </p:nvSpPr>
        <p:spPr>
          <a:xfrm>
            <a:off x="1580282" y="1606066"/>
            <a:ext cx="7343137" cy="1384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FROM mysql:8.0.28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EXPOSE 3306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ENV MYSQL_ROOT_PASSWORD=c0nygre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COPY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myschema.sql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 /docker-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entrypoint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initdb.d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894B0-9EEA-4E19-9A8F-92BC6936F29F}"/>
              </a:ext>
            </a:extLst>
          </p:cNvPr>
          <p:cNvSpPr txBox="1"/>
          <p:nvPr/>
        </p:nvSpPr>
        <p:spPr>
          <a:xfrm>
            <a:off x="1580281" y="3830252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build -f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-mysql -t emps/mysql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0D8B7-E04F-4EC8-BF06-1A42AA0BEA5D}"/>
              </a:ext>
            </a:extLst>
          </p:cNvPr>
          <p:cNvSpPr txBox="1"/>
          <p:nvPr/>
        </p:nvSpPr>
        <p:spPr>
          <a:xfrm>
            <a:off x="7246262" y="2704977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Dockerfile-mysql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6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Application Image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r>
              <a:rPr lang="en-GB" dirty="0"/>
              <a:t> builds an image for the Spring app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Note it creates a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file, which overrides the one embedded in the JAR</a:t>
            </a:r>
          </a:p>
          <a:p>
            <a:pPr lvl="1"/>
            <a:r>
              <a:rPr lang="en-GB" dirty="0"/>
              <a:t>Connects to a machine named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dirty="0"/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GB" dirty="0"/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7C71-5CC3-41F4-BC5E-ECC3440273FF}"/>
              </a:ext>
            </a:extLst>
          </p:cNvPr>
          <p:cNvSpPr txBox="1"/>
          <p:nvPr/>
        </p:nvSpPr>
        <p:spPr>
          <a:xfrm>
            <a:off x="1130968" y="1223151"/>
            <a:ext cx="7792451" cy="249299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FROM openjdk:21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ADD target/employee-app-0.0.1.jar app.jar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RUN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sh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-c 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'echo spring.datasource.url=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jdbc:mysql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://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mysql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:3306/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MYSCHEMA?serverTimezone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=UTC </a:t>
            </a:r>
            <a:b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                                           &gt;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application.properties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'</a:t>
            </a:r>
          </a:p>
          <a:p>
            <a:endParaRPr lang="en-GB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RUN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sh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-c 'echo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spring.datasource.username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=root    &gt;&gt;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application.properties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'</a:t>
            </a:r>
          </a:p>
          <a:p>
            <a:endParaRPr lang="en-GB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RUN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sh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-c 'echo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spring.datasource.password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=c0nygre &gt;&gt;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application.properties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'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ENTRYPOINT ["java","-jar","/app.jar"]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207F3-EB95-4596-9984-272F9FC0C4BD}"/>
              </a:ext>
            </a:extLst>
          </p:cNvPr>
          <p:cNvSpPr txBox="1"/>
          <p:nvPr/>
        </p:nvSpPr>
        <p:spPr>
          <a:xfrm>
            <a:off x="7428322" y="3437965"/>
            <a:ext cx="148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Dockerfile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-app</a:t>
            </a:r>
          </a:p>
        </p:txBody>
      </p:sp>
    </p:spTree>
    <p:extLst>
      <p:ext uri="{BB962C8B-B14F-4D97-AF65-F5344CB8AC3E}">
        <p14:creationId xmlns:p14="http://schemas.microsoft.com/office/powerpoint/2010/main" val="15272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Application Image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build the "Spring Boot app" Docker image as follows: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F4FD-E6A9-4891-8579-7645C36B4C97}"/>
              </a:ext>
            </a:extLst>
          </p:cNvPr>
          <p:cNvSpPr txBox="1"/>
          <p:nvPr/>
        </p:nvSpPr>
        <p:spPr>
          <a:xfrm>
            <a:off x="1580280" y="1258034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build -f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-app -t emps/app .</a:t>
            </a:r>
          </a:p>
        </p:txBody>
      </p:sp>
    </p:spTree>
    <p:extLst>
      <p:ext uri="{BB962C8B-B14F-4D97-AF65-F5344CB8AC3E}">
        <p14:creationId xmlns:p14="http://schemas.microsoft.com/office/powerpoint/2010/main" val="26195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MySQL container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Run an application container as follows:</a:t>
            </a:r>
          </a:p>
          <a:p>
            <a:endParaRPr lang="en-GB" dirty="0"/>
          </a:p>
          <a:p>
            <a:pPr lvl="1"/>
            <a:r>
              <a:rPr lang="en-GB" dirty="0"/>
              <a:t>Note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GB" dirty="0"/>
              <a:t> option</a:t>
            </a:r>
          </a:p>
          <a:p>
            <a:pPr lvl="1"/>
            <a:r>
              <a:rPr lang="en-GB" dirty="0"/>
              <a:t>1st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dirty="0"/>
              <a:t> is the name of the container we want to link to</a:t>
            </a:r>
          </a:p>
          <a:p>
            <a:pPr lvl="1"/>
            <a:r>
              <a:rPr lang="en-GB" dirty="0"/>
              <a:t>2nd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dirty="0"/>
              <a:t> is the alias by which we'll refer to it in our container</a:t>
            </a: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80280" y="1242412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run --name mysql -d -p 3306:3306 emps/mysql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F4FD-E6A9-4891-8579-7645C36B4C97}"/>
              </a:ext>
            </a:extLst>
          </p:cNvPr>
          <p:cNvSpPr txBox="1"/>
          <p:nvPr/>
        </p:nvSpPr>
        <p:spPr>
          <a:xfrm>
            <a:off x="1580280" y="2387621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run --name app --link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mysql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mysql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 emps/app</a:t>
            </a:r>
          </a:p>
        </p:txBody>
      </p:sp>
    </p:spTree>
    <p:extLst>
      <p:ext uri="{BB962C8B-B14F-4D97-AF65-F5344CB8AC3E}">
        <p14:creationId xmlns:p14="http://schemas.microsoft.com/office/powerpoint/2010/main" val="13635237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10079</TotalTime>
  <Words>945</Words>
  <Application>Microsoft Office PowerPoint</Application>
  <PresentationFormat>On-screen Show (16:9)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Univers</vt:lpstr>
      <vt:lpstr>Wingdings</vt:lpstr>
      <vt:lpstr>Standard_LiveLessons_2017</vt:lpstr>
      <vt:lpstr>Docker Compose</vt:lpstr>
      <vt:lpstr>1. Linking Containers Manually</vt:lpstr>
      <vt:lpstr>Overview</vt:lpstr>
      <vt:lpstr>A Non-Containerized Application</vt:lpstr>
      <vt:lpstr>Containerized Application</vt:lpstr>
      <vt:lpstr>Building the MySQL image</vt:lpstr>
      <vt:lpstr>Building the Application Image (1 of 2)</vt:lpstr>
      <vt:lpstr>Building the Application Image (2 of 2)</vt:lpstr>
      <vt:lpstr>Running Containers</vt:lpstr>
      <vt:lpstr>2. Using Docker Compose</vt:lpstr>
      <vt:lpstr>Overview</vt:lpstr>
      <vt:lpstr>How Docker Compose Works</vt:lpstr>
      <vt:lpstr>Defining a Docker Compose Config File (1)</vt:lpstr>
      <vt:lpstr>Defining a Docker Compose Config File (2)</vt:lpstr>
      <vt:lpstr>Defining a Docker Compose Config File (3)</vt:lpstr>
      <vt:lpstr>Building Images and Running Containers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205</cp:revision>
  <dcterms:created xsi:type="dcterms:W3CDTF">2015-09-28T19:52:00Z</dcterms:created>
  <dcterms:modified xsi:type="dcterms:W3CDTF">2024-01-18T15:50:02Z</dcterms:modified>
</cp:coreProperties>
</file>