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84" r:id="rId2"/>
    <p:sldId id="481" r:id="rId3"/>
    <p:sldId id="545" r:id="rId4"/>
    <p:sldId id="552" r:id="rId5"/>
    <p:sldId id="553" r:id="rId6"/>
    <p:sldId id="547" r:id="rId7"/>
    <p:sldId id="801" r:id="rId8"/>
    <p:sldId id="587" r:id="rId9"/>
    <p:sldId id="802" r:id="rId10"/>
    <p:sldId id="803" r:id="rId11"/>
    <p:sldId id="549" r:id="rId12"/>
    <p:sldId id="579" r:id="rId13"/>
    <p:sldId id="581" r:id="rId14"/>
    <p:sldId id="804" r:id="rId15"/>
    <p:sldId id="554" r:id="rId16"/>
    <p:sldId id="582" r:id="rId17"/>
    <p:sldId id="568" r:id="rId18"/>
    <p:sldId id="805" r:id="rId19"/>
    <p:sldId id="583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581A5"/>
    <a:srgbClr val="1580A3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63" y="38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EB0B-FDB9-4150-B9C3-99C1B100C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4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C9B20-DC42-4669-9D19-A281B059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79945-7021-4C84-86CE-1166D2C12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0B777-3520-439C-8D70-CE145054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0B777-3520-439C-8D70-CE145054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5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DE735-09FE-4118-B327-D298D2623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CA797-5CBF-4C85-9852-D3B8E3580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8C390-0B5F-46C6-9BF2-F3F0A3923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8C390-0B5F-46C6-9BF2-F3F0A3923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972AA-B2AA-49AC-A84C-B5421864B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BBCC5-C087-4325-B03C-56CD5A6CD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55034-1F1E-4019-8079-A2F8937CA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2ADF2-5E50-4ECC-8A04-12E93C00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9F2DB-F5D3-4AB5-8FEE-A2284B38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EB20A-5B77-445B-901F-762A8253C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3BEFB-1203-4C4F-A9AA-AB7A3184F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Spring Web MVC Development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8504F24B-1F3F-4BDD-8A59-9A3635A4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EB0B-FDB9-4150-B9C3-99C1B100C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9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Aspect-Oriented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AOP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Simple AOP example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More AOP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aop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Aspect (2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34482"/>
          </a:xfrm>
          <a:noFill/>
        </p:spPr>
        <p:txBody>
          <a:bodyPr>
            <a:normAutofit/>
          </a:bodyPr>
          <a:lstStyle/>
          <a:p>
            <a:r>
              <a:rPr lang="en-GB" dirty="0"/>
              <a:t>Here's an aspect that runs before the "setter" methods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MySampleClass</a:t>
            </a:r>
            <a:r>
              <a:rPr lang="en-GB" dirty="0"/>
              <a:t> are executed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</a:t>
            </a:r>
            <a:r>
              <a:rPr lang="en-GB" i="1" dirty="0"/>
              <a:t>before</a:t>
            </a:r>
            <a:r>
              <a:rPr lang="en-GB" dirty="0"/>
              <a:t> advice</a:t>
            </a:r>
          </a:p>
          <a:p>
            <a:pPr lvl="1"/>
            <a:r>
              <a:rPr lang="en-GB" dirty="0"/>
              <a:t>You can also define </a:t>
            </a:r>
            <a:r>
              <a:rPr lang="en-GB" i="1" dirty="0"/>
              <a:t>after</a:t>
            </a:r>
            <a:r>
              <a:rPr lang="en-GB" dirty="0"/>
              <a:t> advice and </a:t>
            </a:r>
            <a:r>
              <a:rPr lang="en-GB" i="1" dirty="0"/>
              <a:t>around</a:t>
            </a:r>
            <a:r>
              <a:rPr lang="en-GB" dirty="0"/>
              <a:t> advice – see later</a:t>
            </a:r>
          </a:p>
          <a:p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4453EA0D-0365-407E-87E8-1C2B2DB77E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1560092" y="1590743"/>
            <a:ext cx="72069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@Aspect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PropertySetTracker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@Before("execution(void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MySampleClass.set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*(*))")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logPropertyChange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 property is about to be set…");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5270D-E33D-B815-B9EE-84613900D339}"/>
              </a:ext>
            </a:extLst>
          </p:cNvPr>
          <p:cNvSpPr txBox="1"/>
          <p:nvPr/>
        </p:nvSpPr>
        <p:spPr>
          <a:xfrm>
            <a:off x="6451937" y="3039490"/>
            <a:ext cx="23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PropertySetTracker.java</a:t>
            </a:r>
          </a:p>
        </p:txBody>
      </p:sp>
    </p:spTree>
    <p:extLst>
      <p:ext uri="{BB962C8B-B14F-4D97-AF65-F5344CB8AC3E}">
        <p14:creationId xmlns:p14="http://schemas.microsoft.com/office/powerpoint/2010/main" val="336404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Named Pointcuts</a:t>
            </a:r>
            <a:endParaRPr lang="en-GB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It's generally good practice to define named pointcuts, and apply them by name in join point(s)...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60913"/>
            <a:ext cx="390525" cy="342900"/>
          </a:xfrm>
          <a:noFill/>
        </p:spPr>
        <p:txBody>
          <a:bodyPr/>
          <a:lstStyle/>
          <a:p>
            <a:fld id="{2E7F467F-62E9-4B43-83B5-601AE63D29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>
            <a:off x="1560091" y="1626084"/>
            <a:ext cx="7206917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PropertySetTrackerV2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@Pointcut("execution(void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MySampleClass.set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*(*))")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setterMethodExecuted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@Before("setterMethodExecuted()")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logPropertyChange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 property is about to be set…");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C5EDE-6888-D35D-9256-FFA0263C9EB3}"/>
              </a:ext>
            </a:extLst>
          </p:cNvPr>
          <p:cNvSpPr txBox="1"/>
          <p:nvPr/>
        </p:nvSpPr>
        <p:spPr>
          <a:xfrm>
            <a:off x="6265990" y="3625905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PropertySetTrackerV2.java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@AspectJ Support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You must enable @AspectJ support in your application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EAA0252D-4931-4356-A0B6-9E5E3986A9B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5A3A469-53D4-D8E3-365D-12E23B02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91" y="1268565"/>
            <a:ext cx="7206917" cy="9930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@EnableAspectJAutoProxy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BD137-7767-8283-3718-7A3D9B935213}"/>
              </a:ext>
            </a:extLst>
          </p:cNvPr>
          <p:cNvSpPr txBox="1"/>
          <p:nvPr/>
        </p:nvSpPr>
        <p:spPr>
          <a:xfrm>
            <a:off x="7102756" y="1980977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Context Info (1 of 2)</a:t>
            </a:r>
            <a:endParaRPr lang="en-GB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92260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Advice methods can access context info</a:t>
            </a:r>
          </a:p>
          <a:p>
            <a:pPr lvl="1" eaLnBrk="1" hangingPunct="1"/>
            <a:r>
              <a:rPr lang="en-GB" dirty="0"/>
              <a:t>Declare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param in advice method, and call getters... 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C6336E57-2E3F-4FA7-8D70-9A504F168B8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80151" y="1733676"/>
            <a:ext cx="1540042" cy="276999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JoinPoint getter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164308" y="1733676"/>
            <a:ext cx="5542547" cy="276999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580151" y="2042867"/>
            <a:ext cx="1540042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getThis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164308" y="2042867"/>
            <a:ext cx="5542547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currently executing object that has been intercepted (i.e. Spring dynamic proxy)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80151" y="2362711"/>
            <a:ext cx="1540042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getTarget()</a:t>
            </a:r>
            <a:endParaRPr lang="en-GB" sz="12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164308" y="2362711"/>
            <a:ext cx="5542547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target of the execution (typically your object)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580151" y="2686689"/>
            <a:ext cx="1540042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getSignature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164308" y="2686689"/>
            <a:ext cx="5542547" cy="276999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signature of the join point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80151" y="3018567"/>
            <a:ext cx="1540042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getArgs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164308" y="3018567"/>
            <a:ext cx="5542547" cy="276999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2"/>
                </a:solidFill>
              </a:rPr>
              <a:t>The method arguments passed to the join 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Context Info (2 of 2)</a:t>
            </a:r>
            <a:endParaRPr lang="en-GB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92260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Example: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C6336E57-2E3F-4FA7-8D70-9A504F168B8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EDD222D-B5FD-4F4D-72E1-B433B078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91" y="1259637"/>
            <a:ext cx="7206917" cy="28397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AnotherPropertySetTracker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@Pointcut("execution(void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MySampleClass.set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*(*))")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setterMethodExecuted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@Before("setterMethodExecuted()")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logPropertyChange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("Target: "  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jp.getTarget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 Method: " 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jp.getSignature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 value: "  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jp.getArgs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BE6B2-30FF-198F-F78F-C877E15125CF}"/>
              </a:ext>
            </a:extLst>
          </p:cNvPr>
          <p:cNvSpPr txBox="1"/>
          <p:nvPr/>
        </p:nvSpPr>
        <p:spPr>
          <a:xfrm>
            <a:off x="5955176" y="4207347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AnotherPropertySetTracker.java</a:t>
            </a:r>
          </a:p>
        </p:txBody>
      </p:sp>
    </p:spTree>
    <p:extLst>
      <p:ext uri="{BB962C8B-B14F-4D97-AF65-F5344CB8AC3E}">
        <p14:creationId xmlns:p14="http://schemas.microsoft.com/office/powerpoint/2010/main" val="294912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/>
              <a:t>3. More AOP Syntax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/>
              <a:t>Separating pointcuts from aspects</a:t>
            </a:r>
            <a:endParaRPr lang="en-US"/>
          </a:p>
          <a:p>
            <a:pPr eaLnBrk="1" hangingPunct="1"/>
            <a:r>
              <a:rPr lang="en-GB"/>
              <a:t>Formal syntax for execution pointcuts</a:t>
            </a:r>
          </a:p>
          <a:p>
            <a:pPr eaLnBrk="1" hangingPunct="1"/>
            <a:r>
              <a:rPr lang="en-US"/>
              <a:t>Combining pointcuts</a:t>
            </a:r>
            <a:endParaRPr lang="en-GB"/>
          </a:p>
          <a:p>
            <a:pPr eaLnBrk="1" hangingPunct="1"/>
            <a:endParaRPr lang="en-GB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6C6E74D-B2F5-4FA8-9305-F48C0E9953C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Separating </a:t>
            </a:r>
            <a:r>
              <a:rPr lang="en-GB" dirty="0" err="1"/>
              <a:t>Pointcuts</a:t>
            </a:r>
            <a:r>
              <a:rPr lang="en-GB" dirty="0"/>
              <a:t> from Aspects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F1600B2-DE26-4248-9D0D-1AFF5E17B3F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1479884" y="803148"/>
            <a:ext cx="7212666" cy="15470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MyPointcuts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.*(*))")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@Pointcut("within(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1479884" y="2532016"/>
            <a:ext cx="721266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MyAspect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@Before("MyPointcuts.callToMyBean()")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logCallToBean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("***Call to bean");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MyPointcuts.withinMyBean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logWithinBean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("***Within bean");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227720" y="972847"/>
            <a:ext cx="2320529" cy="242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hlink"/>
                </a:solidFill>
              </a:rPr>
              <a:t>This class just defines pointcuts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227720" y="2655075"/>
            <a:ext cx="2320529" cy="242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hlink"/>
                </a:solidFill>
              </a:rPr>
              <a:t>This aspect class uses the pointcuts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BD93E-8FD7-3AA9-47DF-8D42BFBCC8A0}"/>
              </a:ext>
            </a:extLst>
          </p:cNvPr>
          <p:cNvSpPr txBox="1"/>
          <p:nvPr/>
        </p:nvSpPr>
        <p:spPr>
          <a:xfrm>
            <a:off x="7028209" y="2073209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MyPointcuts.java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8A0FB-F53C-49C3-19B4-81CC2191B034}"/>
              </a:ext>
            </a:extLst>
          </p:cNvPr>
          <p:cNvSpPr txBox="1"/>
          <p:nvPr/>
        </p:nvSpPr>
        <p:spPr>
          <a:xfrm>
            <a:off x="7299219" y="4713414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MyAspect.java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Formal Syntax for Execution Pointcuts (1 of 2)</a:t>
            </a:r>
          </a:p>
        </p:txBody>
      </p:sp>
      <p:sp>
        <p:nvSpPr>
          <p:cNvPr id="19460" name="Rectangle 3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Formal syntax: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Wildcards: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F32B9DA-789C-43D8-9051-A2A1EF4D8B2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9461" name="Text Box 31"/>
          <p:cNvSpPr txBox="1">
            <a:spLocks noChangeArrowheads="1"/>
          </p:cNvSpPr>
          <p:nvPr/>
        </p:nvSpPr>
        <p:spPr bwMode="auto">
          <a:xfrm>
            <a:off x="1796654" y="2487239"/>
            <a:ext cx="457262" cy="337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none"/>
          <a:lstStyle/>
          <a:p>
            <a:pPr algn="ctr"/>
            <a:r>
              <a:rPr lang="en-GB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9462" name="Text Box 32"/>
          <p:cNvSpPr txBox="1">
            <a:spLocks noChangeArrowheads="1"/>
          </p:cNvSpPr>
          <p:nvPr/>
        </p:nvSpPr>
        <p:spPr bwMode="auto">
          <a:xfrm>
            <a:off x="1796654" y="2897945"/>
            <a:ext cx="457262" cy="337364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</p:txBody>
      </p:sp>
      <p:sp>
        <p:nvSpPr>
          <p:cNvPr id="19463" name="Text Box 33"/>
          <p:cNvSpPr txBox="1">
            <a:spLocks noChangeArrowheads="1"/>
          </p:cNvSpPr>
          <p:nvPr/>
        </p:nvSpPr>
        <p:spPr bwMode="auto">
          <a:xfrm>
            <a:off x="2222212" y="2481851"/>
            <a:ext cx="6026458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Any return type, method name fragment, class name fragment, param</a:t>
            </a:r>
          </a:p>
        </p:txBody>
      </p:sp>
      <p:sp>
        <p:nvSpPr>
          <p:cNvPr id="19464" name="Text Box 34"/>
          <p:cNvSpPr txBox="1">
            <a:spLocks noChangeArrowheads="1"/>
          </p:cNvSpPr>
          <p:nvPr/>
        </p:nvSpPr>
        <p:spPr bwMode="auto">
          <a:xfrm>
            <a:off x="2222212" y="2896755"/>
            <a:ext cx="5493042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Zero or more sub-packages, zero or more additional parameters</a:t>
            </a:r>
          </a:p>
        </p:txBody>
      </p:sp>
      <p:sp>
        <p:nvSpPr>
          <p:cNvPr id="19466" name="Text Box 47"/>
          <p:cNvSpPr txBox="1">
            <a:spLocks noChangeArrowheads="1"/>
          </p:cNvSpPr>
          <p:nvPr/>
        </p:nvSpPr>
        <p:spPr bwMode="auto">
          <a:xfrm>
            <a:off x="1796654" y="1244204"/>
            <a:ext cx="695832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[Modifiers]   </a:t>
            </a:r>
            <a:r>
              <a:rPr lang="en-GB" sz="1600" dirty="0" err="1">
                <a:solidFill>
                  <a:schemeClr val="tx2"/>
                </a:solidFill>
              </a:rPr>
              <a:t>ReturnType</a:t>
            </a:r>
            <a:r>
              <a:rPr lang="en-GB" sz="1600" dirty="0">
                <a:solidFill>
                  <a:schemeClr val="tx2"/>
                </a:solidFill>
              </a:rPr>
              <a:t>   [</a:t>
            </a:r>
            <a:r>
              <a:rPr lang="en-GB" sz="1600" dirty="0" err="1">
                <a:solidFill>
                  <a:schemeClr val="tx2"/>
                </a:solidFill>
              </a:rPr>
              <a:t>ClassType</a:t>
            </a:r>
            <a:r>
              <a:rPr lang="en-GB" sz="1600" dirty="0">
                <a:solidFill>
                  <a:schemeClr val="tx2"/>
                </a:solidFill>
              </a:rPr>
              <a:t>]   </a:t>
            </a:r>
            <a:r>
              <a:rPr lang="en-GB" sz="1600" dirty="0" err="1">
                <a:solidFill>
                  <a:schemeClr val="tx2"/>
                </a:solidFill>
              </a:rPr>
              <a:t>MethodName</a:t>
            </a:r>
            <a:r>
              <a:rPr lang="en-GB" sz="1600" dirty="0">
                <a:solidFill>
                  <a:schemeClr val="tx2"/>
                </a:solidFill>
              </a:rPr>
              <a:t>   ([</a:t>
            </a:r>
            <a:r>
              <a:rPr lang="en-GB" sz="1600" dirty="0" err="1">
                <a:solidFill>
                  <a:schemeClr val="tx2"/>
                </a:solidFill>
              </a:rPr>
              <a:t>Args</a:t>
            </a:r>
            <a:r>
              <a:rPr lang="en-GB" sz="1600" dirty="0">
                <a:solidFill>
                  <a:schemeClr val="tx2"/>
                </a:solidFill>
              </a:rPr>
              <a:t>])   [throws </a:t>
            </a:r>
            <a:r>
              <a:rPr lang="en-GB" sz="1600" dirty="0" err="1">
                <a:solidFill>
                  <a:schemeClr val="tx2"/>
                </a:solidFill>
              </a:rPr>
              <a:t>ExcType</a:t>
            </a:r>
            <a:r>
              <a:rPr lang="en-GB" sz="1600" dirty="0">
                <a:solidFill>
                  <a:schemeClr val="tx2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Syntax for Execution Pointcuts (2 of 2)</a:t>
            </a:r>
          </a:p>
        </p:txBody>
      </p:sp>
      <p:sp>
        <p:nvSpPr>
          <p:cNvPr id="19460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 😃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F32B9DA-789C-43D8-9051-A2A1EF4D8B2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9462" name="Text Box 32"/>
          <p:cNvSpPr txBox="1">
            <a:spLocks noChangeArrowheads="1"/>
          </p:cNvSpPr>
          <p:nvPr/>
        </p:nvSpPr>
        <p:spPr bwMode="auto">
          <a:xfrm>
            <a:off x="1796654" y="2316956"/>
            <a:ext cx="264319" cy="238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19464" name="Text Box 34"/>
          <p:cNvSpPr txBox="1">
            <a:spLocks noChangeArrowheads="1"/>
          </p:cNvSpPr>
          <p:nvPr/>
        </p:nvSpPr>
        <p:spPr bwMode="auto">
          <a:xfrm>
            <a:off x="2097881" y="2315766"/>
            <a:ext cx="4666662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350">
                <a:solidFill>
                  <a:schemeClr val="tx2"/>
                </a:solidFill>
              </a:rPr>
              <a:t>Zero or more sub-packages, zero or more additional parameters</a:t>
            </a:r>
          </a:p>
        </p:txBody>
      </p:sp>
      <p:sp>
        <p:nvSpPr>
          <p:cNvPr id="820260" name="Rectangle 36"/>
          <p:cNvSpPr>
            <a:spLocks noChangeArrowheads="1"/>
          </p:cNvSpPr>
          <p:nvPr/>
        </p:nvSpPr>
        <p:spPr bwMode="auto">
          <a:xfrm>
            <a:off x="1243635" y="1296301"/>
            <a:ext cx="7655727" cy="28397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1) execution(void com.osl.MyBean.* (int))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2) execution(* send*(int))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3) execution(void send(*))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4) execution(void send(Date, ..))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5) 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..*.*(..))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6)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execution(public * *(..))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7) execution(@org.spingframework.transaction.annotation.Transactional void *(..))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8) execution((@myannotationspackage.MyAnnotation *) *(..))</a:t>
            </a:r>
          </a:p>
        </p:txBody>
      </p:sp>
    </p:spTree>
    <p:extLst>
      <p:ext uri="{BB962C8B-B14F-4D97-AF65-F5344CB8AC3E}">
        <p14:creationId xmlns:p14="http://schemas.microsoft.com/office/powerpoint/2010/main" val="200880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Combining Pointcut Expressions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You can combine pointcut expressions using these operators: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34B3FCA-5916-4E5D-AA8E-EA4D9094205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789510" y="1265564"/>
            <a:ext cx="496490" cy="332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none"/>
          <a:lstStyle/>
          <a:p>
            <a:pPr algn="ctr"/>
            <a:r>
              <a:rPr lang="en-GB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789510" y="1648202"/>
            <a:ext cx="496490" cy="332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346913" y="1244132"/>
            <a:ext cx="518091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And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346914" y="1647012"/>
            <a:ext cx="393056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Or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1789510" y="2029211"/>
            <a:ext cx="496490" cy="332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GB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2346914" y="2023258"/>
            <a:ext cx="495649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Not</a:t>
            </a:r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725AD828-4C79-1834-6462-95CAC113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35" y="3117711"/>
            <a:ext cx="7655727" cy="15470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MyPointcuts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@Pointcut(" 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..*.*(..))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..*.set*(..))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execution(*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com.osl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..*.get*(..))" 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callToBizMethod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Getting Started with AOP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AOP?</a:t>
            </a:r>
            <a:endParaRPr lang="en-US" dirty="0"/>
          </a:p>
          <a:p>
            <a:r>
              <a:rPr lang="en-US" dirty="0"/>
              <a:t>How to utilize AOP</a:t>
            </a:r>
            <a:endParaRPr lang="en-GB" dirty="0"/>
          </a:p>
          <a:p>
            <a:r>
              <a:rPr lang="en-US" dirty="0"/>
              <a:t>AOP technologies</a:t>
            </a:r>
            <a:r>
              <a:rPr lang="en-GB" dirty="0"/>
              <a:t> </a:t>
            </a:r>
          </a:p>
          <a:p>
            <a:r>
              <a:rPr lang="en-US" dirty="0"/>
              <a:t>Essential AOP concepts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960F504-71B3-4C60-BDDA-740D5266B98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AOP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AOP example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More AOP syntax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AOP?</a:t>
            </a:r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AOP allows you to modularize cross-cutting concerns, such as:</a:t>
            </a:r>
          </a:p>
          <a:p>
            <a:pPr lvl="1"/>
            <a:r>
              <a:rPr lang="en-GB" dirty="0"/>
              <a:t>Logging and tracing</a:t>
            </a:r>
          </a:p>
          <a:p>
            <a:pPr lvl="1"/>
            <a:r>
              <a:rPr lang="en-GB" dirty="0"/>
              <a:t>Transaction management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Error handling</a:t>
            </a:r>
          </a:p>
          <a:p>
            <a:pPr lvl="2"/>
            <a:endParaRPr lang="en-GB" dirty="0"/>
          </a:p>
          <a:p>
            <a:r>
              <a:rPr lang="en-GB" dirty="0"/>
              <a:t>AOP allows you to define cross-cutting logic in one place...</a:t>
            </a:r>
          </a:p>
          <a:p>
            <a:pPr lvl="1"/>
            <a:r>
              <a:rPr lang="en-GB" dirty="0"/>
              <a:t> Avoids code tangling</a:t>
            </a:r>
          </a:p>
          <a:p>
            <a:pPr lvl="2"/>
            <a:r>
              <a:rPr lang="en-GB" dirty="0"/>
              <a:t>E.g. mixing security checks in with your real application logic</a:t>
            </a:r>
          </a:p>
          <a:p>
            <a:pPr lvl="1"/>
            <a:r>
              <a:rPr lang="en-GB" dirty="0"/>
              <a:t>Avoids code scattering</a:t>
            </a:r>
          </a:p>
          <a:p>
            <a:pPr lvl="2"/>
            <a:r>
              <a:rPr lang="en-GB" dirty="0"/>
              <a:t>E.g. security checks in every method</a:t>
            </a:r>
          </a:p>
          <a:p>
            <a:pPr lvl="1"/>
            <a:endParaRPr lang="en-GB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9EE33C1F-09FB-4E83-8FA8-1F56AC4B752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Utilize AOP</a:t>
            </a:r>
            <a:endParaRPr lang="en-GB" sz="210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Implement your mainstream application logic</a:t>
            </a:r>
          </a:p>
          <a:p>
            <a:pPr lvl="1" eaLnBrk="1" hangingPunct="1"/>
            <a:r>
              <a:rPr lang="en-GB" dirty="0"/>
              <a:t>Focus on business rules, algorithms,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Write aspects to implement cross-cutting concerns</a:t>
            </a:r>
          </a:p>
          <a:p>
            <a:pPr lvl="1" eaLnBrk="1" hangingPunct="1"/>
            <a:r>
              <a:rPr lang="en-GB" dirty="0"/>
              <a:t>Spring provides many predefined aspects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Weave the aspects into your application</a:t>
            </a:r>
          </a:p>
          <a:p>
            <a:pPr lvl="1" eaLnBrk="1" hangingPunct="1"/>
            <a:r>
              <a:rPr lang="en-GB" dirty="0"/>
              <a:t>Add the cross-cutting behaviours to the appropriate places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1688ED65-43A3-4E04-B160-ABF4ED3AB77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1160160" y="871786"/>
            <a:ext cx="335762" cy="369332"/>
          </a:xfrm>
          <a:prstGeom prst="rect">
            <a:avLst/>
          </a:prstGeom>
          <a:solidFill>
            <a:srgbClr val="66CCFF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1160160" y="2010239"/>
            <a:ext cx="335762" cy="369332"/>
          </a:xfrm>
          <a:prstGeom prst="rect">
            <a:avLst/>
          </a:prstGeom>
          <a:solidFill>
            <a:srgbClr val="66CCFF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1160160" y="3155809"/>
            <a:ext cx="335762" cy="369332"/>
          </a:xfrm>
          <a:prstGeom prst="rect">
            <a:avLst/>
          </a:prstGeom>
          <a:solidFill>
            <a:srgbClr val="66CCFF"/>
          </a:solidFill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AOP Technologies</a:t>
            </a:r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0053" cy="3547021"/>
          </a:xfrm>
        </p:spPr>
        <p:txBody>
          <a:bodyPr/>
          <a:lstStyle/>
          <a:p>
            <a:r>
              <a:rPr lang="en-GB" dirty="0" err="1"/>
              <a:t>AspectJ</a:t>
            </a:r>
            <a:endParaRPr lang="en-GB" dirty="0"/>
          </a:p>
          <a:p>
            <a:pPr lvl="1"/>
            <a:r>
              <a:rPr lang="en-GB" dirty="0"/>
              <a:t>The original AOP technology (first appeared in 1995)</a:t>
            </a:r>
          </a:p>
          <a:p>
            <a:pPr lvl="1"/>
            <a:r>
              <a:rPr lang="en-GB" dirty="0"/>
              <a:t>Full-blown AOP language</a:t>
            </a:r>
          </a:p>
          <a:p>
            <a:pPr lvl="1"/>
            <a:r>
              <a:rPr lang="en-GB" dirty="0"/>
              <a:t>Uses Java byte-code modification for aspect weaving</a:t>
            </a:r>
          </a:p>
          <a:p>
            <a:pPr lvl="1"/>
            <a:endParaRPr lang="en-GB" dirty="0"/>
          </a:p>
          <a:p>
            <a:r>
              <a:rPr lang="en-GB" dirty="0"/>
              <a:t>Spring AOP (aka @</a:t>
            </a:r>
            <a:r>
              <a:rPr lang="en-GB" dirty="0" err="1"/>
              <a:t>AspectJ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Annotation-based AOP framework for Spring</a:t>
            </a:r>
          </a:p>
          <a:p>
            <a:pPr lvl="1"/>
            <a:r>
              <a:rPr lang="en-GB" dirty="0"/>
              <a:t>This is what you'll probably use when you use AOP in Spring apps</a:t>
            </a:r>
          </a:p>
          <a:p>
            <a:pPr lvl="1"/>
            <a:r>
              <a:rPr lang="en-GB" dirty="0"/>
              <a:t>Uses subset of </a:t>
            </a:r>
            <a:r>
              <a:rPr lang="en-GB" dirty="0" err="1"/>
              <a:t>AspectJ</a:t>
            </a:r>
            <a:r>
              <a:rPr lang="en-GB" dirty="0"/>
              <a:t> expression syntax</a:t>
            </a:r>
          </a:p>
          <a:p>
            <a:pPr lvl="1"/>
            <a:r>
              <a:rPr lang="en-GB" dirty="0"/>
              <a:t>Can use dynamic proxies for aspect weaving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659F37B-0C1B-4C33-B81C-4E112FF6762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AOP Concepts</a:t>
            </a:r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point</a:t>
            </a:r>
          </a:p>
          <a:p>
            <a:pPr lvl="1"/>
            <a:r>
              <a:rPr lang="en-GB" dirty="0"/>
              <a:t>A point in the execution of an application, e.g. a method call</a:t>
            </a:r>
          </a:p>
          <a:p>
            <a:pPr lvl="2"/>
            <a:endParaRPr lang="en-GB" dirty="0"/>
          </a:p>
          <a:p>
            <a:r>
              <a:rPr lang="en-GB" dirty="0" err="1"/>
              <a:t>Pointcut</a:t>
            </a:r>
            <a:endParaRPr lang="en-GB" dirty="0"/>
          </a:p>
          <a:p>
            <a:pPr lvl="1"/>
            <a:r>
              <a:rPr lang="en-GB" dirty="0"/>
              <a:t>An (</a:t>
            </a:r>
            <a:r>
              <a:rPr lang="en-GB" dirty="0" err="1"/>
              <a:t>AspectJ</a:t>
            </a:r>
            <a:r>
              <a:rPr lang="en-GB" dirty="0"/>
              <a:t>) expression that selects one or more join points</a:t>
            </a:r>
          </a:p>
          <a:p>
            <a:pPr lvl="2"/>
            <a:endParaRPr lang="en-GB" dirty="0"/>
          </a:p>
          <a:p>
            <a:r>
              <a:rPr lang="en-GB" dirty="0"/>
              <a:t>Advice</a:t>
            </a:r>
          </a:p>
          <a:p>
            <a:pPr lvl="1"/>
            <a:r>
              <a:rPr lang="en-GB" dirty="0"/>
              <a:t>Code to execute at a join point that's selected by a pointcut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dirty="0"/>
              <a:t>Aspect</a:t>
            </a:r>
          </a:p>
          <a:p>
            <a:pPr lvl="1"/>
            <a:r>
              <a:rPr lang="en-GB" dirty="0"/>
              <a:t>A class that encapsulates pointcuts and advice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F07821C-4C4C-444A-B209-772FAD0A0D2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Simple AOP Example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Configuring Maven dependencies</a:t>
            </a:r>
          </a:p>
          <a:p>
            <a:r>
              <a:rPr lang="en-GB" dirty="0"/>
              <a:t>Defining a simple aspect</a:t>
            </a:r>
            <a:endParaRPr lang="en-US" dirty="0"/>
          </a:p>
          <a:p>
            <a:r>
              <a:rPr lang="en-US" dirty="0"/>
              <a:t>Using named </a:t>
            </a:r>
            <a:r>
              <a:rPr lang="en-US" dirty="0" err="1"/>
              <a:t>pointcuts</a:t>
            </a:r>
            <a:endParaRPr lang="en-GB" dirty="0"/>
          </a:p>
          <a:p>
            <a:r>
              <a:rPr lang="en-GB" dirty="0"/>
              <a:t>Enabling @AspectJ support</a:t>
            </a:r>
          </a:p>
          <a:p>
            <a:r>
              <a:rPr lang="en-US" dirty="0"/>
              <a:t>Accessing context information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19BFDB5-3EC4-42A9-91A1-860DC636193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Configuring Maven </a:t>
            </a:r>
            <a:r>
              <a:rPr lang="en-GB" dirty="0">
                <a:sym typeface="Wingdings" pitchFamily="2" charset="2"/>
              </a:rPr>
              <a:t>Dependencies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the "Spring Boot Starter for AOP" dependency to your POM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276FD5A0-CF0B-440A-8AF5-2125C329C29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6E05764-428B-4F82-A532-163E01FB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67" y="1578777"/>
            <a:ext cx="7110583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E9A0B-6F43-9DF2-6448-0C24139BF244}"/>
              </a:ext>
            </a:extLst>
          </p:cNvPr>
          <p:cNvSpPr txBox="1"/>
          <p:nvPr/>
        </p:nvSpPr>
        <p:spPr>
          <a:xfrm>
            <a:off x="7874919" y="211017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2725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Aspect (1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3020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Problem statement:</a:t>
            </a:r>
          </a:p>
          <a:p>
            <a:pPr lvl="1" eaLnBrk="1" hangingPunct="1"/>
            <a:r>
              <a:rPr lang="en-GB" dirty="0"/>
              <a:t>Log a message every time a property is about to change</a:t>
            </a:r>
          </a:p>
          <a:p>
            <a:pPr lvl="1" eaLnBrk="1" hangingPunct="1"/>
            <a:r>
              <a:rPr lang="en-GB" dirty="0"/>
              <a:t>Here's a sample class with some properties that might change...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r>
              <a:rPr lang="en-GB" dirty="0"/>
              <a:t>How can we define an aspect that runs before these methods are executed?</a:t>
            </a:r>
          </a:p>
          <a:p>
            <a:pPr lvl="1"/>
            <a:r>
              <a:rPr lang="en-GB" dirty="0"/>
              <a:t>See following slide…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4453EA0D-0365-407E-87E8-1C2B2DB77E7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1560092" y="2006208"/>
            <a:ext cx="7206916" cy="9856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MySampleInterface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value) {…}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   {…}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A9200-F6D0-CBF6-5DA1-108C412565C6}"/>
              </a:ext>
            </a:extLst>
          </p:cNvPr>
          <p:cNvSpPr txBox="1"/>
          <p:nvPr/>
        </p:nvSpPr>
        <p:spPr>
          <a:xfrm>
            <a:off x="6916809" y="270652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MySampleClass.java</a:t>
            </a:r>
          </a:p>
        </p:txBody>
      </p:sp>
    </p:spTree>
    <p:extLst>
      <p:ext uri="{BB962C8B-B14F-4D97-AF65-F5344CB8AC3E}">
        <p14:creationId xmlns:p14="http://schemas.microsoft.com/office/powerpoint/2010/main" val="20427279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10080</TotalTime>
  <Words>1205</Words>
  <Application>Microsoft Office PowerPoint</Application>
  <PresentationFormat>On-screen Show (16:9)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PowerPoint Presentation</vt:lpstr>
      <vt:lpstr>1. Getting Started with AOP</vt:lpstr>
      <vt:lpstr>What is AOP?</vt:lpstr>
      <vt:lpstr>How to Utilize AOP</vt:lpstr>
      <vt:lpstr>AOP Technologies</vt:lpstr>
      <vt:lpstr>Essential AOP Concepts</vt:lpstr>
      <vt:lpstr>2. Simple AOP Example</vt:lpstr>
      <vt:lpstr>Configuring Maven Dependencies</vt:lpstr>
      <vt:lpstr>Defining a Simple Aspect (1 of 2)</vt:lpstr>
      <vt:lpstr>Defining a Simple Aspect (2 of 2)</vt:lpstr>
      <vt:lpstr>Using Named Pointcuts</vt:lpstr>
      <vt:lpstr>Enabling @AspectJ Support</vt:lpstr>
      <vt:lpstr>Accessing Context Info (1 of 2)</vt:lpstr>
      <vt:lpstr>Accessing Context Info (2 of 2)</vt:lpstr>
      <vt:lpstr>3. More AOP Syntax</vt:lpstr>
      <vt:lpstr>Separating Pointcuts from Aspects</vt:lpstr>
      <vt:lpstr>Formal Syntax for Execution Pointcuts (1 of 2)</vt:lpstr>
      <vt:lpstr>Formal Syntax for Execution Pointcuts (2 of 2)</vt:lpstr>
      <vt:lpstr>Combining Pointcut Expressions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204</cp:revision>
  <dcterms:created xsi:type="dcterms:W3CDTF">2015-09-28T19:52:00Z</dcterms:created>
  <dcterms:modified xsi:type="dcterms:W3CDTF">2024-01-18T15:10:51Z</dcterms:modified>
</cp:coreProperties>
</file>