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801" r:id="rId2"/>
    <p:sldId id="646" r:id="rId3"/>
    <p:sldId id="648" r:id="rId4"/>
    <p:sldId id="649" r:id="rId5"/>
    <p:sldId id="728" r:id="rId6"/>
    <p:sldId id="654" r:id="rId7"/>
    <p:sldId id="727" r:id="rId8"/>
    <p:sldId id="802" r:id="rId9"/>
    <p:sldId id="803" r:id="rId10"/>
    <p:sldId id="804" r:id="rId11"/>
    <p:sldId id="805" r:id="rId12"/>
    <p:sldId id="806" r:id="rId13"/>
    <p:sldId id="810" r:id="rId14"/>
    <p:sldId id="811" r:id="rId15"/>
    <p:sldId id="812" r:id="rId16"/>
    <p:sldId id="813" r:id="rId17"/>
    <p:sldId id="814" r:id="rId18"/>
    <p:sldId id="822" r:id="rId19"/>
    <p:sldId id="823" r:id="rId20"/>
    <p:sldId id="815" r:id="rId21"/>
    <p:sldId id="816" r:id="rId22"/>
    <p:sldId id="817" r:id="rId23"/>
    <p:sldId id="818" r:id="rId24"/>
    <p:sldId id="819" r:id="rId25"/>
    <p:sldId id="71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BE54F"/>
    <a:srgbClr val="1581A5"/>
    <a:srgbClr val="1580A3"/>
    <a:srgbClr val="0F7DA1"/>
    <a:srgbClr val="1580A2"/>
    <a:srgbClr val="FFDB69"/>
    <a:srgbClr val="1580A1"/>
    <a:srgbClr val="FFCC99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34" d="100"/>
          <a:sy n="134" d="100"/>
        </p:scale>
        <p:origin x="65" y="490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0" d="100"/>
          <a:sy n="110" d="100"/>
        </p:scale>
        <p:origin x="2726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5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624E8-62E8-6D3C-A22A-E3943551B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8CF57C-1556-5A9D-4D69-DC41E5B2A3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217E650B-D6B0-307B-1E00-A98F55DD8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4FC5BB-5AC0-C9CE-E4F4-52AFCEB9A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C6A02-AF24-3D32-2DBF-29139C05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88E5525-AAD6-FE0A-A3F2-AA4D9162D6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D2144517-DF1C-73D2-373E-89C3941A5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DFC5DA-A68D-6EC2-A14F-F00230C12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2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66F0-A0E2-89B0-D1DF-DECB4B29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5669E0-0628-C609-6890-E95E15FF3B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8344D468-24BD-03F0-0F23-222E58DF8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6854935-4A49-F20A-C866-9106FB969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3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6E2EF-266C-4DB1-2AF1-B10D09BDF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7BD70EC-0E71-84C2-3B4F-5259ABD6B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3CB5457A-BEC9-0D21-E91B-5DD4F870C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8955A8-E387-7272-A0E2-949753013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A997-FAAE-4B5B-E6B1-75E8BDFB9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05D0BB-2D67-1221-1127-ABA3BD901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6DE9EDEB-CC80-059D-0FED-FE029DD3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E2F729-3DED-958D-763A-8BCF3116F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2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71BD-B94A-E046-AA9A-705F2B4E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C28EEB-3AB8-D82C-AD2C-8842E1AB79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3EDA102A-DA2D-DBC4-60F4-5A834DF02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B37FB8-1349-C46F-39B1-0349B9B9A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9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218F-CBD2-8BDA-2398-37E705DA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ECFC48-42EF-69C9-4EFC-86EB21331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80390B6E-BAE6-99B6-3845-3A99C3738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18F9D5-9E19-3D08-7AD7-55324183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08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A553-31A9-2E8D-4717-5BDAC4EA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E322A12-6251-988B-A65B-6F8A5CE17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05C59F53-02C4-FA19-4D13-A7C68115D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9199DB-B7DF-D4B5-D5F4-37A8B5A5E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07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DE1D2-32A5-5F3F-1E3F-8DBBC43B5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E813CA-2391-821F-A112-27F578F2AF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490EC171-734C-8BF3-E2A3-5883DC8AA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5D92F8B-207E-02EE-DC2C-0D29B852C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07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3D7F-594D-4AE3-B7A1-73DBB73F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04A2E0-2255-6D1A-AA2F-576523EAFA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2D1B6B79-60CA-4021-816C-0E63F1EBB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C65BFDB-E81B-FA0E-3624-FE2D67253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448E-7459-F2CD-17D2-95B2D19E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75C8D34-EBB6-A7AB-D4B3-74519F1119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58730F8E-6F8E-E8CF-2BB8-E54376ED3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5F79639-6ABE-E3A6-7A54-ACD6505E1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40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F7D53-B675-B8D8-05F8-CC09AEC1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1424F1F-1121-F91A-7FAE-E651457174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0BCDA153-9F5B-ECE7-1581-8F9A0C882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BD9FD5-3182-1F12-2E92-776100BD4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0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4E330-9AE4-A0C8-07D6-92C672C6E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D86D188-2DDB-CEBF-AB71-B2862650F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4C0BDF14-A38C-3F55-C94B-693A62697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D2FD99-133B-EA3A-26B7-99A5FA8AC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01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77BA0-22EB-4784-5771-D9DB6368D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438C478-E87D-816A-4A0D-625C346B0A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705DF0B7-B739-1302-E76B-E075A5DFB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46E2AF-E3F2-C067-31EB-6AEB144AA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32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1190-B998-AC52-F5A5-DA5062321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8A0B50-0B36-6CCF-4CA1-06B5F188A4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34D4C8D9-1C15-BC92-6773-6678B3FB5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17AC75-42CB-CEA9-5A7F-26543DF6C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95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70858-2AC5-6979-8036-9632DE00C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377686-6FF5-A1A3-EA89-7F43D49D35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F6BFF2BC-FFA8-F1D0-A3F4-D7DE0FE1E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6C067E-554B-0F7C-6B99-1B469CB5B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8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0960-A72C-C1FA-4AAA-49958EB9A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30125D-42EE-92E3-3C20-28A26A60A5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Spring Batch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4C3A81F2-501A-117F-7143-67877EB20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6588805-FED2-D8D6-E8C4-5981702DF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4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8" y="807090"/>
            <a:ext cx="8094095" cy="1020366"/>
          </a:xfrm>
        </p:spPr>
        <p:txBody>
          <a:bodyPr wrap="none" lIns="0" rIns="0" anchor="b" anchorCtr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241534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871FD02-3294-4586-B77F-0B1DDEE1B4D5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96D37-8145-499D-B462-0C1BC9A05FC1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6E8C81-6921-46BF-B38D-2F18F1FF39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2DA655-2B30-4645-8718-F7F4B72FD98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2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76856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88694" y="4862122"/>
            <a:ext cx="193851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7" y="4759862"/>
            <a:ext cx="520503" cy="3429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Batch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Spring Batch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scenario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 step in a job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 job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02393-B99F-9F84-85D8-E9B3CC1298CF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</a:t>
            </a:r>
            <a:r>
              <a:rPr lang="en-GB" sz="1600">
                <a:solidFill>
                  <a:schemeClr val="bg1"/>
                </a:solidFill>
              </a:rPr>
              <a:t>:   </a:t>
            </a:r>
            <a:r>
              <a:rPr lang="en-GB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demo-spring-batch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1466-5004-B56B-9B6A-7086E8CB2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3CE38686-CC4D-EB92-4E33-F0EF99CC5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Transformed Data into a Database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59460C09-7C93-0BE9-96C1-EB2DDD8E4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2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We'll load the transformed data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/>
              <a:t> table in the H2 database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sym typeface="Wingdings" pitchFamily="2" charset="2"/>
              </a:rPr>
              <a:t> table is created via the following SQL script: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Aside: </a:t>
            </a:r>
          </a:p>
          <a:p>
            <a:pPr lvl="1"/>
            <a:r>
              <a:rPr lang="en-GB" dirty="0">
                <a:sym typeface="Wingdings" pitchFamily="2" charset="2"/>
              </a:rPr>
              <a:t>Spring Boot automatically runs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schema.sql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data.sql</a:t>
            </a:r>
            <a:r>
              <a:rPr lang="en-GB" dirty="0">
                <a:sym typeface="Wingdings" pitchFamily="2" charset="2"/>
              </a:rPr>
              <a:t> scripts on the </a:t>
            </a:r>
            <a:r>
              <a:rPr lang="en-GB" dirty="0" err="1">
                <a:sym typeface="Wingdings" pitchFamily="2" charset="2"/>
              </a:rPr>
              <a:t>classpath</a:t>
            </a:r>
            <a:r>
              <a:rPr lang="en-GB" dirty="0">
                <a:sym typeface="Wingdings" pitchFamily="2" charset="2"/>
              </a:rPr>
              <a:t>, to create/populate database tables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5EE3A0-1C83-BD52-A984-3D8279102A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10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D4E2584D-8C0D-A78C-08B0-F8DF3C0C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288621"/>
            <a:ext cx="7205496" cy="132408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employee IF EXISTS;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 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id INT AUTO_INCREMENT PRIMARY KEY,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 BIGINT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70E4F-F081-F5F1-E627-1CCCA3327853}"/>
              </a:ext>
            </a:extLst>
          </p:cNvPr>
          <p:cNvSpPr txBox="1"/>
          <p:nvPr/>
        </p:nvSpPr>
        <p:spPr>
          <a:xfrm>
            <a:off x="6165560" y="3363234"/>
            <a:ext cx="229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schema.sql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A51664-129E-C3B4-92F1-327F834E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566BD46F-E0C5-E932-8256-FD875E29A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Defining a Step in a Job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61FB7A2B-747B-5F14-545C-D71F7EA24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  <a:p>
            <a:r>
              <a:rPr lang="en-GB" dirty="0"/>
              <a:t>Defining a reader bean </a:t>
            </a:r>
          </a:p>
          <a:p>
            <a:r>
              <a:rPr lang="en-GB" dirty="0"/>
              <a:t>Defining a processor bean</a:t>
            </a:r>
          </a:p>
          <a:p>
            <a:r>
              <a:rPr lang="en-GB" dirty="0"/>
              <a:t>Defining a writer bean</a:t>
            </a:r>
          </a:p>
          <a:p>
            <a:r>
              <a:rPr lang="en-GB" dirty="0">
                <a:sym typeface="Wingdings" pitchFamily="2" charset="2"/>
              </a:rPr>
              <a:t>Defining a step bean</a:t>
            </a:r>
          </a:p>
          <a:p>
            <a:r>
              <a:rPr lang="en-GB" dirty="0"/>
              <a:t>Aside: Chunk-oriented batch processing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1B9C-138C-09F3-4B79-B4E5B83FB0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AD2C5311-5263-448C-AB0D-1F989293A572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6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87FA4-86AE-F512-001B-CBBAA375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AF45577E-93FD-F168-A165-EDE82D46C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2457ABE8-5EFA-B0AB-E33E-CAE9C2D48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Remember a Spring Batch job comprises one or more </a:t>
            </a:r>
            <a:r>
              <a:rPr lang="en-GB" i="1" dirty="0"/>
              <a:t>steps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Each step comprises:</a:t>
            </a:r>
          </a:p>
          <a:p>
            <a:pPr lvl="1"/>
            <a:r>
              <a:rPr lang="en-GB" dirty="0">
                <a:sym typeface="Wingdings" pitchFamily="2" charset="2"/>
              </a:rPr>
              <a:t>A reader bean</a:t>
            </a:r>
          </a:p>
          <a:p>
            <a:pPr lvl="1"/>
            <a:r>
              <a:rPr lang="en-GB" dirty="0">
                <a:sym typeface="Wingdings" pitchFamily="2" charset="2"/>
              </a:rPr>
              <a:t>A processor bean</a:t>
            </a:r>
          </a:p>
          <a:p>
            <a:pPr lvl="1"/>
            <a:r>
              <a:rPr lang="en-GB" dirty="0">
                <a:sym typeface="Wingdings" pitchFamily="2" charset="2"/>
              </a:rPr>
              <a:t>A writer bean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Let's see how to create all these beans…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C25B8F3-D0AD-C0F9-E1A6-0F8976478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1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C9405-04F7-C66D-712A-39C040A5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B2CDC1DF-964A-0CD0-BC1E-97846B58E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Reader Bean (1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884FD36F-4AAA-AB87-C645-4DBD47FF1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A reader bean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ItemReader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Spring Batch provides many off-the-shelf implementations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FlatFileItemReader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StaxEventItemReader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JsonItemReader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JdbcCursorItemReader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 can also define custom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ItemReader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implementations)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5AFE91F-47AD-0B26-F06E-4AC23512431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1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852F7-2B10-D304-A858-51E22BA6D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3E8E5C2E-87F2-AE49-A4B6-C3DA16F39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Reader Bean (2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2BBF5E1D-DCD9-3762-9C40-639BF8B27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Here's the reader bean in the demo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Reads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employee-data.csv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into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objects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DA0BF76-D597-4861-AC4E-FA4610E08D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14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03899AA9-0127-B8F8-DCBF-390A8171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615211"/>
            <a:ext cx="7237120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FlatFileItemReader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FlatFileItemReaderBuilder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.name("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employeeItemReader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                  // You can use any name here.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.resource(new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ClassPathResource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("employee-data.csv"))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.delimited()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.delimiter(",")                              // Comma is the default anyway.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.names("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"salary")    // Must match Employee fields.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FA94B-D361-1739-27B4-8F02948D9FA0}"/>
              </a:ext>
            </a:extLst>
          </p:cNvPr>
          <p:cNvSpPr txBox="1"/>
          <p:nvPr/>
        </p:nvSpPr>
        <p:spPr>
          <a:xfrm>
            <a:off x="6505406" y="4077523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332202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14263-6DFB-F81A-73E1-9377D1F56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A12E8D83-DCBE-2070-780C-E4A2142CA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Processor Bean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AF97479C-DB52-0944-CAFB-F34937CA9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A processor bean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ItemProcessor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You must implement it yourself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We've already seen this,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EmployeeItemProcessor.java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We just need to create a bean of this type: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C735F8-7FDF-F3AB-9CF4-246331D63A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15</a:t>
            </a:fld>
            <a:endParaRPr lang="en-GB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9E7AEB6-7955-DB58-9C4A-BC36B2FD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2750956"/>
            <a:ext cx="7237120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EmployeeItemProcessor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EmployeeItemProcessor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8187-17DE-A5B2-8B2F-E6ADD7007B81}"/>
              </a:ext>
            </a:extLst>
          </p:cNvPr>
          <p:cNvSpPr txBox="1"/>
          <p:nvPr/>
        </p:nvSpPr>
        <p:spPr>
          <a:xfrm>
            <a:off x="6505406" y="3979987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21142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8809-EE2B-CC7E-B6EF-E86CD285F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5EAF83E8-4839-DD41-0F23-B5DF56DC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Writer Bean (1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95D64EFF-6EAC-2D6A-2E7A-B1F0E2A20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A writer bean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ItemWriter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Spring Batch provides many off-the-shelf implementations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FlatFileItemWriter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StaxEventItemWriter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JsonFileItemWriter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JdbcBatchItemWriter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 can also define custom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ItemWriter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implementations)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C943ECA-F254-EA31-0842-C278236DF1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9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B70AF-C3BF-A980-8F87-59FABEB1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F0D7E7B5-A526-9A2E-8005-D50ED34A6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Writer Bean (2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A5B2E6B2-C42B-1FCF-D6AC-03EFFF681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Here's the writer bean in the demo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Writes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objects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 in H2 database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6E3C658-3F8C-C530-21FE-9A2FCB5D9C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17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43EBE3E0-692B-46CF-4A1D-8D648484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615212"/>
            <a:ext cx="7237120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JdbcBatchItemWriter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JdbcBatchItemWriterBuilder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INSERT INTO employee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VALUES (: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:salary)   // Must match Employee fields.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""")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// Via Spring Boot auto-config.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beanMapped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           // Maps Employee fields to params.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44A32-2102-0410-F1AB-0E4001317F06}"/>
              </a:ext>
            </a:extLst>
          </p:cNvPr>
          <p:cNvSpPr txBox="1"/>
          <p:nvPr/>
        </p:nvSpPr>
        <p:spPr>
          <a:xfrm>
            <a:off x="6505406" y="4077523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17737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6284B-DEEE-D4A0-508C-CFACB3E7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6D4A1755-6F3E-1427-F65B-D235972A2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Step Bean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6E209AF5-B433-2582-7168-593A95847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Here's how to put together the reader bean, processor bean, and writer bean into a </a:t>
            </a:r>
            <a:r>
              <a:rPr lang="en-GB" b="1" dirty="0"/>
              <a:t>step bean</a:t>
            </a:r>
            <a:r>
              <a:rPr lang="en-GB" dirty="0"/>
              <a:t>: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E6AEF36-00DE-6536-EF0E-CB6D62EDDD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18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244FDC7-8E09-42C5-D418-EC32FCFF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563195"/>
            <a:ext cx="7237120" cy="31707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Step step1(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ItemReader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 reader,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ItemWriter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 writer)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StepBuilder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("step1",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.&lt;Employee, Employee&gt; chunk(3,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 // See next slide…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.reader(reader)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.processor(processor)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.writer(writer)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042EF-398E-3D52-85F9-54ABC25906CD}"/>
              </a:ext>
            </a:extLst>
          </p:cNvPr>
          <p:cNvSpPr txBox="1"/>
          <p:nvPr/>
        </p:nvSpPr>
        <p:spPr>
          <a:xfrm>
            <a:off x="6505406" y="4492051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24441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015F-8585-FF48-2BA0-DA8AD060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9C1E9C3F-85E1-0533-AE18-105A362F5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Chunk-Oriented Batch Processing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AB1601A4-EB31-FEE8-B913-084AD3EFD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On the previous slide, did you notice this function call?</a:t>
            </a:r>
          </a:p>
          <a:p>
            <a:pPr lvl="1"/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Spring Batch uses a “chunk-oriented” processing style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Reads data items one at a time, into a chunk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Once the number of items equals the commit interval, the chunk is written out and the transaction is committed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28AC21E-CDB6-EB63-5EAF-44BA299CC1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19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3002B214-9672-8D56-D239-823672DA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61358"/>
            <a:ext cx="723712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Employee&gt; chunk(3,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2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/>
              <a:t>1. Introduction to Spring Batch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Spring Batch works</a:t>
            </a:r>
          </a:p>
          <a:p>
            <a:r>
              <a:rPr lang="en-GB" dirty="0"/>
              <a:t>Spring Batch dependency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0002EB99-6852-4A37-9D70-E4AAB1A3A951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DF87B5E-E3A6-FE50-F357-F9F2384C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C6ECAB45-D563-7CF8-8F26-74551D9F4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Defining a Job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060DE3A1-C736-068F-D2A8-59A944B077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  <a:p>
            <a:r>
              <a:rPr lang="en-GB" dirty="0">
                <a:sym typeface="Wingdings" pitchFamily="2" charset="2"/>
              </a:rPr>
              <a:t>Defining a job bean</a:t>
            </a:r>
          </a:p>
          <a:p>
            <a:r>
              <a:rPr lang="en-GB" dirty="0">
                <a:sym typeface="Wingdings" pitchFamily="2" charset="2"/>
              </a:rPr>
              <a:t>Defining a job completion notification listener</a:t>
            </a:r>
          </a:p>
          <a:p>
            <a:r>
              <a:rPr lang="en-GB" dirty="0">
                <a:sym typeface="Wingdings" pitchFamily="2" charset="2"/>
              </a:rPr>
              <a:t>Running the application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CECFD-0F72-3AF5-CE01-2D61367472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AD2C5311-5263-448C-AB0D-1F989293A572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4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59C4-6ADA-C11D-7AB3-089EC91D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D5702EA0-A6AD-F9CE-6C2D-12FA18227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CE0DE12F-CA0C-C109-4AF0-C5DE91E2B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Here are all the moving parts in a Spring Batch job: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16C5475-926C-FF38-C148-B7BDA149EF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21</a:t>
            </a:fld>
            <a:endParaRPr lang="en-GB"/>
          </a:p>
        </p:txBody>
      </p:sp>
      <p:pic>
        <p:nvPicPr>
          <p:cNvPr id="9218" name="Picture 2" descr="Figure 2.1: Batch Stereotypes">
            <a:extLst>
              <a:ext uri="{FF2B5EF4-FFF2-40B4-BE49-F238E27FC236}">
                <a16:creationId xmlns:a16="http://schemas.microsoft.com/office/drawing/2014/main" id="{77A8FB63-8A95-1F56-F6C8-4FA9F264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325730"/>
            <a:ext cx="7029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8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F568-D0AA-E51B-555A-27C0F86C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1E0F4613-9828-2BD8-07D1-191BE7639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Job Bean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9DF4EDAD-C4BC-90AA-CEF1-BD855A28B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Here's how we define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GB" dirty="0"/>
              <a:t> bean in our demo: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59AB0D-2558-9BAC-981E-03A1492FABA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22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398B9BF4-3EA1-2DE4-54AF-4312EDCC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33196"/>
            <a:ext cx="7237120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BatchConfiguration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Job job(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step1,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JobCompletionNotificationListener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JobBuilder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employeeEtlJob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.listener(listener)     // See next slide.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.start(step1)           // Start the job with step1.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  .next(step2)            // Then run step2.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  .next(step3)            // Then run step3, etc.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12110-B751-BEB5-EDDC-118FDC8178A4}"/>
              </a:ext>
            </a:extLst>
          </p:cNvPr>
          <p:cNvSpPr txBox="1"/>
          <p:nvPr/>
        </p:nvSpPr>
        <p:spPr>
          <a:xfrm>
            <a:off x="6505406" y="3695507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21433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BE0EE-453A-F98D-B0F3-23D3758B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BA6D50C2-87FD-4A52-FA88-7692FB957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Job Completion Notification Listener</a:t>
            </a: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E2DEC922-DAE1-8170-A649-36A0C3766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You can define a job completion notification listener that executes when the job has completed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9AF74AF-9BCD-1E0B-B85A-1FEA02BA0B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23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D2099CEA-5D09-3BC8-B173-C78FBD79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591642"/>
            <a:ext cx="7237120" cy="31707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JobCompletionNotificationListener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JobExecutionListener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afterJob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JobExecution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jobExecution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jobExecution.getStatus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BatchStatus.COMPLETED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 JOB COMPLETION NOTIFICATION LISTENER:");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.query("SELECT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 FROM employee",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DataClassRowMapper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E3152-2B2C-3946-2106-BC5D73F4392D}"/>
              </a:ext>
            </a:extLst>
          </p:cNvPr>
          <p:cNvSpPr txBox="1"/>
          <p:nvPr/>
        </p:nvSpPr>
        <p:spPr>
          <a:xfrm>
            <a:off x="5351243" y="4516435"/>
            <a:ext cx="3108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JobCompletionNotificationListener.java</a:t>
            </a:r>
          </a:p>
        </p:txBody>
      </p:sp>
    </p:spTree>
    <p:extLst>
      <p:ext uri="{BB962C8B-B14F-4D97-AF65-F5344CB8AC3E}">
        <p14:creationId xmlns:p14="http://schemas.microsoft.com/office/powerpoint/2010/main" val="21159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3DAF-AC06-A78A-B71D-CD40CC4CF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31DF5B74-26AA-AAD5-417C-590838F3D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4A79D375-6E98-DB7C-F3EE-007C5E109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Run the application and take a look at the console output…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8508BBA-5649-B608-BE33-96D59A7DA7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24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05C920-12EA-B793-69D0-2353073A84D1}"/>
              </a:ext>
            </a:extLst>
          </p:cNvPr>
          <p:cNvSpPr/>
          <p:nvPr/>
        </p:nvSpPr>
        <p:spPr>
          <a:xfrm>
            <a:off x="1589024" y="1371399"/>
            <a:ext cx="7191247" cy="15709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9C461-1345-F127-18E5-59C865EA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28" y="1424231"/>
            <a:ext cx="7087108" cy="14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Spring Batch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step in a job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job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2505" cy="3547021"/>
          </a:xfrm>
        </p:spPr>
        <p:txBody>
          <a:bodyPr>
            <a:normAutofit/>
          </a:bodyPr>
          <a:lstStyle/>
          <a:p>
            <a:r>
              <a:rPr lang="en-GB" dirty="0"/>
              <a:t>Spring Batch is a lightweight batch framework for ETL operations</a:t>
            </a:r>
          </a:p>
          <a:p>
            <a:pPr lvl="1">
              <a:tabLst>
                <a:tab pos="987425" algn="l"/>
              </a:tabLst>
            </a:pPr>
            <a:r>
              <a:rPr lang="en-GB" b="1" dirty="0"/>
              <a:t>E</a:t>
            </a:r>
            <a:r>
              <a:rPr lang="en-GB" dirty="0"/>
              <a:t>xtract data from data source(s)</a:t>
            </a:r>
          </a:p>
          <a:p>
            <a:pPr lvl="1">
              <a:tabLst>
                <a:tab pos="987425" algn="l"/>
              </a:tabLst>
            </a:pPr>
            <a:r>
              <a:rPr lang="en-GB" b="1" dirty="0"/>
              <a:t>T</a:t>
            </a:r>
            <a:r>
              <a:rPr lang="en-GB" dirty="0"/>
              <a:t>ransform the data</a:t>
            </a:r>
          </a:p>
          <a:p>
            <a:pPr lvl="1">
              <a:tabLst>
                <a:tab pos="987425" algn="l"/>
              </a:tabLst>
            </a:pPr>
            <a:r>
              <a:rPr lang="en-GB" b="1" dirty="0"/>
              <a:t>L</a:t>
            </a:r>
            <a:r>
              <a:rPr lang="en-GB" dirty="0"/>
              <a:t>oad the data into the target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9174D7C0-B55D-4818-A314-726106DC47D7}" type="slidenum">
              <a:rPr lang="en-GB"/>
              <a:pPr/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Spring Batch 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E50B8F-A476-D20B-2DBA-FFE50011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and launch a </a:t>
            </a:r>
            <a:r>
              <a:rPr lang="en-GB" i="1" dirty="0"/>
              <a:t>job</a:t>
            </a:r>
          </a:p>
          <a:p>
            <a:pPr lvl="1"/>
            <a:r>
              <a:rPr lang="en-GB" dirty="0"/>
              <a:t>A job comprises one or more </a:t>
            </a:r>
            <a:r>
              <a:rPr lang="en-GB" i="1" dirty="0"/>
              <a:t>steps</a:t>
            </a:r>
          </a:p>
          <a:p>
            <a:pPr lvl="1"/>
            <a:endParaRPr lang="en-GB" i="1" dirty="0"/>
          </a:p>
          <a:p>
            <a:r>
              <a:rPr lang="en-GB" dirty="0"/>
              <a:t>A </a:t>
            </a:r>
            <a:r>
              <a:rPr lang="en-GB" i="1" dirty="0"/>
              <a:t>step</a:t>
            </a:r>
            <a:r>
              <a:rPr lang="en-GB" dirty="0"/>
              <a:t> comprises:</a:t>
            </a:r>
          </a:p>
          <a:p>
            <a:pPr lvl="1"/>
            <a:r>
              <a:rPr lang="en-GB" dirty="0"/>
              <a:t>A reader bean (implements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ItemReader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processor bean (implements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ItemProcessor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writer bean (implements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ItemWriter</a:t>
            </a:r>
            <a:r>
              <a:rPr lang="en-GB" dirty="0"/>
              <a:t>)</a:t>
            </a:r>
          </a:p>
          <a:p>
            <a:pPr lvl="1"/>
            <a:endParaRPr lang="en-GB" i="1" dirty="0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60913"/>
            <a:ext cx="390525" cy="342900"/>
          </a:xfrm>
        </p:spPr>
        <p:txBody>
          <a:bodyPr/>
          <a:lstStyle/>
          <a:p>
            <a:fld id="{9174D7C0-B55D-4818-A314-726106DC47D7}" type="slidenum">
              <a:rPr lang="en-GB"/>
              <a:pPr/>
              <a:t>4</a:t>
            </a:fld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Batch Dependency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you need is the following dependency: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our demo, we've also added the H2 database dependency</a:t>
            </a:r>
          </a:p>
          <a:p>
            <a:pPr lvl="1"/>
            <a:r>
              <a:rPr lang="en-GB" dirty="0"/>
              <a:t>… because we're going to be writing data to H2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5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A967904-B9D1-E950-BC6A-29F6F61E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209485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7EED0-0206-AE32-1219-D6D0DEBFC97C}"/>
              </a:ext>
            </a:extLst>
          </p:cNvPr>
          <p:cNvSpPr txBox="1"/>
          <p:nvPr/>
        </p:nvSpPr>
        <p:spPr>
          <a:xfrm>
            <a:off x="6901248" y="382568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C1ED811-4343-5A3A-69BD-48EE0DDB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0894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&gt;spring-boot-starter-batch&lt;/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14ED4-35FE-30D6-980A-59D9BF8DACEF}"/>
              </a:ext>
            </a:extLst>
          </p:cNvPr>
          <p:cNvSpPr txBox="1"/>
          <p:nvPr/>
        </p:nvSpPr>
        <p:spPr>
          <a:xfrm>
            <a:off x="6901248" y="168886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398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Example Scenario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  <a:p>
            <a:r>
              <a:rPr lang="en-GB" dirty="0">
                <a:sym typeface="Wingdings" pitchFamily="2" charset="2"/>
              </a:rPr>
              <a:t>Extracting data from a CSV file</a:t>
            </a:r>
          </a:p>
          <a:p>
            <a:r>
              <a:rPr lang="en-GB" dirty="0">
                <a:sym typeface="Wingdings" pitchFamily="2" charset="2"/>
              </a:rPr>
              <a:t>Transforming the data</a:t>
            </a:r>
          </a:p>
          <a:p>
            <a:r>
              <a:rPr lang="en-GB" dirty="0">
                <a:sym typeface="Wingdings" pitchFamily="2" charset="2"/>
              </a:rPr>
              <a:t>Loading the transformed data into a database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AD2C5311-5263-448C-AB0D-1F989293A572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demo app defines a Spring Batch job that comprises a single step</a:t>
            </a:r>
          </a:p>
          <a:p>
            <a:pPr lvl="1"/>
            <a:endParaRPr lang="en-GB" dirty="0"/>
          </a:p>
          <a:p>
            <a:r>
              <a:rPr lang="en-GB" dirty="0"/>
              <a:t>The single step defines these ETL operations:</a:t>
            </a:r>
          </a:p>
          <a:p>
            <a:pPr lvl="1"/>
            <a:r>
              <a:rPr lang="en-GB" dirty="0">
                <a:sym typeface="Wingdings" pitchFamily="2" charset="2"/>
              </a:rPr>
              <a:t>Extracts employee data from a CSV file into objects</a:t>
            </a:r>
          </a:p>
          <a:p>
            <a:pPr lvl="1"/>
            <a:r>
              <a:rPr lang="en-GB" dirty="0">
                <a:sym typeface="Wingdings" pitchFamily="2" charset="2"/>
              </a:rPr>
              <a:t>Transforms the employee data (in memory)</a:t>
            </a:r>
          </a:p>
          <a:p>
            <a:pPr lvl="1"/>
            <a:r>
              <a:rPr lang="en-GB" dirty="0">
                <a:sym typeface="Wingdings" pitchFamily="2" charset="2"/>
              </a:rPr>
              <a:t>Loads the transformed employee data into a database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1C82-BDE6-21EB-A479-713555E2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60381342-16F5-D055-E713-A4145963F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Data from a CSV File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0312443E-55FD-D30A-3455-45D16FE22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We'll extract data from the following CSV file: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We'll read each employee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sym typeface="Wingdings" pitchFamily="2" charset="2"/>
              </a:rPr>
              <a:t> record object: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1AEB436-236D-A4E0-78BF-5E71134C12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8</a:t>
            </a:fld>
            <a:endParaRPr lang="en-GB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846B87E-AA2A-4286-142B-83006ADF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0894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John,Smith,20000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Mary,Evans,30000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Bill,Jones,40000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Jane,Sykes,50000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D699B-E757-9BE5-072E-2E2B70AEE4E9}"/>
              </a:ext>
            </a:extLst>
          </p:cNvPr>
          <p:cNvSpPr txBox="1"/>
          <p:nvPr/>
        </p:nvSpPr>
        <p:spPr>
          <a:xfrm>
            <a:off x="6165560" y="1696994"/>
            <a:ext cx="229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resources/employee-data.csv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1B91957-CD88-D46B-86E2-4941A43D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2830061"/>
            <a:ext cx="723712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Employee(String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long salary) 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3B0FB-75E3-0017-DEDA-939CC46B5838}"/>
              </a:ext>
            </a:extLst>
          </p:cNvPr>
          <p:cNvSpPr txBox="1"/>
          <p:nvPr/>
        </p:nvSpPr>
        <p:spPr>
          <a:xfrm>
            <a:off x="7274847" y="2837210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39731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4386C-33EF-3951-1FFE-192A7652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1339C14D-16FF-178C-F8E7-F14BC02E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the Data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D8B97636-5AF8-CC27-1CB0-AFCEF9120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transform data, define a class that implements the interface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ItemProcessor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InType,OutType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BC5537C-FC78-F4C7-0AFC-E365EBBA68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9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B453465-2AAD-087F-4030-17C043F0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574843"/>
            <a:ext cx="7237120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org.springframework.batch.item.ItemProcessor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EmployeeItemProcessor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ItemProcessor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Employee&gt;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Employee process(Employee emp)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emp.firstname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emp.lastname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("Transforming %s into %s\n", emp,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DB8E-6FDE-992A-63D0-FBC398B03220}"/>
              </a:ext>
            </a:extLst>
          </p:cNvPr>
          <p:cNvSpPr txBox="1"/>
          <p:nvPr/>
        </p:nvSpPr>
        <p:spPr>
          <a:xfrm>
            <a:off x="6274572" y="4191315"/>
            <a:ext cx="2185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EmployeeItemProcessor.java</a:t>
            </a:r>
          </a:p>
        </p:txBody>
      </p:sp>
    </p:spTree>
    <p:extLst>
      <p:ext uri="{BB962C8B-B14F-4D97-AF65-F5344CB8AC3E}">
        <p14:creationId xmlns:p14="http://schemas.microsoft.com/office/powerpoint/2010/main" val="31118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10288</TotalTime>
  <Words>1530</Words>
  <Application>Microsoft Office PowerPoint</Application>
  <PresentationFormat>On-screen Show (16:9)</PresentationFormat>
  <Paragraphs>334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Univers</vt:lpstr>
      <vt:lpstr>Wingdings</vt:lpstr>
      <vt:lpstr>Standard_LiveLessons_2017</vt:lpstr>
      <vt:lpstr>Spring Batch</vt:lpstr>
      <vt:lpstr>1. Introduction to Spring Batch</vt:lpstr>
      <vt:lpstr>Overview</vt:lpstr>
      <vt:lpstr>How Spring Batch Works</vt:lpstr>
      <vt:lpstr>Spring Batch Dependency</vt:lpstr>
      <vt:lpstr>2. Example Scenario</vt:lpstr>
      <vt:lpstr>Overview</vt:lpstr>
      <vt:lpstr>Extracting Data from a CSV File</vt:lpstr>
      <vt:lpstr>Transforming the Data</vt:lpstr>
      <vt:lpstr>Loading the Transformed Data into a Database</vt:lpstr>
      <vt:lpstr>3. Defining a Step in a Job</vt:lpstr>
      <vt:lpstr>Overview</vt:lpstr>
      <vt:lpstr>Defining a Reader Bean (1 of 2)</vt:lpstr>
      <vt:lpstr>Defining a Reader Bean (2 of 2)</vt:lpstr>
      <vt:lpstr>Defining a Processor Bean</vt:lpstr>
      <vt:lpstr>Defining a Writer Bean (1 of 2)</vt:lpstr>
      <vt:lpstr>Defining a Writer Bean (2 of 2)</vt:lpstr>
      <vt:lpstr>Defining a Step Bean</vt:lpstr>
      <vt:lpstr>Aside: Chunk-Oriented Batch Processing</vt:lpstr>
      <vt:lpstr>4. Defining a Job</vt:lpstr>
      <vt:lpstr>Overview</vt:lpstr>
      <vt:lpstr>Defining a Job Bean</vt:lpstr>
      <vt:lpstr>Defining a Job Completion Notification Listener</vt:lpstr>
      <vt:lpstr>Running the Application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209</cp:revision>
  <dcterms:created xsi:type="dcterms:W3CDTF">2015-09-28T19:52:00Z</dcterms:created>
  <dcterms:modified xsi:type="dcterms:W3CDTF">2024-02-21T08:16:59Z</dcterms:modified>
</cp:coreProperties>
</file>