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801" r:id="rId2"/>
    <p:sldId id="646" r:id="rId3"/>
    <p:sldId id="648" r:id="rId4"/>
    <p:sldId id="649" r:id="rId5"/>
    <p:sldId id="728" r:id="rId6"/>
    <p:sldId id="654" r:id="rId7"/>
    <p:sldId id="727" r:id="rId8"/>
    <p:sldId id="802" r:id="rId9"/>
    <p:sldId id="824" r:id="rId10"/>
    <p:sldId id="825" r:id="rId11"/>
    <p:sldId id="819" r:id="rId12"/>
    <p:sldId id="826" r:id="rId13"/>
    <p:sldId id="827" r:id="rId14"/>
    <p:sldId id="828" r:id="rId15"/>
    <p:sldId id="829" r:id="rId16"/>
    <p:sldId id="830" r:id="rId17"/>
    <p:sldId id="831" r:id="rId18"/>
    <p:sldId id="832" r:id="rId19"/>
    <p:sldId id="833" r:id="rId20"/>
    <p:sldId id="834" r:id="rId21"/>
    <p:sldId id="835" r:id="rId22"/>
    <p:sldId id="836" r:id="rId23"/>
    <p:sldId id="837" r:id="rId24"/>
    <p:sldId id="838" r:id="rId25"/>
    <p:sldId id="839" r:id="rId26"/>
    <p:sldId id="711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ABE54F"/>
    <a:srgbClr val="1581A5"/>
    <a:srgbClr val="1580A3"/>
    <a:srgbClr val="0F7DA1"/>
    <a:srgbClr val="1580A2"/>
    <a:srgbClr val="FFDB69"/>
    <a:srgbClr val="1580A1"/>
    <a:srgbClr val="FFCC99"/>
    <a:srgbClr val="157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09" autoAdjust="0"/>
    <p:restoredTop sz="96725" autoAdjust="0"/>
  </p:normalViewPr>
  <p:slideViewPr>
    <p:cSldViewPr snapToGrid="0" snapToObjects="1">
      <p:cViewPr varScale="1">
        <p:scale>
          <a:sx n="134" d="100"/>
          <a:sy n="134" d="100"/>
        </p:scale>
        <p:origin x="55" y="490"/>
      </p:cViewPr>
      <p:guideLst>
        <p:guide orient="horz" pos="162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488"/>
    </p:cViewPr>
  </p:sorterViewPr>
  <p:notesViewPr>
    <p:cSldViewPr snapToGrid="0" snapToObjects="1">
      <p:cViewPr varScale="1">
        <p:scale>
          <a:sx n="110" d="100"/>
          <a:sy n="110" d="100"/>
        </p:scale>
        <p:origin x="2726" y="6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155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998AF-A457-8AB5-EEE9-FB9D18A85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AE9A7E1-3A0C-88E7-F019-259230D38F2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Liquibase</a:t>
            </a:r>
          </a:p>
        </p:txBody>
      </p:sp>
      <p:sp>
        <p:nvSpPr>
          <p:cNvPr id="1091586" name="Rectangle 2">
            <a:extLst>
              <a:ext uri="{FF2B5EF4-FFF2-40B4-BE49-F238E27FC236}">
                <a16:creationId xmlns:a16="http://schemas.microsoft.com/office/drawing/2014/main" id="{B7CA1CDE-B0E0-9384-46B5-B206AFC6BA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C4E3506-F580-2BC6-912E-319A39AC59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354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C1190-B998-AC52-F5A5-DA5062321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08A0B50-0B36-6CCF-4CA1-06B5F188A4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Liquibase</a:t>
            </a:r>
          </a:p>
        </p:txBody>
      </p:sp>
      <p:sp>
        <p:nvSpPr>
          <p:cNvPr id="1091586" name="Rectangle 2">
            <a:extLst>
              <a:ext uri="{FF2B5EF4-FFF2-40B4-BE49-F238E27FC236}">
                <a16:creationId xmlns:a16="http://schemas.microsoft.com/office/drawing/2014/main" id="{34D4C8D9-1C15-BC92-6773-6678B3FB5C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617AC75-42CB-CEA9-5A7F-26543DF6C2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995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AA1F6-6B8A-16FD-EF82-821BE2E15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97C2381-F1E2-C9CD-1347-11FC225043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Liquibase</a:t>
            </a:r>
          </a:p>
        </p:txBody>
      </p:sp>
      <p:sp>
        <p:nvSpPr>
          <p:cNvPr id="1091586" name="Rectangle 2">
            <a:extLst>
              <a:ext uri="{FF2B5EF4-FFF2-40B4-BE49-F238E27FC236}">
                <a16:creationId xmlns:a16="http://schemas.microsoft.com/office/drawing/2014/main" id="{99D918C0-9189-274D-FD1D-8848FFD975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E3FE510-1195-C654-65E2-ACBE064CC2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549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5D931-1A7F-0944-DF6D-581E1D763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EA0F660-72EC-3C45-1FDD-FFDD711D71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Liquibase</a:t>
            </a:r>
          </a:p>
        </p:txBody>
      </p:sp>
      <p:sp>
        <p:nvSpPr>
          <p:cNvPr id="1091586" name="Rectangle 2">
            <a:extLst>
              <a:ext uri="{FF2B5EF4-FFF2-40B4-BE49-F238E27FC236}">
                <a16:creationId xmlns:a16="http://schemas.microsoft.com/office/drawing/2014/main" id="{14A9E07D-728E-965B-5CD5-63694441B4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D1BC993-62E7-2827-9E63-61D21BF554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670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58CB1-7F6F-A763-3B5F-8FFF87783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A90BC4F-4112-62CD-9A3F-CBE22D462A7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Liquibase</a:t>
            </a:r>
          </a:p>
        </p:txBody>
      </p:sp>
      <p:sp>
        <p:nvSpPr>
          <p:cNvPr id="1089538" name="Rectangle 2">
            <a:extLst>
              <a:ext uri="{FF2B5EF4-FFF2-40B4-BE49-F238E27FC236}">
                <a16:creationId xmlns:a16="http://schemas.microsoft.com/office/drawing/2014/main" id="{83CEBC12-8872-4404-53FA-B1EF952478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076F759-3ACF-1BE7-3D4D-6F38CB0222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755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8B9FD-6ED3-8967-AD3B-B6B9F8CF5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B22A9A6-6A40-4BC7-A471-F798C796CF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Liquibase</a:t>
            </a:r>
          </a:p>
        </p:txBody>
      </p:sp>
      <p:sp>
        <p:nvSpPr>
          <p:cNvPr id="1091586" name="Rectangle 2">
            <a:extLst>
              <a:ext uri="{FF2B5EF4-FFF2-40B4-BE49-F238E27FC236}">
                <a16:creationId xmlns:a16="http://schemas.microsoft.com/office/drawing/2014/main" id="{A9F8E767-0FD9-47F7-5574-5BBB199FD9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D1A1F8A-56AB-36E8-4929-BE33FFE83F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694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7DFEF-BF92-60C6-69CB-C67EB28E6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1A004F8-A3A9-CCBA-132A-E9C885952C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Liquibase</a:t>
            </a:r>
          </a:p>
        </p:txBody>
      </p:sp>
      <p:sp>
        <p:nvSpPr>
          <p:cNvPr id="1091586" name="Rectangle 2">
            <a:extLst>
              <a:ext uri="{FF2B5EF4-FFF2-40B4-BE49-F238E27FC236}">
                <a16:creationId xmlns:a16="http://schemas.microsoft.com/office/drawing/2014/main" id="{5E7A421C-7067-1D7E-1D22-0C6866B5F0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E712ED1-3E89-DFB9-6955-274D7565E3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073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1401C-EEE1-9D4C-89F7-B42FA404F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D2EFBA4-8D54-C9A3-3657-24742A64C9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Liquibase</a:t>
            </a:r>
          </a:p>
        </p:txBody>
      </p:sp>
      <p:sp>
        <p:nvSpPr>
          <p:cNvPr id="1091586" name="Rectangle 2">
            <a:extLst>
              <a:ext uri="{FF2B5EF4-FFF2-40B4-BE49-F238E27FC236}">
                <a16:creationId xmlns:a16="http://schemas.microsoft.com/office/drawing/2014/main" id="{336CEE40-ED78-E248-A7EA-8B25A756BF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623F41D-278E-052F-AA91-CE24629884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721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21595-26D6-8B53-EFCD-C78AEB04D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F909D5F-8B18-B3D5-B218-1D8A367267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Liquibase</a:t>
            </a:r>
          </a:p>
        </p:txBody>
      </p:sp>
      <p:sp>
        <p:nvSpPr>
          <p:cNvPr id="1091586" name="Rectangle 2">
            <a:extLst>
              <a:ext uri="{FF2B5EF4-FFF2-40B4-BE49-F238E27FC236}">
                <a16:creationId xmlns:a16="http://schemas.microsoft.com/office/drawing/2014/main" id="{B755A83A-5CEC-F0C1-F62C-3B4880BEE4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25AD5DB-5663-4F75-0908-AF60A7C06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298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33540-360A-74DA-8F4E-45315DD75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5211D83-FD94-77E3-50C3-B1860F3441B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Liquibase</a:t>
            </a:r>
          </a:p>
        </p:txBody>
      </p:sp>
      <p:sp>
        <p:nvSpPr>
          <p:cNvPr id="1091586" name="Rectangle 2">
            <a:extLst>
              <a:ext uri="{FF2B5EF4-FFF2-40B4-BE49-F238E27FC236}">
                <a16:creationId xmlns:a16="http://schemas.microsoft.com/office/drawing/2014/main" id="{598C543A-FA2D-DBE7-2865-AAF41AECCF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22A883E-FC31-D864-E437-4AC3B0DFF3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049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Liquibase</a:t>
            </a:r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6C1EB-D778-4D0A-11D3-962F4A4BD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30E6299-44EB-81F1-6EFC-73D0A92B981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Liquibase</a:t>
            </a:r>
          </a:p>
        </p:txBody>
      </p:sp>
      <p:sp>
        <p:nvSpPr>
          <p:cNvPr id="1089538" name="Rectangle 2">
            <a:extLst>
              <a:ext uri="{FF2B5EF4-FFF2-40B4-BE49-F238E27FC236}">
                <a16:creationId xmlns:a16="http://schemas.microsoft.com/office/drawing/2014/main" id="{9CF6CC0B-5F1E-F338-E50B-54A78E77F7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DE97B25-0FF1-BCAA-395B-56D4C055A7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669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774EC-A498-3A90-01F7-2DE67DDF2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3770B2E-814E-F8DC-E6FA-2A66213A2E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Liquibase</a:t>
            </a:r>
          </a:p>
        </p:txBody>
      </p:sp>
      <p:sp>
        <p:nvSpPr>
          <p:cNvPr id="1091586" name="Rectangle 2">
            <a:extLst>
              <a:ext uri="{FF2B5EF4-FFF2-40B4-BE49-F238E27FC236}">
                <a16:creationId xmlns:a16="http://schemas.microsoft.com/office/drawing/2014/main" id="{3D663F7C-64F8-F893-0A41-F5A88327FD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461793F-49DB-629F-CBF6-0C603392DC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5750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DDB9C-48F4-8028-60D6-165CDABC0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8F31754-F470-E541-8F56-3CDCEE02DE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Liquibase</a:t>
            </a:r>
          </a:p>
        </p:txBody>
      </p:sp>
      <p:sp>
        <p:nvSpPr>
          <p:cNvPr id="1091586" name="Rectangle 2">
            <a:extLst>
              <a:ext uri="{FF2B5EF4-FFF2-40B4-BE49-F238E27FC236}">
                <a16:creationId xmlns:a16="http://schemas.microsoft.com/office/drawing/2014/main" id="{653F7108-92C6-E186-C718-893C674977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8B0BF2-8B55-4107-38C4-4CE6990BE3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668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D4A15-BB9B-37BD-DB42-F378773A1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86C0336-18D4-8CB1-5B71-088328E37A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Liquibase</a:t>
            </a:r>
          </a:p>
        </p:txBody>
      </p:sp>
      <p:sp>
        <p:nvSpPr>
          <p:cNvPr id="1091586" name="Rectangle 2">
            <a:extLst>
              <a:ext uri="{FF2B5EF4-FFF2-40B4-BE49-F238E27FC236}">
                <a16:creationId xmlns:a16="http://schemas.microsoft.com/office/drawing/2014/main" id="{569901ED-5AE1-F944-FA1E-9E4753D412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FBD8B07-A623-6217-D0DB-21E1A19D91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928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ADF26-6E34-CA4A-B9C1-5A132FB41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4C46AA8-134C-2CD5-B8CD-FA224CB325F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Liquibase</a:t>
            </a:r>
          </a:p>
        </p:txBody>
      </p:sp>
      <p:sp>
        <p:nvSpPr>
          <p:cNvPr id="1091586" name="Rectangle 2">
            <a:extLst>
              <a:ext uri="{FF2B5EF4-FFF2-40B4-BE49-F238E27FC236}">
                <a16:creationId xmlns:a16="http://schemas.microsoft.com/office/drawing/2014/main" id="{7B68412C-4AAC-19CF-D3D1-683A401452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DD05D18-5124-A961-70CD-A79DBEAC9E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2100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7B1E8-F8DC-E9AB-25F8-EA9AA7176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AB3FA2C-11D8-C8FC-7E9C-01DB50A72C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Liquibase</a:t>
            </a:r>
          </a:p>
        </p:txBody>
      </p:sp>
      <p:sp>
        <p:nvSpPr>
          <p:cNvPr id="1091586" name="Rectangle 2">
            <a:extLst>
              <a:ext uri="{FF2B5EF4-FFF2-40B4-BE49-F238E27FC236}">
                <a16:creationId xmlns:a16="http://schemas.microsoft.com/office/drawing/2014/main" id="{F2AD2916-F605-1DD7-7BB3-E2C1C19CF0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23812CE-2A4A-AD63-D9DE-44A66CA1C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6203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Liquibase</a:t>
            </a:r>
          </a:p>
        </p:txBody>
      </p:sp>
      <p:sp>
        <p:nvSpPr>
          <p:cNvPr id="107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Liquibase</a:t>
            </a:r>
          </a:p>
        </p:txBody>
      </p:sp>
      <p:sp>
        <p:nvSpPr>
          <p:cNvPr id="107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Liquibase</a:t>
            </a:r>
          </a:p>
        </p:txBody>
      </p:sp>
      <p:sp>
        <p:nvSpPr>
          <p:cNvPr id="109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Liquibase</a:t>
            </a:r>
          </a:p>
        </p:txBody>
      </p:sp>
      <p:sp>
        <p:nvSpPr>
          <p:cNvPr id="108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Liquibase</a:t>
            </a:r>
          </a:p>
        </p:txBody>
      </p:sp>
      <p:sp>
        <p:nvSpPr>
          <p:cNvPr id="109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70858-2AC5-6979-8036-9632DE00C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7377686-6FF5-A1A3-EA89-7F43D49D359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Liquibase</a:t>
            </a:r>
          </a:p>
        </p:txBody>
      </p:sp>
      <p:sp>
        <p:nvSpPr>
          <p:cNvPr id="1091586" name="Rectangle 2">
            <a:extLst>
              <a:ext uri="{FF2B5EF4-FFF2-40B4-BE49-F238E27FC236}">
                <a16:creationId xmlns:a16="http://schemas.microsoft.com/office/drawing/2014/main" id="{F6BFF2BC-FFA8-F1D0-A3F4-D7DE0FE1E8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46C067E-554B-0F7C-6B99-1B469CB5B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689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F4F08-A437-B557-2897-0C6BD9455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CA8230A-D3EB-FA0B-CDD6-15232F0E09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dirty="0"/>
              <a:t>Liquibase</a:t>
            </a:r>
          </a:p>
        </p:txBody>
      </p:sp>
      <p:sp>
        <p:nvSpPr>
          <p:cNvPr id="1091586" name="Rectangle 2">
            <a:extLst>
              <a:ext uri="{FF2B5EF4-FFF2-40B4-BE49-F238E27FC236}">
                <a16:creationId xmlns:a16="http://schemas.microsoft.com/office/drawing/2014/main" id="{282CD32C-A1A3-AA7A-337E-6181A8F560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0DCBC24-36A6-01CE-D084-0CD112F34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710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0BD318-8542-2C79-DC8A-B885D7C64613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A1E387-D512-1347-E65E-AA12CC1BA73C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F92DBD-623D-742A-9957-4BEF3678F2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9A31A1-3A1B-E9B1-DC20-9D994E20CE31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7FBF8C-68CD-539B-9422-410C460963F2}"/>
              </a:ext>
            </a:extLst>
          </p:cNvPr>
          <p:cNvSpPr/>
          <p:nvPr userDrawn="1"/>
        </p:nvSpPr>
        <p:spPr bwMode="auto">
          <a:xfrm>
            <a:off x="59380" y="4700880"/>
            <a:ext cx="1515337" cy="38675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>
              <a:ln>
                <a:noFill/>
              </a:ln>
              <a:solidFill>
                <a:srgbClr val="66CCFF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C218A-E233-43E2-85EE-84AAF5CC99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" y="4745677"/>
            <a:ext cx="307000" cy="291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FE4FF-079E-4713-A6A9-35B7F37BC5CC}"/>
              </a:ext>
            </a:extLst>
          </p:cNvPr>
          <p:cNvSpPr txBox="1"/>
          <p:nvPr userDrawn="1"/>
        </p:nvSpPr>
        <p:spPr>
          <a:xfrm>
            <a:off x="419511" y="477842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66CCFF"/>
                </a:solidFill>
                <a:latin typeface="Univers" panose="020B0503020202020204" pitchFamily="34" charset="0"/>
              </a:rPr>
              <a:t>olsen software</a:t>
            </a:r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8" y="807090"/>
            <a:ext cx="8094095" cy="1020366"/>
          </a:xfrm>
        </p:spPr>
        <p:txBody>
          <a:bodyPr wrap="none" lIns="0" rIns="0" anchor="b" anchorCtr="0"/>
          <a:lstStyle>
            <a:lvl1pPr algn="r"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241534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A871FD02-3294-4586-B77F-0B1DDEE1B4D5}"/>
              </a:ext>
            </a:extLst>
          </p:cNvPr>
          <p:cNvGrpSpPr/>
          <p:nvPr userDrawn="1"/>
        </p:nvGrpSpPr>
        <p:grpSpPr>
          <a:xfrm>
            <a:off x="5010435" y="4171397"/>
            <a:ext cx="3774014" cy="722417"/>
            <a:chOff x="5010435" y="5561862"/>
            <a:chExt cx="3774014" cy="9632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6B96D37-8145-499D-B462-0C1BC9A05FC1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26E8C81-6921-46BF-B38D-2F18F1FF39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2DA655-2B30-4645-8718-F7F4B72FD98D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18842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25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132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76856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5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3" y="113437"/>
            <a:ext cx="8549837" cy="520303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88694" y="4862122"/>
            <a:ext cx="193851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7" y="4759862"/>
            <a:ext cx="520503" cy="3429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263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2-consol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liquibase.com/change-typ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liquibase.com/change-type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260" y="184354"/>
            <a:ext cx="5467739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Liquibase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100" dirty="0"/>
              <a:t>Introduction to Liquibase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100" dirty="0"/>
              <a:t>Getting started with Liquibase in Spring Boot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100" dirty="0"/>
              <a:t>Applying a changeset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100" dirty="0"/>
              <a:t>Applying another changeset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CBA97-80E2-7C75-2622-205A5137034C}"/>
              </a:ext>
            </a:extLst>
          </p:cNvPr>
          <p:cNvSpPr txBox="1"/>
          <p:nvPr/>
        </p:nvSpPr>
        <p:spPr>
          <a:xfrm>
            <a:off x="3744310" y="4611574"/>
            <a:ext cx="5348174" cy="338554"/>
          </a:xfrm>
          <a:prstGeom prst="rect">
            <a:avLst/>
          </a:prstGeom>
          <a:solidFill>
            <a:srgbClr val="8A8B8D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project: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liquibase</a:t>
            </a:r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34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F8B16-7B01-5F77-FF45-57EE53832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5" name="Rectangle 5">
            <a:extLst>
              <a:ext uri="{FF2B5EF4-FFF2-40B4-BE49-F238E27FC236}">
                <a16:creationId xmlns:a16="http://schemas.microsoft.com/office/drawing/2014/main" id="{B2C0365D-3CCF-9153-C1F4-7AC0F45CFC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Liquibase Master Changelog (2 of 2)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1090566" name="Rectangle 6">
            <a:extLst>
              <a:ext uri="{FF2B5EF4-FFF2-40B4-BE49-F238E27FC236}">
                <a16:creationId xmlns:a16="http://schemas.microsoft.com/office/drawing/2014/main" id="{E387101C-C481-F4DA-47CD-C1939811F2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188013"/>
          </a:xfrm>
        </p:spPr>
        <p:txBody>
          <a:bodyPr>
            <a:normAutofit/>
          </a:bodyPr>
          <a:lstStyle/>
          <a:p>
            <a:r>
              <a:rPr lang="en-GB" dirty="0"/>
              <a:t>Our master changelog is effectively empty initially</a:t>
            </a:r>
          </a:p>
          <a:p>
            <a:pPr lvl="1"/>
            <a:r>
              <a:rPr lang="en-GB" dirty="0"/>
              <a:t>Represents a database with no tables or data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Later in this chapter we'll uncomment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&lt;include&gt;</a:t>
            </a:r>
            <a:r>
              <a:rPr lang="en-GB" dirty="0"/>
              <a:t> tags</a:t>
            </a:r>
          </a:p>
          <a:p>
            <a:pPr lvl="1"/>
            <a:r>
              <a:rPr lang="en-GB" dirty="0"/>
              <a:t>This will show you how to apply changesets over time…</a:t>
            </a:r>
          </a:p>
          <a:p>
            <a:pPr lvl="1"/>
            <a:r>
              <a:rPr lang="en-GB" dirty="0"/>
              <a:t>To evolve the database schema/data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9FD750D-D128-EB5B-4CC0-8A4EDD2F27B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23300" y="4759325"/>
            <a:ext cx="520700" cy="342900"/>
          </a:xfrm>
        </p:spPr>
        <p:txBody>
          <a:bodyPr/>
          <a:lstStyle/>
          <a:p>
            <a:fld id="{76B0E08E-EF42-4612-86F3-B62037D15B34}" type="slidenum">
              <a:rPr lang="en-GB"/>
              <a:pPr/>
              <a:t>10</a:t>
            </a:fld>
            <a:endParaRPr lang="en-GB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98A7A2DF-6120-ED1A-6A9D-EF0AFF143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622126"/>
            <a:ext cx="7205496" cy="1324081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databaseChangeLog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… &gt;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&lt;!--  &lt;include file="release-1/changelog.xml"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relativeToChangelogFile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="true"/&gt;  --&gt;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&lt;!--  &lt;include file="release-2/changelog.xml"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relativeToChangelogFile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="true"/&gt;  --&gt;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databaseChangeLog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DCDFBD-A2BE-2A07-C125-3F649CE15F86}"/>
              </a:ext>
            </a:extLst>
          </p:cNvPr>
          <p:cNvSpPr txBox="1"/>
          <p:nvPr/>
        </p:nvSpPr>
        <p:spPr>
          <a:xfrm>
            <a:off x="5543296" y="3029986"/>
            <a:ext cx="3087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resources/</a:t>
            </a:r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/changelog-master.xml</a:t>
            </a:r>
          </a:p>
        </p:txBody>
      </p:sp>
    </p:spTree>
    <p:extLst>
      <p:ext uri="{BB962C8B-B14F-4D97-AF65-F5344CB8AC3E}">
        <p14:creationId xmlns:p14="http://schemas.microsoft.com/office/powerpoint/2010/main" val="381631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33DAF-AC06-A78A-B71D-CD40CC4CF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5" name="Rectangle 5">
            <a:extLst>
              <a:ext uri="{FF2B5EF4-FFF2-40B4-BE49-F238E27FC236}">
                <a16:creationId xmlns:a16="http://schemas.microsoft.com/office/drawing/2014/main" id="{31DF5B74-26AA-AAD5-417C-590838F3D6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the Application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1090566" name="Rectangle 6">
            <a:extLst>
              <a:ext uri="{FF2B5EF4-FFF2-40B4-BE49-F238E27FC236}">
                <a16:creationId xmlns:a16="http://schemas.microsoft.com/office/drawing/2014/main" id="{4A79D375-6E98-DB7C-F3EE-007C5E1090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87454"/>
          </a:xfrm>
        </p:spPr>
        <p:txBody>
          <a:bodyPr>
            <a:normAutofit/>
          </a:bodyPr>
          <a:lstStyle/>
          <a:p>
            <a:r>
              <a:rPr lang="en-GB" dirty="0"/>
              <a:t>Run the application</a:t>
            </a:r>
          </a:p>
          <a:p>
            <a:pPr lvl="1"/>
            <a:r>
              <a:rPr lang="en-GB" dirty="0"/>
              <a:t>Spring Boot auto-config creates various Liquibase-related beans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These Liquibase beans apply the database changesets, as specified in your Liquibase changelog script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Take a look in the console window in IntelliJ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Notice the database-related information messages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8508BBA-5649-B608-BE33-96D59A7DA74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23300" y="4759325"/>
            <a:ext cx="520700" cy="342900"/>
          </a:xfrm>
        </p:spPr>
        <p:txBody>
          <a:bodyPr/>
          <a:lstStyle/>
          <a:p>
            <a:fld id="{76B0E08E-EF42-4612-86F3-B62037D15B34}" type="slidenum">
              <a:rPr lang="en-GB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81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484CA-01C0-CE59-6CC1-A6C1F3632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5" name="Rectangle 5">
            <a:extLst>
              <a:ext uri="{FF2B5EF4-FFF2-40B4-BE49-F238E27FC236}">
                <a16:creationId xmlns:a16="http://schemas.microsoft.com/office/drawing/2014/main" id="{7FAAD448-B384-D472-E646-0659BED530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Viewing the Database in the H2 Console (1 of 2)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1090566" name="Rectangle 6">
            <a:extLst>
              <a:ext uri="{FF2B5EF4-FFF2-40B4-BE49-F238E27FC236}">
                <a16:creationId xmlns:a16="http://schemas.microsoft.com/office/drawing/2014/main" id="{E13DA50F-C5D3-D424-C7C8-BEA61B2286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87454"/>
          </a:xfrm>
        </p:spPr>
        <p:txBody>
          <a:bodyPr>
            <a:normAutofit/>
          </a:bodyPr>
          <a:lstStyle/>
          <a:p>
            <a:r>
              <a:rPr lang="en-GB" dirty="0"/>
              <a:t>Open a browser and view the H2 console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  <a:hlinkClick r:id="rId3"/>
              </a:rPr>
              <a:t>http://localhost:8080/h2-console</a:t>
            </a:r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Enter the following database connection properties:</a:t>
            </a:r>
          </a:p>
          <a:p>
            <a:pPr lvl="1">
              <a:tabLst>
                <a:tab pos="2060575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JDBC URL:	jdbc:h2:file:~/</a:t>
            </a:r>
            <a:r>
              <a:rPr lang="en-GB" dirty="0" err="1">
                <a:latin typeface="+mj-lt"/>
                <a:cs typeface="Courier New" panose="02070309020205020404" pitchFamily="49" charset="0"/>
                <a:sym typeface="Wingdings" pitchFamily="2" charset="2"/>
              </a:rPr>
              <a:t>liquibaseDB</a:t>
            </a:r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lvl="1">
              <a:tabLst>
                <a:tab pos="2060575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Username:	</a:t>
            </a:r>
            <a:r>
              <a:rPr lang="en-GB" dirty="0" err="1">
                <a:latin typeface="+mj-lt"/>
                <a:cs typeface="Courier New" panose="02070309020205020404" pitchFamily="49" charset="0"/>
                <a:sym typeface="Wingdings" pitchFamily="2" charset="2"/>
              </a:rPr>
              <a:t>sa</a:t>
            </a:r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lvl="1">
              <a:tabLst>
                <a:tab pos="2060575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Password:	(blank)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0365062-84CA-09DA-E1CA-E79EF59C8DA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23300" y="4759325"/>
            <a:ext cx="520700" cy="342900"/>
          </a:xfrm>
        </p:spPr>
        <p:txBody>
          <a:bodyPr/>
          <a:lstStyle/>
          <a:p>
            <a:fld id="{76B0E08E-EF42-4612-86F3-B62037D15B34}" type="slidenum">
              <a:rPr lang="en-GB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610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12A93-CC72-E147-2147-39ECBCAD3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5" name="Rectangle 5">
            <a:extLst>
              <a:ext uri="{FF2B5EF4-FFF2-40B4-BE49-F238E27FC236}">
                <a16:creationId xmlns:a16="http://schemas.microsoft.com/office/drawing/2014/main" id="{C0A69653-CE05-165E-8266-16E3842A8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Viewing the Database in the H2 Console (2 of 2)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1090566" name="Rectangle 6">
            <a:extLst>
              <a:ext uri="{FF2B5EF4-FFF2-40B4-BE49-F238E27FC236}">
                <a16:creationId xmlns:a16="http://schemas.microsoft.com/office/drawing/2014/main" id="{BE9C5A88-F23B-677A-BF7B-5F337737CB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87454"/>
          </a:xfrm>
        </p:spPr>
        <p:txBody>
          <a:bodyPr>
            <a:normAutofit/>
          </a:bodyPr>
          <a:lstStyle/>
          <a:p>
            <a:r>
              <a:rPr lang="en-GB" dirty="0"/>
              <a:t>The database has two Liquibase-related tables…</a:t>
            </a:r>
          </a:p>
          <a:p>
            <a:pPr lvl="1"/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DATABASECHANGELOG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Identifies cumulative changesets applied to the database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It's empty at the moment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DATABASECHANGELOGLOCK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 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Indicates whether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DATABASECHANGELOG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 table is locked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It's not locked at the moment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0E6E2B0-9767-8C94-C479-F2EF8806C56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23300" y="4759325"/>
            <a:ext cx="520700" cy="342900"/>
          </a:xfrm>
        </p:spPr>
        <p:txBody>
          <a:bodyPr/>
          <a:lstStyle/>
          <a:p>
            <a:fld id="{76B0E08E-EF42-4612-86F3-B62037D15B34}" type="slidenum">
              <a:rPr lang="en-GB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237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933818E-3AB0-5E64-32E7-A7774945D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2">
            <a:extLst>
              <a:ext uri="{FF2B5EF4-FFF2-40B4-BE49-F238E27FC236}">
                <a16:creationId xmlns:a16="http://schemas.microsoft.com/office/drawing/2014/main" id="{16DEAC22-7866-6691-FB27-7D77BF3BA5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Applying a Changeset</a:t>
            </a:r>
          </a:p>
        </p:txBody>
      </p:sp>
      <p:sp>
        <p:nvSpPr>
          <p:cNvPr id="1088515" name="Rectangle 3">
            <a:extLst>
              <a:ext uri="{FF2B5EF4-FFF2-40B4-BE49-F238E27FC236}">
                <a16:creationId xmlns:a16="http://schemas.microsoft.com/office/drawing/2014/main" id="{C6040CCC-AB24-448A-F646-803A53730B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Overview</a:t>
            </a:r>
          </a:p>
          <a:p>
            <a:r>
              <a:rPr lang="en-GB" dirty="0">
                <a:sym typeface="Wingdings" pitchFamily="2" charset="2"/>
              </a:rPr>
              <a:t>Adding the changeset to the master changelog</a:t>
            </a:r>
          </a:p>
          <a:p>
            <a:r>
              <a:rPr lang="en-GB" dirty="0"/>
              <a:t>Running the application</a:t>
            </a:r>
          </a:p>
          <a:p>
            <a:r>
              <a:rPr lang="en-GB" dirty="0"/>
              <a:t>Viewing the database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866CA-5609-B076-AE46-1862770DBB8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23300" y="4759325"/>
            <a:ext cx="520700" cy="342900"/>
          </a:xfrm>
        </p:spPr>
        <p:txBody>
          <a:bodyPr/>
          <a:lstStyle/>
          <a:p>
            <a:fld id="{AD2C5311-5263-448C-AB0D-1F989293A572}" type="slidenum">
              <a:rPr lang="en-GB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10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5E107-A730-B37B-2F2E-E0849534D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5" name="Rectangle 5">
            <a:extLst>
              <a:ext uri="{FF2B5EF4-FFF2-40B4-BE49-F238E27FC236}">
                <a16:creationId xmlns:a16="http://schemas.microsoft.com/office/drawing/2014/main" id="{8FD39DA5-3012-4C74-9DC8-93278B736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Overview</a:t>
            </a:r>
          </a:p>
        </p:txBody>
      </p:sp>
      <p:sp>
        <p:nvSpPr>
          <p:cNvPr id="1090566" name="Rectangle 6">
            <a:extLst>
              <a:ext uri="{FF2B5EF4-FFF2-40B4-BE49-F238E27FC236}">
                <a16:creationId xmlns:a16="http://schemas.microsoft.com/office/drawing/2014/main" id="{C81193AE-F23C-6AD7-2FEE-C70E87D55D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3997005"/>
          </a:xfrm>
        </p:spPr>
        <p:txBody>
          <a:bodyPr>
            <a:normAutofit/>
          </a:bodyPr>
          <a:lstStyle/>
          <a:p>
            <a:r>
              <a:rPr lang="en-GB" dirty="0"/>
              <a:t>In this section you'll apply a changeset to the database</a:t>
            </a:r>
          </a:p>
          <a:p>
            <a:pPr lvl="1"/>
            <a:r>
              <a:rPr lang="en-GB" dirty="0">
                <a:sym typeface="Wingdings" pitchFamily="2" charset="2"/>
              </a:rPr>
              <a:t>You'll add a table named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EMPLOYEE</a:t>
            </a:r>
          </a:p>
          <a:p>
            <a:pPr lvl="1"/>
            <a:r>
              <a:rPr lang="en-GB" dirty="0">
                <a:sym typeface="Wingdings" pitchFamily="2" charset="2"/>
              </a:rPr>
              <a:t>You'll populate the table with some sample rows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You'll achieve this via scripts in the following folder: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resources/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/release-1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For full details about the syntax of Liquibase change files, see: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  <a:hlinkClick r:id="rId3"/>
              </a:rPr>
              <a:t>https://docs.liquibase.com/change-types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068DD26-6C9E-4617-5C02-BF46948CC92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23300" y="4759325"/>
            <a:ext cx="520700" cy="342900"/>
          </a:xfrm>
        </p:spPr>
        <p:txBody>
          <a:bodyPr/>
          <a:lstStyle/>
          <a:p>
            <a:fld id="{76B0E08E-EF42-4612-86F3-B62037D15B34}" type="slidenum">
              <a:rPr lang="en-GB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974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050BB-E1FE-89BB-9FBF-A217C832C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5" name="Rectangle 5">
            <a:extLst>
              <a:ext uri="{FF2B5EF4-FFF2-40B4-BE49-F238E27FC236}">
                <a16:creationId xmlns:a16="http://schemas.microsoft.com/office/drawing/2014/main" id="{5C6735BD-9E9E-791F-87A6-04C94B5264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the Changeset to the Master Changelog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1090566" name="Rectangle 6">
            <a:extLst>
              <a:ext uri="{FF2B5EF4-FFF2-40B4-BE49-F238E27FC236}">
                <a16:creationId xmlns:a16="http://schemas.microsoft.com/office/drawing/2014/main" id="{7AE6C54C-DC9C-29F1-F7CE-0C89F0A762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apply the changeset, go to the master changelog file and uncomment the first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&lt;include&gt;</a:t>
            </a:r>
            <a:r>
              <a:rPr lang="en-GB" dirty="0"/>
              <a:t> tag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B655EB5-10BD-9557-B2DE-3781F6A97B3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23300" y="4759325"/>
            <a:ext cx="520700" cy="342900"/>
          </a:xfrm>
        </p:spPr>
        <p:txBody>
          <a:bodyPr/>
          <a:lstStyle/>
          <a:p>
            <a:fld id="{76B0E08E-EF42-4612-86F3-B62037D15B34}" type="slidenum">
              <a:rPr lang="en-GB"/>
              <a:pPr/>
              <a:t>16</a:t>
            </a:fld>
            <a:endParaRPr lang="en-GB"/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DE2B8929-E147-1140-FF23-2ECCBF756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622126"/>
            <a:ext cx="7205496" cy="1324081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databaseChangeLog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… &gt;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&lt;include file="release-1/changelog.xml"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relativeToChangelogFile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="true"/&gt;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&lt;!--  &lt;include file="release-2/changelog.xml"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relativeToChangelogFile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="true"/&gt;  --&gt;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databaseChangeLog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90BD64-98D5-58A6-C3E9-09853A4020EF}"/>
              </a:ext>
            </a:extLst>
          </p:cNvPr>
          <p:cNvSpPr txBox="1"/>
          <p:nvPr/>
        </p:nvSpPr>
        <p:spPr>
          <a:xfrm>
            <a:off x="5555488" y="3034050"/>
            <a:ext cx="3087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resources/</a:t>
            </a:r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/changelog-master.xml</a:t>
            </a:r>
          </a:p>
        </p:txBody>
      </p:sp>
    </p:spTree>
    <p:extLst>
      <p:ext uri="{BB962C8B-B14F-4D97-AF65-F5344CB8AC3E}">
        <p14:creationId xmlns:p14="http://schemas.microsoft.com/office/powerpoint/2010/main" val="66721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4B2BF-6AD4-D130-0658-479A532E5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5" name="Rectangle 5">
            <a:extLst>
              <a:ext uri="{FF2B5EF4-FFF2-40B4-BE49-F238E27FC236}">
                <a16:creationId xmlns:a16="http://schemas.microsoft.com/office/drawing/2014/main" id="{0DA5ABEF-99AC-D21E-3FC1-113A773F50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the Application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1090566" name="Rectangle 6">
            <a:extLst>
              <a:ext uri="{FF2B5EF4-FFF2-40B4-BE49-F238E27FC236}">
                <a16:creationId xmlns:a16="http://schemas.microsoft.com/office/drawing/2014/main" id="{ADBAEBCD-F205-4B89-8793-202EED27AF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87454"/>
          </a:xfrm>
        </p:spPr>
        <p:txBody>
          <a:bodyPr>
            <a:normAutofit/>
          </a:bodyPr>
          <a:lstStyle/>
          <a:p>
            <a:r>
              <a:rPr lang="en-GB" dirty="0"/>
              <a:t>Re-run the Spring Boot application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Liquibase will apply the changeset against the database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See the info messages in the IntelliJ console window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2E9860D-4CFE-600A-56FF-9719E934B7D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23300" y="4759325"/>
            <a:ext cx="520700" cy="342900"/>
          </a:xfrm>
        </p:spPr>
        <p:txBody>
          <a:bodyPr/>
          <a:lstStyle/>
          <a:p>
            <a:fld id="{76B0E08E-EF42-4612-86F3-B62037D15B34}" type="slidenum">
              <a:rPr lang="en-GB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658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6852E-6AD9-4CEF-262E-7BDFF3A3D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5" name="Rectangle 5">
            <a:extLst>
              <a:ext uri="{FF2B5EF4-FFF2-40B4-BE49-F238E27FC236}">
                <a16:creationId xmlns:a16="http://schemas.microsoft.com/office/drawing/2014/main" id="{9EDDB0F8-49CA-D8EA-312A-0A7A5998C1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Viewing the Database (1 of 2)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1090566" name="Rectangle 6">
            <a:extLst>
              <a:ext uri="{FF2B5EF4-FFF2-40B4-BE49-F238E27FC236}">
                <a16:creationId xmlns:a16="http://schemas.microsoft.com/office/drawing/2014/main" id="{75D9C6C8-E488-0920-1B11-31C2FB9274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87454"/>
          </a:xfrm>
        </p:spPr>
        <p:txBody>
          <a:bodyPr>
            <a:normAutofit/>
          </a:bodyPr>
          <a:lstStyle/>
          <a:p>
            <a:r>
              <a:rPr lang="en-GB" dirty="0"/>
              <a:t>Go back to the H2 console and refresh the view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The database now has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EMPLOYEE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 table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Query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EMPLOYEE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 table to verify it has the expected data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79E4636-8C99-ADE4-9F93-73B759D2A87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23300" y="4759325"/>
            <a:ext cx="520700" cy="342900"/>
          </a:xfrm>
        </p:spPr>
        <p:txBody>
          <a:bodyPr/>
          <a:lstStyle/>
          <a:p>
            <a:fld id="{76B0E08E-EF42-4612-86F3-B62037D15B34}" type="slidenum">
              <a:rPr lang="en-GB"/>
              <a:pPr/>
              <a:t>18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13C308-59AC-8AA0-12EB-8A1D8A889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208" y="2408264"/>
            <a:ext cx="7155319" cy="26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64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48220-7B51-69A8-1648-1CF7AF0DC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5" name="Rectangle 5">
            <a:extLst>
              <a:ext uri="{FF2B5EF4-FFF2-40B4-BE49-F238E27FC236}">
                <a16:creationId xmlns:a16="http://schemas.microsoft.com/office/drawing/2014/main" id="{1CD2CB8D-F6D3-2A65-057B-D0D00CB097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Viewing the Database (2 of 2)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1090566" name="Rectangle 6">
            <a:extLst>
              <a:ext uri="{FF2B5EF4-FFF2-40B4-BE49-F238E27FC236}">
                <a16:creationId xmlns:a16="http://schemas.microsoft.com/office/drawing/2014/main" id="{7CA9F142-5CF8-E321-0CF4-E3BA0EAA70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87454"/>
          </a:xfrm>
        </p:spPr>
        <p:txBody>
          <a:bodyPr>
            <a:normAutofit/>
          </a:bodyPr>
          <a:lstStyle/>
          <a:p>
            <a:r>
              <a:rPr lang="en-GB" dirty="0"/>
              <a:t>Now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 query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DATABASECHANGELOG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 table</a:t>
            </a:r>
          </a:p>
          <a:p>
            <a:pPr lvl="1">
              <a:tabLst>
                <a:tab pos="2060575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It has entries describing the changes in this changeset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74E155A-7702-D013-CA58-510D04A9107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23300" y="4759325"/>
            <a:ext cx="520700" cy="342900"/>
          </a:xfrm>
        </p:spPr>
        <p:txBody>
          <a:bodyPr/>
          <a:lstStyle/>
          <a:p>
            <a:fld id="{76B0E08E-EF42-4612-86F3-B62037D15B34}" type="slidenum">
              <a:rPr lang="en-GB"/>
              <a:pPr/>
              <a:t>19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E8F0EE-E3CF-6306-374F-8DC586CC3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448" y="1727748"/>
            <a:ext cx="7042140" cy="230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5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GB" dirty="0"/>
              <a:t>1. Introduction to Liquibase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How Liquibase works</a:t>
            </a:r>
          </a:p>
          <a:p>
            <a:r>
              <a:rPr lang="en-GB" dirty="0"/>
              <a:t>Using Liquibase in a Spring Boot application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59325"/>
            <a:ext cx="520700" cy="342900"/>
          </a:xfrm>
        </p:spPr>
        <p:txBody>
          <a:bodyPr/>
          <a:lstStyle/>
          <a:p>
            <a:fld id="{0002EB99-6852-4A37-9D70-E4AAB1A3A951}" type="slidenum">
              <a:rPr lang="en-GB"/>
              <a:pPr/>
              <a:t>2</a:t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BA2B90D-18BB-63BB-2F3E-36E198382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2">
            <a:extLst>
              <a:ext uri="{FF2B5EF4-FFF2-40B4-BE49-F238E27FC236}">
                <a16:creationId xmlns:a16="http://schemas.microsoft.com/office/drawing/2014/main" id="{8B2CD37D-F3C4-A0E7-78DF-AD1C2054A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Applying another Changeset</a:t>
            </a:r>
          </a:p>
        </p:txBody>
      </p:sp>
      <p:sp>
        <p:nvSpPr>
          <p:cNvPr id="1088515" name="Rectangle 3">
            <a:extLst>
              <a:ext uri="{FF2B5EF4-FFF2-40B4-BE49-F238E27FC236}">
                <a16:creationId xmlns:a16="http://schemas.microsoft.com/office/drawing/2014/main" id="{5BA53BA6-5E62-272F-5AB1-8E32D23E53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Overview</a:t>
            </a:r>
          </a:p>
          <a:p>
            <a:r>
              <a:rPr lang="en-GB" dirty="0">
                <a:sym typeface="Wingdings" pitchFamily="2" charset="2"/>
              </a:rPr>
              <a:t>Adding the changeset to the master changelog</a:t>
            </a:r>
          </a:p>
          <a:p>
            <a:r>
              <a:rPr lang="en-GB" dirty="0"/>
              <a:t>Running the application</a:t>
            </a:r>
          </a:p>
          <a:p>
            <a:r>
              <a:rPr lang="en-GB" dirty="0"/>
              <a:t>Viewing the database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EB969-0982-C790-ADC4-1208C09AB92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23300" y="4759325"/>
            <a:ext cx="520700" cy="342900"/>
          </a:xfrm>
        </p:spPr>
        <p:txBody>
          <a:bodyPr/>
          <a:lstStyle/>
          <a:p>
            <a:fld id="{AD2C5311-5263-448C-AB0D-1F989293A572}" type="slidenum">
              <a:rPr lang="en-GB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632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095CB-F10E-7D95-CEBF-28D22AAD0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5" name="Rectangle 5">
            <a:extLst>
              <a:ext uri="{FF2B5EF4-FFF2-40B4-BE49-F238E27FC236}">
                <a16:creationId xmlns:a16="http://schemas.microsoft.com/office/drawing/2014/main" id="{9099D751-8D57-E5F7-D986-6049B15C64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Overview</a:t>
            </a:r>
          </a:p>
        </p:txBody>
      </p:sp>
      <p:sp>
        <p:nvSpPr>
          <p:cNvPr id="1090566" name="Rectangle 6">
            <a:extLst>
              <a:ext uri="{FF2B5EF4-FFF2-40B4-BE49-F238E27FC236}">
                <a16:creationId xmlns:a16="http://schemas.microsoft.com/office/drawing/2014/main" id="{BD6E84E9-72F7-9003-1FDC-89ADDB4324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781229" cy="3997005"/>
          </a:xfrm>
        </p:spPr>
        <p:txBody>
          <a:bodyPr>
            <a:normAutofit/>
          </a:bodyPr>
          <a:lstStyle/>
          <a:p>
            <a:r>
              <a:rPr lang="en-GB" dirty="0"/>
              <a:t>In this section you'll apply another changeset to the database, to illustrate the step-by-step evolution of a database over time</a:t>
            </a:r>
          </a:p>
          <a:p>
            <a:pPr lvl="1"/>
            <a:r>
              <a:rPr lang="en-GB" dirty="0">
                <a:sym typeface="Wingdings" pitchFamily="2" charset="2"/>
              </a:rPr>
              <a:t>You'll add a table named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CAR</a:t>
            </a:r>
          </a:p>
          <a:p>
            <a:pPr lvl="1"/>
            <a:r>
              <a:rPr lang="en-GB" dirty="0">
                <a:sym typeface="Wingdings" pitchFamily="2" charset="2"/>
              </a:rPr>
              <a:t>You'll populate the table with some sample rows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You'll achieve this via scripts in the following folder: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resources/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/release-2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For a reminder about Liquibase change file syntax, see: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  <a:hlinkClick r:id="rId3"/>
              </a:rPr>
              <a:t>https://docs.liquibase.com/change-types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A28EB8F-E448-5395-6473-6BF29FE1E6F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23300" y="4759325"/>
            <a:ext cx="520700" cy="342900"/>
          </a:xfrm>
        </p:spPr>
        <p:txBody>
          <a:bodyPr/>
          <a:lstStyle/>
          <a:p>
            <a:fld id="{76B0E08E-EF42-4612-86F3-B62037D15B34}" type="slidenum">
              <a:rPr lang="en-GB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217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B51B6-EBEF-6FC9-97AF-4F76B6C78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5" name="Rectangle 5">
            <a:extLst>
              <a:ext uri="{FF2B5EF4-FFF2-40B4-BE49-F238E27FC236}">
                <a16:creationId xmlns:a16="http://schemas.microsoft.com/office/drawing/2014/main" id="{D5FC4505-6402-B3D0-F21E-CDCFF84D4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the Changeset to the Master Changelog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1090566" name="Rectangle 6">
            <a:extLst>
              <a:ext uri="{FF2B5EF4-FFF2-40B4-BE49-F238E27FC236}">
                <a16:creationId xmlns:a16="http://schemas.microsoft.com/office/drawing/2014/main" id="{17A7DE58-B04C-B418-AA06-97395DA5A6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apply the changeset, go to the master changelog file and uncomment the second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&lt;include&gt;</a:t>
            </a:r>
            <a:r>
              <a:rPr lang="en-GB" dirty="0"/>
              <a:t> tag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7CF60C0-F0BC-4B32-50FD-472B78CA598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23300" y="4759325"/>
            <a:ext cx="520700" cy="342900"/>
          </a:xfrm>
        </p:spPr>
        <p:txBody>
          <a:bodyPr/>
          <a:lstStyle/>
          <a:p>
            <a:fld id="{76B0E08E-EF42-4612-86F3-B62037D15B34}" type="slidenum">
              <a:rPr lang="en-GB"/>
              <a:pPr/>
              <a:t>22</a:t>
            </a:fld>
            <a:endParaRPr lang="en-GB"/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7470BABC-1788-6C73-240C-C40F1F75F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622126"/>
            <a:ext cx="7205496" cy="1324081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databaseChangeLog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… &gt;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&lt;include file="release-1/changelog.xml"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relativeToChangelogFile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="true"/&gt;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&lt;include file="release-2/changelog.xml"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relativeToChangelogFile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="true"/&gt;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databaseChangeLog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762AB-0FDD-2873-082C-EA5BE6BC9D77}"/>
              </a:ext>
            </a:extLst>
          </p:cNvPr>
          <p:cNvSpPr txBox="1"/>
          <p:nvPr/>
        </p:nvSpPr>
        <p:spPr>
          <a:xfrm>
            <a:off x="5555488" y="3034050"/>
            <a:ext cx="3087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resources/</a:t>
            </a:r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/changelog-master.xml</a:t>
            </a:r>
          </a:p>
        </p:txBody>
      </p:sp>
    </p:spTree>
    <p:extLst>
      <p:ext uri="{BB962C8B-B14F-4D97-AF65-F5344CB8AC3E}">
        <p14:creationId xmlns:p14="http://schemas.microsoft.com/office/powerpoint/2010/main" val="272335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1F7BB-8BC4-43DA-7F09-FAFC6FD80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5" name="Rectangle 5">
            <a:extLst>
              <a:ext uri="{FF2B5EF4-FFF2-40B4-BE49-F238E27FC236}">
                <a16:creationId xmlns:a16="http://schemas.microsoft.com/office/drawing/2014/main" id="{4E823135-A34A-96DD-3357-428A54AB10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the Application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1090566" name="Rectangle 6">
            <a:extLst>
              <a:ext uri="{FF2B5EF4-FFF2-40B4-BE49-F238E27FC236}">
                <a16:creationId xmlns:a16="http://schemas.microsoft.com/office/drawing/2014/main" id="{41283EC8-1CBE-5813-6DCB-E275646EAE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87454"/>
          </a:xfrm>
        </p:spPr>
        <p:txBody>
          <a:bodyPr>
            <a:normAutofit/>
          </a:bodyPr>
          <a:lstStyle/>
          <a:p>
            <a:r>
              <a:rPr lang="en-GB" dirty="0"/>
              <a:t>Re-run the Spring Boot application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Liquibase will apply the new changeset against the database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See the info messages in the IntelliJ console window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C2DC439-F791-0217-09B6-A3A967AB469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23300" y="4759325"/>
            <a:ext cx="520700" cy="342900"/>
          </a:xfrm>
        </p:spPr>
        <p:txBody>
          <a:bodyPr/>
          <a:lstStyle/>
          <a:p>
            <a:fld id="{76B0E08E-EF42-4612-86F3-B62037D15B34}" type="slidenum">
              <a:rPr lang="en-GB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540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3325C-301B-B39B-FA07-FE6797DBA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5" name="Rectangle 5">
            <a:extLst>
              <a:ext uri="{FF2B5EF4-FFF2-40B4-BE49-F238E27FC236}">
                <a16:creationId xmlns:a16="http://schemas.microsoft.com/office/drawing/2014/main" id="{6BE9840C-054C-AB0E-BCA4-BCB1404E84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Viewing the Database (1 of 2)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1090566" name="Rectangle 6">
            <a:extLst>
              <a:ext uri="{FF2B5EF4-FFF2-40B4-BE49-F238E27FC236}">
                <a16:creationId xmlns:a16="http://schemas.microsoft.com/office/drawing/2014/main" id="{1C40A21E-9ECC-F6D0-F889-75B5367D2C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87454"/>
          </a:xfrm>
        </p:spPr>
        <p:txBody>
          <a:bodyPr>
            <a:normAutofit/>
          </a:bodyPr>
          <a:lstStyle/>
          <a:p>
            <a:r>
              <a:rPr lang="en-GB" dirty="0"/>
              <a:t>Go back to the H2 console and refresh the view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The database now has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CAR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 table (as well as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EMPLOYEE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 table from the previous changeset)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Query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CAR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 table to verify it has the expected data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60C680F-EF3D-FA88-4CE6-B22B4EC4D3C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23300" y="4759325"/>
            <a:ext cx="520700" cy="342900"/>
          </a:xfrm>
        </p:spPr>
        <p:txBody>
          <a:bodyPr/>
          <a:lstStyle/>
          <a:p>
            <a:fld id="{76B0E08E-EF42-4612-86F3-B62037D15B34}" type="slidenum">
              <a:rPr lang="en-GB"/>
              <a:pPr/>
              <a:t>24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791C12-BEF4-117B-12D3-F5C925D09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768" y="2799476"/>
            <a:ext cx="6140450" cy="217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20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57E72-E129-53A9-1E0B-BE7DA7A84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5" name="Rectangle 5">
            <a:extLst>
              <a:ext uri="{FF2B5EF4-FFF2-40B4-BE49-F238E27FC236}">
                <a16:creationId xmlns:a16="http://schemas.microsoft.com/office/drawing/2014/main" id="{E4B3CA1B-4D2A-595F-2FB2-36CBD5F14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Viewing the Database (2 of 2)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1090566" name="Rectangle 6">
            <a:extLst>
              <a:ext uri="{FF2B5EF4-FFF2-40B4-BE49-F238E27FC236}">
                <a16:creationId xmlns:a16="http://schemas.microsoft.com/office/drawing/2014/main" id="{E8E120B8-ACD8-2411-AC63-C74E062F1F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87454"/>
          </a:xfrm>
        </p:spPr>
        <p:txBody>
          <a:bodyPr>
            <a:normAutofit/>
          </a:bodyPr>
          <a:lstStyle/>
          <a:p>
            <a:r>
              <a:rPr lang="en-GB" dirty="0"/>
              <a:t>Now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 query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DATABASECHANGELOG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 table</a:t>
            </a:r>
          </a:p>
          <a:p>
            <a:pPr lvl="1">
              <a:tabLst>
                <a:tab pos="2060575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It has entries describing the changes in all changesets over time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  <a:sym typeface="Wingdings" pitchFamily="2" charset="2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D10AD64-B44C-6A44-48EF-BFFBD864024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23300" y="4759325"/>
            <a:ext cx="520700" cy="342900"/>
          </a:xfrm>
        </p:spPr>
        <p:txBody>
          <a:bodyPr/>
          <a:lstStyle/>
          <a:p>
            <a:fld id="{76B0E08E-EF42-4612-86F3-B62037D15B34}" type="slidenum">
              <a:rPr lang="en-GB"/>
              <a:pPr/>
              <a:t>25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C36E1-EB0B-0EA9-9981-F1B8104CE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152" y="1793840"/>
            <a:ext cx="6968532" cy="191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66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100" dirty="0"/>
              <a:t>Introduction to Liquibase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100" dirty="0"/>
              <a:t>Getting started with Liquibase in Spring Boot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100" dirty="0"/>
              <a:t>Applying a changeset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100" dirty="0"/>
              <a:t>Applying another changeset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1076227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2505" cy="3547021"/>
          </a:xfrm>
        </p:spPr>
        <p:txBody>
          <a:bodyPr>
            <a:normAutofit/>
          </a:bodyPr>
          <a:lstStyle/>
          <a:p>
            <a:r>
              <a:rPr lang="en-GB" dirty="0"/>
              <a:t>Liquibase is a database change management solution</a:t>
            </a:r>
          </a:p>
          <a:p>
            <a:pPr lvl="1"/>
            <a:r>
              <a:rPr lang="en-GB" dirty="0"/>
              <a:t>Enables you to script database changes via code</a:t>
            </a:r>
          </a:p>
          <a:p>
            <a:pPr lvl="1"/>
            <a:r>
              <a:rPr lang="en-GB" dirty="0"/>
              <a:t>Facilitates smoother CI/CD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59325"/>
            <a:ext cx="520700" cy="342900"/>
          </a:xfrm>
        </p:spPr>
        <p:txBody>
          <a:bodyPr/>
          <a:lstStyle/>
          <a:p>
            <a:fld id="{9174D7C0-B55D-4818-A314-726106DC47D7}" type="slidenum">
              <a:rPr lang="en-GB"/>
              <a:pPr/>
              <a:t>3</a:t>
            </a:fld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Liquibase Works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E50B8F-A476-D20B-2DBA-FFE500116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define scripts specifying schema/data changes</a:t>
            </a:r>
            <a:endParaRPr lang="en-GB" i="1" dirty="0"/>
          </a:p>
          <a:p>
            <a:pPr lvl="1"/>
            <a:r>
              <a:rPr lang="en-GB" dirty="0"/>
              <a:t>In XML, YAML, or JSON</a:t>
            </a:r>
            <a:endParaRPr lang="en-GB" i="1" dirty="0"/>
          </a:p>
          <a:p>
            <a:pPr lvl="1"/>
            <a:endParaRPr lang="en-GB" i="1" dirty="0"/>
          </a:p>
          <a:p>
            <a:r>
              <a:rPr lang="en-GB" dirty="0"/>
              <a:t>You apply the scripts against a database</a:t>
            </a:r>
          </a:p>
          <a:p>
            <a:pPr lvl="1"/>
            <a:r>
              <a:rPr lang="en-GB" dirty="0"/>
              <a:t>The database is entirely specified by these scripts</a:t>
            </a:r>
          </a:p>
          <a:p>
            <a:pPr lvl="1"/>
            <a:endParaRPr lang="en-GB" i="1" dirty="0"/>
          </a:p>
          <a:p>
            <a:r>
              <a:rPr lang="en-GB" dirty="0"/>
              <a:t>What's the benefit of Liquibase?</a:t>
            </a:r>
          </a:p>
          <a:p>
            <a:pPr lvl="1"/>
            <a:r>
              <a:rPr lang="en-GB" dirty="0"/>
              <a:t>Smooth database evolution, in synch with your codebase</a:t>
            </a:r>
          </a:p>
        </p:txBody>
      </p:sp>
      <p:sp>
        <p:nvSpPr>
          <p:cNvPr id="3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60913"/>
            <a:ext cx="390525" cy="342900"/>
          </a:xfrm>
        </p:spPr>
        <p:txBody>
          <a:bodyPr/>
          <a:lstStyle/>
          <a:p>
            <a:fld id="{9174D7C0-B55D-4818-A314-726106DC47D7}" type="slidenum">
              <a:rPr lang="en-GB"/>
              <a:pPr/>
              <a:t>4</a:t>
            </a:fld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Liquibase in a Spring Boot Application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1090566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need the following dependencies: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our demo, we've also added the H2 and web dependencies</a:t>
            </a:r>
          </a:p>
          <a:p>
            <a:pPr lvl="1"/>
            <a:r>
              <a:rPr lang="en-GB" dirty="0"/>
              <a:t>We're going to evolve an H2 database, and view it in a browser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59325"/>
            <a:ext cx="520700" cy="342900"/>
          </a:xfrm>
        </p:spPr>
        <p:txBody>
          <a:bodyPr/>
          <a:lstStyle/>
          <a:p>
            <a:fld id="{76B0E08E-EF42-4612-86F3-B62037D15B34}" type="slidenum">
              <a:rPr lang="en-GB"/>
              <a:pPr/>
              <a:t>5</a:t>
            </a:fld>
            <a:endParaRPr lang="en-GB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5C1ED811-4343-5A3A-69BD-48EE0DDB0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42489"/>
            <a:ext cx="7205496" cy="147797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org.liquibase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liquibase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-core&lt;/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&gt;spring-boot-starter-data-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14ED4-35FE-30D6-980A-59D9BF8DACEF}"/>
              </a:ext>
            </a:extLst>
          </p:cNvPr>
          <p:cNvSpPr txBox="1"/>
          <p:nvPr/>
        </p:nvSpPr>
        <p:spPr>
          <a:xfrm>
            <a:off x="6901248" y="2471261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63988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Getting Started with Liquibase in Spring Boot</a:t>
            </a:r>
          </a:p>
        </p:txBody>
      </p:sp>
      <p:sp>
        <p:nvSpPr>
          <p:cNvPr id="1088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Overview</a:t>
            </a:r>
          </a:p>
          <a:p>
            <a:r>
              <a:rPr lang="en-GB" dirty="0">
                <a:sym typeface="Wingdings" pitchFamily="2" charset="2"/>
              </a:rPr>
              <a:t>Application properties</a:t>
            </a:r>
          </a:p>
          <a:p>
            <a:r>
              <a:rPr lang="en-GB" dirty="0"/>
              <a:t>Liquibase master changelog</a:t>
            </a:r>
          </a:p>
          <a:p>
            <a:r>
              <a:rPr lang="en-GB" dirty="0"/>
              <a:t>Running the application</a:t>
            </a:r>
          </a:p>
          <a:p>
            <a:r>
              <a:rPr lang="en-GB" dirty="0"/>
              <a:t>Viewing the database in the H2 Console 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59325"/>
            <a:ext cx="520700" cy="342900"/>
          </a:xfrm>
        </p:spPr>
        <p:txBody>
          <a:bodyPr/>
          <a:lstStyle/>
          <a:p>
            <a:fld id="{AD2C5311-5263-448C-AB0D-1F989293A572}" type="slidenum">
              <a:rPr lang="en-GB"/>
              <a:pPr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Overview</a:t>
            </a:r>
          </a:p>
        </p:txBody>
      </p:sp>
      <p:sp>
        <p:nvSpPr>
          <p:cNvPr id="1090566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demo app defines a bare-bones Spring Boot application</a:t>
            </a:r>
          </a:p>
          <a:p>
            <a:pPr lvl="1"/>
            <a:r>
              <a:rPr lang="en-GB" dirty="0">
                <a:sym typeface="Wingdings" pitchFamily="2" charset="2"/>
              </a:rPr>
              <a:t>All it contains is Liquibase scripts, to evolve a database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Specifically, our demo app doesn't contain:</a:t>
            </a:r>
          </a:p>
          <a:p>
            <a:pPr lvl="1"/>
            <a:r>
              <a:rPr lang="en-GB" dirty="0">
                <a:sym typeface="Wingdings" pitchFamily="2" charset="2"/>
              </a:rPr>
              <a:t>Any explicit database-related code</a:t>
            </a:r>
          </a:p>
          <a:p>
            <a:pPr lvl="1"/>
            <a:r>
              <a:rPr lang="en-GB" dirty="0">
                <a:sym typeface="Wingdings" pitchFamily="2" charset="2"/>
              </a:rPr>
              <a:t>Any explicit application functionality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This will help you understand what Liquibase is doing for you</a:t>
            </a:r>
          </a:p>
          <a:p>
            <a:endParaRPr lang="en-GB" dirty="0">
              <a:sym typeface="Wingdings" pitchFamily="2" charset="2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59325"/>
            <a:ext cx="520700" cy="342900"/>
          </a:xfrm>
        </p:spPr>
        <p:txBody>
          <a:bodyPr/>
          <a:lstStyle/>
          <a:p>
            <a:fld id="{76B0E08E-EF42-4612-86F3-B62037D15B34}" type="slidenum">
              <a:rPr lang="en-GB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31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91C82-BDE6-21EB-A479-713555E2A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5" name="Rectangle 5">
            <a:extLst>
              <a:ext uri="{FF2B5EF4-FFF2-40B4-BE49-F238E27FC236}">
                <a16:creationId xmlns:a16="http://schemas.microsoft.com/office/drawing/2014/main" id="{60381342-16F5-D055-E713-A4145963F6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Properties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1090566" name="Rectangle 6">
            <a:extLst>
              <a:ext uri="{FF2B5EF4-FFF2-40B4-BE49-F238E27FC236}">
                <a16:creationId xmlns:a16="http://schemas.microsoft.com/office/drawing/2014/main" id="{0312443E-55FD-D30A-3455-45D16FE22C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Here are the application properties in our demo app: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1AEB436-236D-A4E0-78BF-5E71134C12F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23300" y="4759325"/>
            <a:ext cx="520700" cy="342900"/>
          </a:xfrm>
        </p:spPr>
        <p:txBody>
          <a:bodyPr/>
          <a:lstStyle/>
          <a:p>
            <a:fld id="{76B0E08E-EF42-4612-86F3-B62037D15B34}" type="slidenum">
              <a:rPr lang="en-GB"/>
              <a:pPr/>
              <a:t>8</a:t>
            </a:fld>
            <a:endParaRPr lang="en-GB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C846B87E-AA2A-4286-142B-83006ADF5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48237"/>
            <a:ext cx="7205496" cy="1324081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spring.liquibase.change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-log=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classpath:db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/changelog-master.xml    # Specifies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changesets.</a:t>
            </a:r>
          </a:p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logging.level.liquibase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=INFO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spring.datasource.url=jdbc:h2:file:~/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liquibaseDB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# Will be in user home dir.</a:t>
            </a:r>
          </a:p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spring.datasource.username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spring.datasource.password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spring.h2.console.enabled=true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D699B-E757-9BE5-072E-2E2B70AEE4E9}"/>
              </a:ext>
            </a:extLst>
          </p:cNvPr>
          <p:cNvSpPr txBox="1"/>
          <p:nvPr/>
        </p:nvSpPr>
        <p:spPr>
          <a:xfrm>
            <a:off x="5868416" y="2656098"/>
            <a:ext cx="2757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resources/</a:t>
            </a:r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18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DB3B2-D7AC-0659-0C66-BADA14C96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5" name="Rectangle 5">
            <a:extLst>
              <a:ext uri="{FF2B5EF4-FFF2-40B4-BE49-F238E27FC236}">
                <a16:creationId xmlns:a16="http://schemas.microsoft.com/office/drawing/2014/main" id="{BA2A5257-09E0-D843-8E46-4E1284CE00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Liquibase Master Changelog (1 of 2)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1090566" name="Rectangle 6">
            <a:extLst>
              <a:ext uri="{FF2B5EF4-FFF2-40B4-BE49-F238E27FC236}">
                <a16:creationId xmlns:a16="http://schemas.microsoft.com/office/drawing/2014/main" id="{C6A4568E-B728-805A-9F39-1AD25F63EE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Liquibase master changelog is the heart of Liquibase</a:t>
            </a:r>
          </a:p>
          <a:p>
            <a:pPr lvl="1"/>
            <a:r>
              <a:rPr lang="en-GB" dirty="0"/>
              <a:t>It specifies all the database changesets over time</a:t>
            </a:r>
          </a:p>
          <a:p>
            <a:pPr lvl="1"/>
            <a:endParaRPr lang="en-GB" dirty="0"/>
          </a:p>
          <a:p>
            <a:r>
              <a:rPr lang="en-GB" dirty="0"/>
              <a:t>The cumulative effect of all these changesets is the definitive specification of the current database schema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DDB13DA-FDB0-478D-C85B-124A8BF08E0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23300" y="4759325"/>
            <a:ext cx="520700" cy="342900"/>
          </a:xfrm>
        </p:spPr>
        <p:txBody>
          <a:bodyPr/>
          <a:lstStyle/>
          <a:p>
            <a:fld id="{76B0E08E-EF42-4612-86F3-B62037D15B34}" type="slidenum">
              <a:rPr lang="en-GB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440249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10497</TotalTime>
  <Words>1229</Words>
  <Application>Microsoft Office PowerPoint</Application>
  <PresentationFormat>On-screen Show (16:9)</PresentationFormat>
  <Paragraphs>250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Univers</vt:lpstr>
      <vt:lpstr>Wingdings</vt:lpstr>
      <vt:lpstr>Standard_LiveLessons_2017</vt:lpstr>
      <vt:lpstr>Liquibase</vt:lpstr>
      <vt:lpstr>1. Introduction to Liquibase</vt:lpstr>
      <vt:lpstr>Overview</vt:lpstr>
      <vt:lpstr>How Liquibase Works</vt:lpstr>
      <vt:lpstr>Using Liquibase in a Spring Boot Application</vt:lpstr>
      <vt:lpstr>2. Getting Started with Liquibase in Spring Boot</vt:lpstr>
      <vt:lpstr>Overview</vt:lpstr>
      <vt:lpstr>Application Properties</vt:lpstr>
      <vt:lpstr>Liquibase Master Changelog (1 of 2)</vt:lpstr>
      <vt:lpstr>Liquibase Master Changelog (2 of 2)</vt:lpstr>
      <vt:lpstr>Running the Application</vt:lpstr>
      <vt:lpstr>Viewing the Database in the H2 Console (1 of 2)</vt:lpstr>
      <vt:lpstr>Viewing the Database in the H2 Console (2 of 2)</vt:lpstr>
      <vt:lpstr>3. Applying a Changeset</vt:lpstr>
      <vt:lpstr>Overview</vt:lpstr>
      <vt:lpstr>Adding the Changeset to the Master Changelog</vt:lpstr>
      <vt:lpstr>Running the Application</vt:lpstr>
      <vt:lpstr>Viewing the Database (1 of 2)</vt:lpstr>
      <vt:lpstr>Viewing the Database (2 of 2)</vt:lpstr>
      <vt:lpstr>4. Applying another Changeset</vt:lpstr>
      <vt:lpstr>Overview</vt:lpstr>
      <vt:lpstr>Adding the Changeset to the Master Changelog</vt:lpstr>
      <vt:lpstr>Running the Application</vt:lpstr>
      <vt:lpstr>Viewing the Database (1 of 2)</vt:lpstr>
      <vt:lpstr>Viewing the Database (2 of 2)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213</cp:revision>
  <dcterms:created xsi:type="dcterms:W3CDTF">2015-09-28T19:52:00Z</dcterms:created>
  <dcterms:modified xsi:type="dcterms:W3CDTF">2024-02-21T12:14:25Z</dcterms:modified>
</cp:coreProperties>
</file>