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722" r:id="rId2"/>
    <p:sldId id="710" r:id="rId3"/>
    <p:sldId id="723" r:id="rId4"/>
    <p:sldId id="755" r:id="rId5"/>
    <p:sldId id="724" r:id="rId6"/>
    <p:sldId id="760" r:id="rId7"/>
    <p:sldId id="758" r:id="rId8"/>
    <p:sldId id="759" r:id="rId9"/>
    <p:sldId id="757" r:id="rId10"/>
    <p:sldId id="756" r:id="rId11"/>
    <p:sldId id="725" r:id="rId12"/>
    <p:sldId id="726" r:id="rId13"/>
    <p:sldId id="728" r:id="rId14"/>
    <p:sldId id="727" r:id="rId15"/>
    <p:sldId id="729" r:id="rId16"/>
    <p:sldId id="730" r:id="rId17"/>
    <p:sldId id="762" r:id="rId18"/>
    <p:sldId id="761" r:id="rId19"/>
    <p:sldId id="763" r:id="rId20"/>
    <p:sldId id="764" r:id="rId21"/>
    <p:sldId id="765" r:id="rId22"/>
    <p:sldId id="766" r:id="rId23"/>
    <p:sldId id="754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FFE07D"/>
    <a:srgbClr val="FFFF66"/>
    <a:srgbClr val="FFB953"/>
    <a:srgbClr val="005B7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14" autoAdjust="0"/>
    <p:restoredTop sz="96725" autoAdjust="0"/>
  </p:normalViewPr>
  <p:slideViewPr>
    <p:cSldViewPr snapToGrid="0" snapToObjects="1">
      <p:cViewPr varScale="1">
        <p:scale>
          <a:sx n="139" d="100"/>
          <a:sy n="139" d="100"/>
        </p:scale>
        <p:origin x="132" y="75"/>
      </p:cViewPr>
      <p:guideLst>
        <p:guide orient="horz" pos="1620"/>
        <p:guide pos="31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3" d="100"/>
        <a:sy n="123" d="100"/>
      </p:scale>
      <p:origin x="0" y="-2091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647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358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78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321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368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779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12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947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768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2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382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270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385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4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82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95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519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53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12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695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17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25385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1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92811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820960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525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077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554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tsconfi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pla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TypeScript Essentials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2804"/>
            <a:ext cx="6233685" cy="1226761"/>
          </a:xfrm>
        </p:spPr>
        <p:txBody>
          <a:bodyPr>
            <a:no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Getting started with TypeScript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Types available in TypeScript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TypeScript configuration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0292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Types Available in TypeScript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Defining types in declarations</a:t>
            </a:r>
          </a:p>
          <a:p>
            <a:r>
              <a:rPr lang="en-GB" dirty="0"/>
              <a:t>TypeScript basic types</a:t>
            </a:r>
          </a:p>
          <a:p>
            <a:r>
              <a:rPr lang="en-GB" dirty="0"/>
              <a:t>Arrays</a:t>
            </a:r>
          </a:p>
          <a:p>
            <a:r>
              <a:rPr lang="en-GB" dirty="0"/>
              <a:t>Tuples</a:t>
            </a:r>
          </a:p>
          <a:p>
            <a:r>
              <a:rPr lang="en-GB" dirty="0"/>
              <a:t>Enums</a:t>
            </a:r>
          </a:p>
        </p:txBody>
      </p:sp>
    </p:spTree>
    <p:extLst>
      <p:ext uri="{BB962C8B-B14F-4D97-AF65-F5344CB8AC3E}">
        <p14:creationId xmlns:p14="http://schemas.microsoft.com/office/powerpoint/2010/main" val="21732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Types in Declarations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allows you to define types in declarations</a:t>
            </a:r>
          </a:p>
          <a:p>
            <a:pPr lvl="1"/>
            <a:r>
              <a:rPr lang="en-GB" dirty="0"/>
              <a:t>Variables, parameters, and function return types</a:t>
            </a:r>
          </a:p>
          <a:p>
            <a:pPr lvl="1"/>
            <a:r>
              <a:rPr lang="en-GB" dirty="0"/>
              <a:t>Use the syntax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variableName:type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Note that TS automatically inferred the type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name2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385414"/>
            <a:ext cx="2753487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name1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'Fred';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name2 = 'Wilma';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6786A028-32C5-4F0C-8A73-BE5F349EF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468" y="2385414"/>
            <a:ext cx="2753487" cy="439064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name1 = 'Fred';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name2 = 'Wilma';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361062-4242-45AA-B184-841D7C60ECCD}"/>
              </a:ext>
            </a:extLst>
          </p:cNvPr>
          <p:cNvSpPr/>
          <p:nvPr/>
        </p:nvSpPr>
        <p:spPr>
          <a:xfrm>
            <a:off x="4313511" y="2261265"/>
            <a:ext cx="1547695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445B8-6B32-C78F-FD1D-99AFF68DB02B}"/>
              </a:ext>
            </a:extLst>
          </p:cNvPr>
          <p:cNvSpPr txBox="1"/>
          <p:nvPr/>
        </p:nvSpPr>
        <p:spPr>
          <a:xfrm>
            <a:off x="3382596" y="2873822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E90E9-5B62-17DE-19DC-ADB7C3D652B9}"/>
              </a:ext>
            </a:extLst>
          </p:cNvPr>
          <p:cNvSpPr txBox="1"/>
          <p:nvPr/>
        </p:nvSpPr>
        <p:spPr>
          <a:xfrm>
            <a:off x="7900736" y="2870693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types.js</a:t>
            </a:r>
          </a:p>
        </p:txBody>
      </p:sp>
    </p:spTree>
    <p:extLst>
      <p:ext uri="{BB962C8B-B14F-4D97-AF65-F5344CB8AC3E}">
        <p14:creationId xmlns:p14="http://schemas.microsoft.com/office/powerpoint/2010/main" val="294793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TypeScript Basic Types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34623"/>
            <a:ext cx="7820960" cy="3742941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    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 floating point or whole number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 big integer, via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BigInt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xxxx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)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- true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   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literal text or template string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`${x}`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symbol    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 symbol, via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Symbol('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nnnn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')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 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 function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04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TypeScript Basic Types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34623"/>
            <a:ext cx="7820960" cy="3742941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    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non-primitive type (e.g., object, array)</a:t>
            </a:r>
          </a:p>
          <a:p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void      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 type (e.g., function with no return)</a:t>
            </a:r>
          </a:p>
          <a:p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never     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function that never returns normally</a:t>
            </a:r>
          </a:p>
          <a:p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null      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data type of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null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value</a:t>
            </a:r>
          </a:p>
          <a:p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undefined 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data type of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undefined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value</a:t>
            </a:r>
          </a:p>
          <a:p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any       -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disables type-checks, e.g., legacy code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52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supports arrays</a:t>
            </a:r>
          </a:p>
          <a:p>
            <a:pPr lvl="1"/>
            <a:r>
              <a:rPr lang="en-GB" dirty="0"/>
              <a:t>Use the type of the elements followed by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lvl="1"/>
            <a:r>
              <a:rPr lang="en-GB" dirty="0"/>
              <a:t>Or use the generic array type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AEBA0BB-C649-4DE1-B446-612C7B49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190440"/>
            <a:ext cx="2816646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a = [1,2];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b: Array&lt;number&gt; = [3,4];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A344D13-8E9A-4AD3-9A69-73BA8063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468" y="2190440"/>
            <a:ext cx="2816646" cy="623730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a = [1,2];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b = [3,4];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F0296D-D06C-48BB-8A8A-060347AFDFAC}"/>
              </a:ext>
            </a:extLst>
          </p:cNvPr>
          <p:cNvSpPr/>
          <p:nvPr/>
        </p:nvSpPr>
        <p:spPr>
          <a:xfrm>
            <a:off x="4335285" y="2199814"/>
            <a:ext cx="1547695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E5391-5BAB-4C57-B3DC-974909C858AE}"/>
              </a:ext>
            </a:extLst>
          </p:cNvPr>
          <p:cNvSpPr txBox="1"/>
          <p:nvPr/>
        </p:nvSpPr>
        <p:spPr>
          <a:xfrm>
            <a:off x="3354939" y="2855575"/>
            <a:ext cx="10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76D64-4991-A10B-8400-6590886DA71A}"/>
              </a:ext>
            </a:extLst>
          </p:cNvPr>
          <p:cNvSpPr txBox="1"/>
          <p:nvPr/>
        </p:nvSpPr>
        <p:spPr>
          <a:xfrm>
            <a:off x="7893706" y="2852446"/>
            <a:ext cx="10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arrays.js</a:t>
            </a:r>
          </a:p>
        </p:txBody>
      </p:sp>
    </p:spTree>
    <p:extLst>
      <p:ext uri="{BB962C8B-B14F-4D97-AF65-F5344CB8AC3E}">
        <p14:creationId xmlns:p14="http://schemas.microsoft.com/office/powerpoint/2010/main" val="254504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supports tuples</a:t>
            </a:r>
          </a:p>
          <a:p>
            <a:pPr lvl="1"/>
            <a:r>
              <a:rPr lang="en-GB" dirty="0"/>
              <a:t>Effectively an array of mixed types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AEBA0BB-C649-4DE1-B446-612C7B49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751708"/>
            <a:ext cx="2816646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bd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[number, string]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bd = [3, 'December']; 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day: number   = bd[0];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month: string = bd[1]; 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A344D13-8E9A-4AD3-9A69-73BA8063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468" y="1751708"/>
            <a:ext cx="2816646" cy="808396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bd;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bd = [3, 'December'];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day = bd[0];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month = bd[1];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F0296D-D06C-48BB-8A8A-060347AFDFAC}"/>
              </a:ext>
            </a:extLst>
          </p:cNvPr>
          <p:cNvSpPr/>
          <p:nvPr/>
        </p:nvSpPr>
        <p:spPr>
          <a:xfrm>
            <a:off x="4335285" y="1903841"/>
            <a:ext cx="1547695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77F3C-5523-ADB2-4E3E-A77048D9A688}"/>
              </a:ext>
            </a:extLst>
          </p:cNvPr>
          <p:cNvSpPr txBox="1"/>
          <p:nvPr/>
        </p:nvSpPr>
        <p:spPr>
          <a:xfrm>
            <a:off x="3361816" y="3014764"/>
            <a:ext cx="10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2A74A-0D0C-34C2-9B25-D483DB276F9F}"/>
              </a:ext>
            </a:extLst>
          </p:cNvPr>
          <p:cNvSpPr txBox="1"/>
          <p:nvPr/>
        </p:nvSpPr>
        <p:spPr>
          <a:xfrm>
            <a:off x="7897144" y="2636937"/>
            <a:ext cx="1021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tuples.js</a:t>
            </a:r>
          </a:p>
        </p:txBody>
      </p:sp>
    </p:spTree>
    <p:extLst>
      <p:ext uri="{BB962C8B-B14F-4D97-AF65-F5344CB8AC3E}">
        <p14:creationId xmlns:p14="http://schemas.microsoft.com/office/powerpoint/2010/main" val="3566865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supports </a:t>
            </a:r>
            <a:r>
              <a:rPr lang="en-GB" dirty="0" err="1"/>
              <a:t>enums</a:t>
            </a:r>
            <a:r>
              <a:rPr lang="en-GB" dirty="0"/>
              <a:t>, to represent a fixed set of states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Enum mnemonics can be strings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AEBA0BB-C649-4DE1-B446-612C7B49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1439763"/>
            <a:ext cx="2555480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 Color {R=1, G, B};</a:t>
            </a:r>
          </a:p>
          <a:p>
            <a:pPr defTabSz="554831"/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Color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B7A4-792C-4887-8B43-A76E7CC2A23B}"/>
              </a:ext>
            </a:extLst>
          </p:cNvPr>
          <p:cNvSpPr txBox="1"/>
          <p:nvPr/>
        </p:nvSpPr>
        <p:spPr>
          <a:xfrm>
            <a:off x="5883632" y="2416257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ES5 code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A344D13-8E9A-4AD3-9A69-73BA8063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771" y="1439763"/>
            <a:ext cx="3015343" cy="1731726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Color;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(Color)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Color[Color['R'] = 1] = 'R';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Color[Color['G'] = 2] = 'G';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Color[Color['B'] = 3] = 'B';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})(Color || (Color = {}));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c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F0296D-D06C-48BB-8A8A-060347AFDFAC}"/>
              </a:ext>
            </a:extLst>
          </p:cNvPr>
          <p:cNvSpPr/>
          <p:nvPr/>
        </p:nvSpPr>
        <p:spPr>
          <a:xfrm>
            <a:off x="4096281" y="1448241"/>
            <a:ext cx="1601067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7EAD09-3283-4ADF-82D7-264A26AB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756" y="4316118"/>
            <a:ext cx="7461425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enum Color {R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coch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gwyrdd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B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F13E0-B377-9C3F-13D6-7D5B59C7ACE9}"/>
              </a:ext>
            </a:extLst>
          </p:cNvPr>
          <p:cNvSpPr txBox="1"/>
          <p:nvPr/>
        </p:nvSpPr>
        <p:spPr>
          <a:xfrm>
            <a:off x="3187768" y="2123606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B416A-05C8-3C55-6EB5-48E03CD8C804}"/>
              </a:ext>
            </a:extLst>
          </p:cNvPr>
          <p:cNvSpPr txBox="1"/>
          <p:nvPr/>
        </p:nvSpPr>
        <p:spPr>
          <a:xfrm>
            <a:off x="7998109" y="3244474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enums.js</a:t>
            </a:r>
          </a:p>
        </p:txBody>
      </p:sp>
    </p:spTree>
    <p:extLst>
      <p:ext uri="{BB962C8B-B14F-4D97-AF65-F5344CB8AC3E}">
        <p14:creationId xmlns:p14="http://schemas.microsoft.com/office/powerpoint/2010/main" val="149503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TypeScript Configuration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Strictness checks</a:t>
            </a:r>
          </a:p>
          <a:p>
            <a:r>
              <a:rPr lang="en-GB" dirty="0"/>
              <a:t>Aside: Permitting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GB" dirty="0"/>
              <a:t> values</a:t>
            </a:r>
          </a:p>
          <a:p>
            <a:r>
              <a:rPr lang="en-GB" dirty="0"/>
              <a:t>Providing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tsconfig.json</a:t>
            </a:r>
            <a:r>
              <a:rPr lang="en-GB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370765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Strictness Checks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By default, TypeScript is not very strict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It assumes untyped variables are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any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It lets you set variables to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null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undefined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E.g., the following code compiles fine: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A8629B8-3B9F-4451-DDE5-4297F5B19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546" y="2851772"/>
            <a:ext cx="7298870" cy="191639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${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554831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pPr defTabSz="554831"/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name1: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console.log(name1.toLowerCase());</a:t>
            </a:r>
          </a:p>
          <a:p>
            <a:pPr defTabSz="554831"/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name2: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console.log(name2.toLowerCase());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8702A-56F9-2A67-B186-67E462EC9C2C}"/>
              </a:ext>
            </a:extLst>
          </p:cNvPr>
          <p:cNvSpPr txBox="1"/>
          <p:nvPr/>
        </p:nvSpPr>
        <p:spPr>
          <a:xfrm>
            <a:off x="7257085" y="4492652"/>
            <a:ext cx="139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strictness.ts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65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Strictness Checks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For full strictness checks, use the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--strict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option: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Alternatively, you can enable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specific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strictness checks. For example: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DCAC7-F7CE-1570-1BA1-644CB3B9CE04}"/>
              </a:ext>
            </a:extLst>
          </p:cNvPr>
          <p:cNvSpPr txBox="1"/>
          <p:nvPr/>
        </p:nvSpPr>
        <p:spPr>
          <a:xfrm>
            <a:off x="1344385" y="1341033"/>
            <a:ext cx="7377076" cy="27699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--strict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strictness.ts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60491-2EE1-BC32-6B0D-92E008088F3A}"/>
              </a:ext>
            </a:extLst>
          </p:cNvPr>
          <p:cNvSpPr txBox="1"/>
          <p:nvPr/>
        </p:nvSpPr>
        <p:spPr>
          <a:xfrm>
            <a:off x="1344385" y="3304162"/>
            <a:ext cx="7377076" cy="27699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--noImplicitAny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strictness.ts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13BA45-F205-A9A1-B753-15C21A34B999}"/>
              </a:ext>
            </a:extLst>
          </p:cNvPr>
          <p:cNvSpPr txBox="1"/>
          <p:nvPr/>
        </p:nvSpPr>
        <p:spPr>
          <a:xfrm>
            <a:off x="1344385" y="4180316"/>
            <a:ext cx="7377076" cy="27699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strictNullChecks</a:t>
            </a:r>
            <a:r>
              <a:rPr lang="en-GB" sz="12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strictness.ts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FDA02-3E81-7ACC-A347-C0F7FC8CFBC7}"/>
              </a:ext>
            </a:extLst>
          </p:cNvPr>
          <p:cNvSpPr txBox="1"/>
          <p:nvPr/>
        </p:nvSpPr>
        <p:spPr>
          <a:xfrm>
            <a:off x="1319671" y="2969139"/>
            <a:ext cx="307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prevent implicit use of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any</a:t>
            </a:r>
            <a:r>
              <a:rPr lang="en-GB" sz="160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68F27-C7F1-6A11-25A7-4E0F68522BAD}"/>
              </a:ext>
            </a:extLst>
          </p:cNvPr>
          <p:cNvSpPr txBox="1"/>
          <p:nvPr/>
        </p:nvSpPr>
        <p:spPr>
          <a:xfrm>
            <a:off x="1319671" y="3855878"/>
            <a:ext cx="5904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prevent variables accidentally being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null</a:t>
            </a:r>
            <a:r>
              <a:rPr lang="en-GB" sz="1600" b="1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</a:t>
            </a:r>
            <a:r>
              <a:rPr lang="en-GB" sz="1600" b="1" dirty="0">
                <a:solidFill>
                  <a:schemeClr val="accent6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undefined</a:t>
            </a:r>
            <a:r>
              <a:rPr lang="en-GB" sz="1600" dirty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9215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Getting Started with TypeScript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>
                <a:cs typeface="Times New Roman" pitchFamily="18" charset="0"/>
              </a:rPr>
              <a:t>TypeScript vs. ECMAScript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>
                <a:cs typeface="Times New Roman" pitchFamily="18" charset="0"/>
              </a:rPr>
              <a:t>Using the TypeScript compiler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>
                <a:cs typeface="Times New Roman" pitchFamily="18" charset="0"/>
              </a:rPr>
              <a:t>What version of ECMAScript is generated?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>
                <a:cs typeface="Times New Roman" pitchFamily="18" charset="0"/>
              </a:rPr>
              <a:t>Migrating JavaScript code to TypeScript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>
                <a:cs typeface="Times New Roman" pitchFamily="18" charset="0"/>
              </a:rPr>
              <a:t>Aside: Using the TypeScript Playground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Aside: Permitting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Values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If you do want to allow a variable to be possibly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null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undefined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you can declare a </a:t>
            </a:r>
            <a:r>
              <a:rPr lang="en-GB" i="1" dirty="0">
                <a:ea typeface="Open Sans" panose="020B0606030504020204" pitchFamily="34" charset="0"/>
                <a:cs typeface="Open Sans" panose="020B0606030504020204" pitchFamily="34" charset="0"/>
              </a:rPr>
              <a:t>union type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as follows: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62F76A62-D3ED-9594-85C3-1E82C24CA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546" y="1705198"/>
            <a:ext cx="7298870" cy="283972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city can be a string or null.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city: string | null;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city = null;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city = 'Swansea';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country can be a string or undefined.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country: string | undefined;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country = undefined;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country = 'Wales';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postcode can be a string or null or undefined.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postcode: string | null | undefined;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postcode = null;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postcode = undefined;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postcode = 'SA3 5BR';</a:t>
            </a:r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09F9D-3BC6-9004-89D3-B216DCF09E94}"/>
              </a:ext>
            </a:extLst>
          </p:cNvPr>
          <p:cNvSpPr txBox="1"/>
          <p:nvPr/>
        </p:nvSpPr>
        <p:spPr>
          <a:xfrm>
            <a:off x="6234370" y="4264389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permitNullOrUndefined.ts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48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tsconfig.json</a:t>
            </a:r>
            <a:r>
              <a:rPr lang="en-GB" dirty="0"/>
              <a:t> File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You can provide a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tsconfig.json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file to configure compiler options for a bunch of files in a project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tsconfig.json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Specify the files you want to include/exclude in the project 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Specify compiler options etc.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Run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tsc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without any filenames at the command line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Compiles files as specified in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tsconfig.json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88B14-9BE6-D2D4-7D2B-BDDD3C442CBE}"/>
              </a:ext>
            </a:extLst>
          </p:cNvPr>
          <p:cNvSpPr txBox="1"/>
          <p:nvPr/>
        </p:nvSpPr>
        <p:spPr>
          <a:xfrm>
            <a:off x="1344385" y="4299592"/>
            <a:ext cx="7377076" cy="27699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82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Providing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tsconfig.json</a:t>
            </a:r>
            <a:r>
              <a:rPr lang="en-GB" dirty="0"/>
              <a:t> File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For an example of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tsconfig.json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see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demo-app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Simple React project, written in TypeScript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Take a look at the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tsconfig.json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file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To install Node.js libraries, and then run the application:</a:t>
            </a: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For full details about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tsconfig.json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options, see: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https://www.typescriptlang.org/tsconfig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endParaRPr lang="en-GB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88B14-9BE6-D2D4-7D2B-BDDD3C442CBE}"/>
              </a:ext>
            </a:extLst>
          </p:cNvPr>
          <p:cNvSpPr txBox="1"/>
          <p:nvPr/>
        </p:nvSpPr>
        <p:spPr>
          <a:xfrm>
            <a:off x="1344385" y="2872682"/>
            <a:ext cx="7377076" cy="27699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AFC49-AFFE-6E92-02E2-51DC97ED8840}"/>
              </a:ext>
            </a:extLst>
          </p:cNvPr>
          <p:cNvSpPr txBox="1"/>
          <p:nvPr/>
        </p:nvSpPr>
        <p:spPr>
          <a:xfrm>
            <a:off x="1344385" y="3258098"/>
            <a:ext cx="7377076" cy="27699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4012815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2804"/>
            <a:ext cx="6233685" cy="1226761"/>
          </a:xfrm>
        </p:spPr>
        <p:txBody>
          <a:bodyPr>
            <a:no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started with TypeScript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Types available in TypeScript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TypeScript configuration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507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TypeScript adds static type-checking to JavaScript code</a:t>
            </a:r>
          </a:p>
          <a:p>
            <a:pPr lvl="1"/>
            <a:r>
              <a:rPr lang="en-GB" dirty="0"/>
              <a:t>Compile your code using the TypeScript compiler</a:t>
            </a:r>
          </a:p>
          <a:p>
            <a:pPr lvl="1"/>
            <a:r>
              <a:rPr lang="en-GB" dirty="0"/>
              <a:t>The TypeScript compiler spots type errors in your code</a:t>
            </a:r>
          </a:p>
          <a:p>
            <a:pPr lvl="1"/>
            <a:endParaRPr lang="en-GB" dirty="0"/>
          </a:p>
          <a:p>
            <a:r>
              <a:rPr lang="en-GB" dirty="0"/>
              <a:t>How this helps:</a:t>
            </a:r>
          </a:p>
          <a:p>
            <a:pPr lvl="1"/>
            <a:r>
              <a:rPr lang="en-GB" dirty="0"/>
              <a:t>Detects misuse of variables (e.g., doing maths on a string)</a:t>
            </a:r>
          </a:p>
          <a:p>
            <a:pPr lvl="1"/>
            <a:r>
              <a:rPr lang="en-GB" dirty="0"/>
              <a:t>Detects bad function calls (e.g., incorrect arguments)</a:t>
            </a:r>
          </a:p>
          <a:p>
            <a:pPr lvl="1"/>
            <a:endParaRPr lang="en-GB" dirty="0"/>
          </a:p>
          <a:p>
            <a:r>
              <a:rPr lang="en-GB" dirty="0"/>
              <a:t>Also:</a:t>
            </a:r>
          </a:p>
          <a:p>
            <a:pPr lvl="1"/>
            <a:r>
              <a:rPr lang="en-GB" dirty="0"/>
              <a:t>IDEs can provide IntelliSense hints </a:t>
            </a:r>
            <a:r>
              <a:rPr lang="en-GB" sz="1800" dirty="0"/>
              <a:t>😃</a:t>
            </a:r>
          </a:p>
          <a:p>
            <a:pPr lvl="1"/>
            <a:endParaRPr lang="en-GB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0359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TypeScript vs. ECMAScript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TypeScript supports modern JavaScript (ECMAScript) features, plus:</a:t>
            </a:r>
          </a:p>
          <a:p>
            <a:pPr lvl="1"/>
            <a:r>
              <a:rPr lang="en-GB" dirty="0"/>
              <a:t>Data typing</a:t>
            </a:r>
          </a:p>
          <a:p>
            <a:pPr lvl="1"/>
            <a:r>
              <a:rPr lang="en-GB" dirty="0"/>
              <a:t>Various type operators (e.g.,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Function signatures</a:t>
            </a:r>
          </a:p>
          <a:p>
            <a:pPr lvl="1"/>
            <a:r>
              <a:rPr lang="en-GB" dirty="0"/>
              <a:t>Keywords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lvl="1"/>
            <a:r>
              <a:rPr lang="en-GB" dirty="0"/>
              <a:t>Generics</a:t>
            </a:r>
          </a:p>
          <a:p>
            <a:pPr lvl="1"/>
            <a:r>
              <a:rPr lang="en-GB" dirty="0"/>
              <a:t>Interfaces</a:t>
            </a:r>
          </a:p>
          <a:p>
            <a:pPr lvl="1"/>
            <a:r>
              <a:rPr lang="en-GB" dirty="0"/>
              <a:t>Decorators (similar to annotations in Java)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1840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Using the TypeScript Compiler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install the TypeScript compiler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To compile TS code to JS, and then run it: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04808-42A0-FF25-B552-0CAFBED66132}"/>
              </a:ext>
            </a:extLst>
          </p:cNvPr>
          <p:cNvSpPr txBox="1"/>
          <p:nvPr/>
        </p:nvSpPr>
        <p:spPr>
          <a:xfrm>
            <a:off x="1344385" y="1364321"/>
            <a:ext cx="7377076" cy="27699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 install -g typescript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C57B8-BEC4-1102-5B4D-D86258B30EF2}"/>
              </a:ext>
            </a:extLst>
          </p:cNvPr>
          <p:cNvSpPr txBox="1"/>
          <p:nvPr/>
        </p:nvSpPr>
        <p:spPr>
          <a:xfrm>
            <a:off x="3193525" y="298382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58D2F88D-10FB-6D8E-295D-33821DAE4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796" y="2501176"/>
            <a:ext cx="2605410" cy="439064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message;</a:t>
            </a:r>
          </a:p>
          <a:p>
            <a:pPr defTabSz="554831"/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= 'Hello world';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C2B7CC-D4B4-276C-358B-5689EDC58528}"/>
              </a:ext>
            </a:extLst>
          </p:cNvPr>
          <p:cNvCxnSpPr>
            <a:cxnSpLocks/>
          </p:cNvCxnSpPr>
          <p:nvPr/>
        </p:nvCxnSpPr>
        <p:spPr>
          <a:xfrm flipV="1">
            <a:off x="3949796" y="2716412"/>
            <a:ext cx="2059114" cy="8593"/>
          </a:xfrm>
          <a:prstGeom prst="straightConnector1">
            <a:avLst/>
          </a:prstGeom>
          <a:ln w="57150">
            <a:solidFill>
              <a:srgbClr val="FFB95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16">
            <a:extLst>
              <a:ext uri="{FF2B5EF4-FFF2-40B4-BE49-F238E27FC236}">
                <a16:creationId xmlns:a16="http://schemas.microsoft.com/office/drawing/2014/main" id="{179188C5-7B97-D07C-FA1D-6CD9979ED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386" y="2501176"/>
            <a:ext cx="2605410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message: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message = 'Hello World';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96DE0-84CD-B62A-FFB0-F6C38F231985}"/>
              </a:ext>
            </a:extLst>
          </p:cNvPr>
          <p:cNvSpPr txBox="1"/>
          <p:nvPr/>
        </p:nvSpPr>
        <p:spPr>
          <a:xfrm>
            <a:off x="4326593" y="2582209"/>
            <a:ext cx="1319750" cy="27699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63BAF-FE21-A191-7AE3-BCB95BE9EF34}"/>
              </a:ext>
            </a:extLst>
          </p:cNvPr>
          <p:cNvSpPr txBox="1"/>
          <p:nvPr/>
        </p:nvSpPr>
        <p:spPr>
          <a:xfrm>
            <a:off x="7876022" y="2980699"/>
            <a:ext cx="928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hello.js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4F63ED-D049-A11F-E5FC-12BA01BEED42}"/>
              </a:ext>
            </a:extLst>
          </p:cNvPr>
          <p:cNvCxnSpPr>
            <a:cxnSpLocks/>
          </p:cNvCxnSpPr>
          <p:nvPr/>
        </p:nvCxnSpPr>
        <p:spPr>
          <a:xfrm>
            <a:off x="7319032" y="2978388"/>
            <a:ext cx="15469" cy="978687"/>
          </a:xfrm>
          <a:prstGeom prst="straightConnector1">
            <a:avLst/>
          </a:prstGeom>
          <a:ln w="57150">
            <a:solidFill>
              <a:srgbClr val="FFB953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03F112-2E77-3280-26E5-3C04F82BE4CA}"/>
              </a:ext>
            </a:extLst>
          </p:cNvPr>
          <p:cNvSpPr txBox="1"/>
          <p:nvPr/>
        </p:nvSpPr>
        <p:spPr>
          <a:xfrm>
            <a:off x="6607187" y="3430060"/>
            <a:ext cx="1454628" cy="27699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hello.js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EB5AB5-0558-74A9-F296-96D7AFA2B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851" y="3973551"/>
            <a:ext cx="2609300" cy="92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9841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What Version of ECMAScript is Generated?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By default, the TypeScript compiler generates ES3 code</a:t>
            </a:r>
          </a:p>
          <a:p>
            <a:pPr lvl="1"/>
            <a:r>
              <a:rPr lang="en-GB" dirty="0"/>
              <a:t>This is a very old version of ECMAScript</a:t>
            </a:r>
          </a:p>
          <a:p>
            <a:pPr lvl="1"/>
            <a:r>
              <a:rPr lang="en-GB" dirty="0"/>
              <a:t>For maximum portability</a:t>
            </a:r>
          </a:p>
          <a:p>
            <a:pPr lvl="1"/>
            <a:endParaRPr lang="en-GB" dirty="0"/>
          </a:p>
          <a:p>
            <a:r>
              <a:rPr lang="en-GB" dirty="0"/>
              <a:t>You can generate a specific version of ECMAScript, 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--target</a:t>
            </a:r>
            <a:r>
              <a:rPr lang="en-GB" dirty="0"/>
              <a:t> option</a:t>
            </a:r>
          </a:p>
          <a:p>
            <a:pPr lvl="1"/>
            <a:r>
              <a:rPr lang="en-GB" dirty="0"/>
              <a:t>E.g., to generate ES2015 (aka ES6) code: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615667-0678-F0A4-F337-B4BD4595B471}"/>
              </a:ext>
            </a:extLst>
          </p:cNvPr>
          <p:cNvSpPr txBox="1"/>
          <p:nvPr/>
        </p:nvSpPr>
        <p:spPr>
          <a:xfrm>
            <a:off x="1344385" y="3575841"/>
            <a:ext cx="7377076" cy="27699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B9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--target es2015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hello.ts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774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Migrating JavaScript Code to TypeScript (1 of 2)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TypeScript compiler allows you to compile existing JavaScript code</a:t>
            </a:r>
          </a:p>
          <a:p>
            <a:pPr lvl="1"/>
            <a:r>
              <a:rPr lang="en-GB" dirty="0"/>
              <a:t>The absence of type info isn't a problem</a:t>
            </a:r>
          </a:p>
          <a:p>
            <a:pPr lvl="1"/>
            <a:r>
              <a:rPr lang="en-GB" dirty="0"/>
              <a:t>The TypeScript compiler just doesn't do type checking</a:t>
            </a:r>
          </a:p>
          <a:p>
            <a:pPr lvl="1"/>
            <a:endParaRPr lang="en-GB" dirty="0"/>
          </a:p>
          <a:p>
            <a:r>
              <a:rPr lang="en-GB" dirty="0"/>
              <a:t>E.g., the following code compiles fine: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79188C5-7B97-D07C-FA1D-6CD9979ED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546" y="3203827"/>
            <a:ext cx="7298870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(x, y) {</a:t>
            </a:r>
          </a:p>
          <a:p>
            <a:pPr defTabSz="554831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 + y;</a:t>
            </a:r>
          </a:p>
          <a:p>
            <a:pPr defTabSz="554831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(10, 20);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63BAF-FE21-A191-7AE3-BCB95BE9EF34}"/>
              </a:ext>
            </a:extLst>
          </p:cNvPr>
          <p:cNvSpPr txBox="1"/>
          <p:nvPr/>
        </p:nvSpPr>
        <p:spPr>
          <a:xfrm>
            <a:off x="6048421" y="3919890"/>
            <a:ext cx="260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existingJavaScriptCode1.ts</a:t>
            </a:r>
          </a:p>
        </p:txBody>
      </p:sp>
    </p:spTree>
    <p:extLst>
      <p:ext uri="{BB962C8B-B14F-4D97-AF65-F5344CB8AC3E}">
        <p14:creationId xmlns:p14="http://schemas.microsoft.com/office/powerpoint/2010/main" val="26606307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Migrating JavaScript Code to TypeScript (2 of 2)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92245" cy="3742941"/>
          </a:xfrm>
        </p:spPr>
        <p:txBody>
          <a:bodyPr/>
          <a:lstStyle/>
          <a:p>
            <a:pPr eaLnBrk="1" hangingPunct="1"/>
            <a:r>
              <a:rPr lang="en-GB" dirty="0"/>
              <a:t>The TypeScript compiler can detect errors in TypeScript or even JavaScript code</a:t>
            </a:r>
          </a:p>
          <a:p>
            <a:pPr lvl="1"/>
            <a:r>
              <a:rPr lang="en-GB" dirty="0"/>
              <a:t>E.g., the following code causes a compiler error: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Even if the TypeScript compiler detects errors, it still emits a JavaScript output file</a:t>
            </a:r>
          </a:p>
          <a:p>
            <a:pPr lvl="1"/>
            <a:r>
              <a:rPr lang="en-GB" dirty="0"/>
              <a:t>To prevent this,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noEmitOnError</a:t>
            </a:r>
            <a:r>
              <a:rPr lang="en-GB" dirty="0"/>
              <a:t> compiler option</a:t>
            </a:r>
          </a:p>
          <a:p>
            <a:pPr eaLnBrk="1" hangingPunct="1"/>
            <a:endParaRPr lang="en-GB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79188C5-7B97-D07C-FA1D-6CD9979ED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546" y="2035478"/>
            <a:ext cx="7298870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(x, y) {</a:t>
            </a:r>
          </a:p>
          <a:p>
            <a:pPr defTabSz="554831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 + y;</a:t>
            </a:r>
          </a:p>
          <a:p>
            <a:pPr defTabSz="554831"/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s-E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res = </a:t>
            </a:r>
            <a:r>
              <a:rPr lang="es-E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E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63BAF-FE21-A191-7AE3-BCB95BE9EF34}"/>
              </a:ext>
            </a:extLst>
          </p:cNvPr>
          <p:cNvSpPr txBox="1"/>
          <p:nvPr/>
        </p:nvSpPr>
        <p:spPr>
          <a:xfrm>
            <a:off x="6048421" y="2751541"/>
            <a:ext cx="260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existingJavaScriptCode2.ts</a:t>
            </a:r>
          </a:p>
        </p:txBody>
      </p:sp>
    </p:spTree>
    <p:extLst>
      <p:ext uri="{BB962C8B-B14F-4D97-AF65-F5344CB8AC3E}">
        <p14:creationId xmlns:p14="http://schemas.microsoft.com/office/powerpoint/2010/main" val="36217374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Aside: Using the TypeScript Playground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There's a handy TypeScript compiler available online, where you can practice your TypeScript skills</a:t>
            </a:r>
          </a:p>
          <a:p>
            <a:pPr lvl="1"/>
            <a:r>
              <a:rPr lang="en-GB" dirty="0">
                <a:hlinkClick r:id="rId3"/>
              </a:rPr>
              <a:t>http://www.typescriptlang.org/play/</a:t>
            </a:r>
            <a:r>
              <a:rPr lang="en-GB" dirty="0"/>
              <a:t> 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Choose target language via</a:t>
            </a:r>
            <a:br>
              <a:rPr lang="en-GB" dirty="0"/>
            </a:br>
            <a:r>
              <a:rPr lang="en-GB" dirty="0"/>
              <a:t>menu </a:t>
            </a:r>
            <a:r>
              <a:rPr lang="en-GB" b="1" dirty="0"/>
              <a:t>TS Config </a:t>
            </a:r>
            <a:r>
              <a:rPr lang="en-GB" dirty="0"/>
              <a:t>| </a:t>
            </a:r>
            <a:r>
              <a:rPr lang="en-GB" b="1" dirty="0"/>
              <a:t>Target</a:t>
            </a:r>
            <a:r>
              <a:rPr lang="en-GB" dirty="0"/>
              <a:t> 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Then try out some TS!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31349-54E4-CD81-6997-B989213B5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170" y="2468043"/>
            <a:ext cx="3810502" cy="18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234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3894</TotalTime>
  <Words>1481</Words>
  <Application>Microsoft Office PowerPoint</Application>
  <PresentationFormat>On-screen Show (16:9)</PresentationFormat>
  <Paragraphs>292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Lucida Console</vt:lpstr>
      <vt:lpstr>Open Sans</vt:lpstr>
      <vt:lpstr>Standard_LiveLessons_2017</vt:lpstr>
      <vt:lpstr>TypeScript Essentials</vt:lpstr>
      <vt:lpstr>1. Getting Started with TypeScript</vt:lpstr>
      <vt:lpstr>Overview</vt:lpstr>
      <vt:lpstr>TypeScript vs. ECMAScript</vt:lpstr>
      <vt:lpstr>Using the TypeScript Compiler</vt:lpstr>
      <vt:lpstr>What Version of ECMAScript is Generated?</vt:lpstr>
      <vt:lpstr>Migrating JavaScript Code to TypeScript (1 of 2)</vt:lpstr>
      <vt:lpstr>Migrating JavaScript Code to TypeScript (2 of 2)</vt:lpstr>
      <vt:lpstr>Aside: Using the TypeScript Playground</vt:lpstr>
      <vt:lpstr>2. Types Available in TypeScript</vt:lpstr>
      <vt:lpstr>Defining Types in Declarations</vt:lpstr>
      <vt:lpstr>TypeScript Basic Types (1 of 2)</vt:lpstr>
      <vt:lpstr>TypeScript Basic Types (2 of 2)</vt:lpstr>
      <vt:lpstr>Arrays</vt:lpstr>
      <vt:lpstr>Tuples</vt:lpstr>
      <vt:lpstr>Enums</vt:lpstr>
      <vt:lpstr>3. TypeScript Configuration</vt:lpstr>
      <vt:lpstr>Strictness Checks (1 of 2)</vt:lpstr>
      <vt:lpstr>Strictness Checks (2 of 2)</vt:lpstr>
      <vt:lpstr>Aside: Permitting null or undefined Values</vt:lpstr>
      <vt:lpstr>Providing a tsconfig.json File (1 of 2)</vt:lpstr>
      <vt:lpstr>Providing a tsconfig.json File (2 of 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144</cp:revision>
  <dcterms:created xsi:type="dcterms:W3CDTF">2015-09-28T19:52:00Z</dcterms:created>
  <dcterms:modified xsi:type="dcterms:W3CDTF">2023-12-11T08:55:00Z</dcterms:modified>
</cp:coreProperties>
</file>