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722" r:id="rId2"/>
    <p:sldId id="736" r:id="rId3"/>
    <p:sldId id="737" r:id="rId4"/>
    <p:sldId id="756" r:id="rId5"/>
    <p:sldId id="738" r:id="rId6"/>
    <p:sldId id="743" r:id="rId7"/>
    <p:sldId id="755" r:id="rId8"/>
    <p:sldId id="740" r:id="rId9"/>
    <p:sldId id="758" r:id="rId10"/>
    <p:sldId id="757" r:id="rId11"/>
    <p:sldId id="741" r:id="rId12"/>
    <p:sldId id="759" r:id="rId13"/>
    <p:sldId id="739" r:id="rId14"/>
    <p:sldId id="744" r:id="rId15"/>
    <p:sldId id="745" r:id="rId16"/>
    <p:sldId id="754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310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07D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506" autoAdjust="0"/>
    <p:restoredTop sz="96725" autoAdjust="0"/>
  </p:normalViewPr>
  <p:slideViewPr>
    <p:cSldViewPr snapToGrid="0" snapToObjects="1">
      <p:cViewPr varScale="1">
        <p:scale>
          <a:sx n="108" d="100"/>
          <a:sy n="108" d="100"/>
        </p:scale>
        <p:origin x="56" y="232"/>
      </p:cViewPr>
      <p:guideLst>
        <p:guide orient="horz" pos="1620"/>
        <p:guide pos="310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3" d="100"/>
        <a:sy n="123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263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DEBBD1-6077-4938-811F-54E4AC433829}" type="datetimeFigureOut">
              <a:rPr lang="en-GB" smtClean="0"/>
              <a:t>16/06/2023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DE77016-B761-47E8-ADDA-7F73F02D164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45636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58603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333200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2179780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6871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22706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2401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5111821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72451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65040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8813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7813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3241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690489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06892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900372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1992313" y="309563"/>
            <a:ext cx="3476625" cy="182562"/>
          </a:xfrm>
          <a:noFill/>
        </p:spPr>
        <p:txBody>
          <a:bodyPr/>
          <a:lstStyle/>
          <a:p>
            <a:r>
              <a:rPr lang="en-GB"/>
              <a:t>Core Features in ES6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90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315FA5AA-E7FF-BD49-A92D-7A87578950F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95665" y="312434"/>
            <a:ext cx="5239240" cy="628090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200" b="1" baseline="0">
                <a:solidFill>
                  <a:schemeClr val="tx1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Introduction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832965" y="1365666"/>
            <a:ext cx="623368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454D4E"/>
                </a:solidFill>
                <a:latin typeface="Open Sans" panose="020B0606030504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Course Title Here: </a:t>
            </a:r>
          </a:p>
          <a:p>
            <a:r>
              <a:rPr lang="en-US" dirty="0"/>
              <a:t>Subtitle Here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DCF20B5-BDCC-4D4B-9EB2-D0FDA548FAD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1990887" y="3071448"/>
            <a:ext cx="924769" cy="1168586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r>
              <a:rPr lang="en-US" dirty="0"/>
              <a:t>Insert </a:t>
            </a:r>
          </a:p>
          <a:p>
            <a:r>
              <a:rPr lang="en-US" dirty="0"/>
              <a:t>Author </a:t>
            </a:r>
          </a:p>
          <a:p>
            <a:r>
              <a:rPr lang="en-US" dirty="0"/>
              <a:t>Headshot </a:t>
            </a:r>
          </a:p>
          <a:p>
            <a:r>
              <a:rPr lang="en-US" dirty="0"/>
              <a:t>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A98CCAB-E820-9A47-AD4C-1EB8C1B26AD7}"/>
              </a:ext>
            </a:extLst>
          </p:cNvPr>
          <p:cNvSpPr/>
          <p:nvPr userDrawn="1"/>
        </p:nvSpPr>
        <p:spPr>
          <a:xfrm>
            <a:off x="1787246" y="1365666"/>
            <a:ext cx="45719" cy="1314450"/>
          </a:xfrm>
          <a:prstGeom prst="rect">
            <a:avLst/>
          </a:prstGeom>
          <a:solidFill>
            <a:srgbClr val="005A6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069A88D-4483-164E-BD65-F3FA79A5214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005610" y="3340896"/>
            <a:ext cx="3802750" cy="285750"/>
          </a:xfrm>
        </p:spPr>
        <p:txBody>
          <a:bodyPr>
            <a:noAutofit/>
          </a:bodyPr>
          <a:lstStyle>
            <a:lvl1pPr marL="0" indent="0">
              <a:buNone/>
              <a:defRPr sz="1600" b="1" i="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Author Name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4C2A0807-1CDE-5F49-A30A-6B9B299977E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05138" y="3624753"/>
            <a:ext cx="2739170" cy="584200"/>
          </a:xfrm>
        </p:spPr>
        <p:txBody>
          <a:bodyPr>
            <a:normAutofit/>
          </a:bodyPr>
          <a:lstStyle>
            <a:lvl1pPr marL="0" indent="0">
              <a:buNone/>
              <a:defRPr sz="12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Lower Third Title</a:t>
            </a:r>
          </a:p>
        </p:txBody>
      </p:sp>
    </p:spTree>
    <p:extLst>
      <p:ext uri="{BB962C8B-B14F-4D97-AF65-F5344CB8AC3E}">
        <p14:creationId xmlns:p14="http://schemas.microsoft.com/office/powerpoint/2010/main" val="3253853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Gray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1161795-AF74-6141-B77F-64153FAB4A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483181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Content_No Bottom B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254D4-82EE-7743-8DC5-A96F5C67993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144371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1151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9A03A33-EFE2-8C43-836B-41753232C69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05778" y="1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14537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4633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-Based Headsho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hape&#10;&#10;Description automatically generated">
            <a:extLst>
              <a:ext uri="{FF2B5EF4-FFF2-40B4-BE49-F238E27FC236}">
                <a16:creationId xmlns:a16="http://schemas.microsoft.com/office/drawing/2014/main" id="{DB9BA875-8F0C-B043-BBB0-CF947572DB0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6" name="Picture Placeholder 11">
            <a:extLst>
              <a:ext uri="{FF2B5EF4-FFF2-40B4-BE49-F238E27FC236}">
                <a16:creationId xmlns:a16="http://schemas.microsoft.com/office/drawing/2014/main" id="{F18C1000-CFD1-814F-9DAF-2DC7FBADDD96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36651" y="791375"/>
            <a:ext cx="2795075" cy="3560747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800"/>
            </a:lvl1pPr>
          </a:lstStyle>
          <a:p>
            <a:endParaRPr lang="en-US" dirty="0"/>
          </a:p>
          <a:p>
            <a:r>
              <a:rPr lang="en-US" dirty="0"/>
              <a:t>Insert Author </a:t>
            </a:r>
          </a:p>
          <a:p>
            <a:r>
              <a:rPr lang="en-US" dirty="0"/>
              <a:t>Headshot Photo</a:t>
            </a:r>
          </a:p>
          <a:p>
            <a:r>
              <a:rPr lang="en-US" dirty="0"/>
              <a:t>Here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4601DF-3D69-3D45-B976-F47622BD405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57599" y="203200"/>
            <a:ext cx="5197231" cy="863804"/>
          </a:xfrm>
        </p:spPr>
        <p:txBody>
          <a:bodyPr>
            <a:normAutofit/>
          </a:bodyPr>
          <a:lstStyle>
            <a:lvl1pPr marL="0" indent="0">
              <a:buNone/>
              <a:defRPr sz="2000" b="1" i="0" kern="800" baseline="0">
                <a:latin typeface="Open Sans" panose="020B0606030504020204" pitchFamily="34" charset="0"/>
              </a:defRPr>
            </a:lvl1pPr>
          </a:lstStyle>
          <a:p>
            <a:pPr lvl="0"/>
            <a:r>
              <a:rPr lang="en-US" dirty="0"/>
              <a:t>Lesson #: Title Here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0C425D4-B551-AD45-94B6-DB4297EE733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57600" y="1066800"/>
            <a:ext cx="4853353" cy="3284538"/>
          </a:xfrm>
        </p:spPr>
        <p:txBody>
          <a:bodyPr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600" i="0" baseline="0"/>
            </a:lvl1pPr>
          </a:lstStyle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1.1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1.2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1.3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1.4  Sub-lesson Title</a:t>
            </a:r>
          </a:p>
          <a:p>
            <a:pPr marL="0" indent="0">
              <a:buNone/>
            </a:pPr>
            <a:endParaRPr lang="en-US" sz="1600" i="1" baseline="0" dirty="0">
              <a:latin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sz="1600" baseline="0" dirty="0">
                <a:latin typeface="Open Sans" panose="020B0606030504020204" pitchFamily="34" charset="0"/>
              </a:rPr>
              <a:t>1.5  Sub-lesson Title</a:t>
            </a:r>
            <a:endParaRPr lang="en-US" sz="1600" i="1" baseline="0" dirty="0">
              <a:latin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14182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96ED5F27-70E5-4B4C-988B-9232507CFD0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342" y="36576"/>
            <a:ext cx="792811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0501" y="924309"/>
            <a:ext cx="7820960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75256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hape&#10;&#10;Description automatically generated with medium confidence">
            <a:extLst>
              <a:ext uri="{FF2B5EF4-FFF2-40B4-BE49-F238E27FC236}">
                <a16:creationId xmlns:a16="http://schemas.microsoft.com/office/drawing/2014/main" id="{D2225C24-701B-6B4D-B8C3-DFB49DB8C6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D37E7A5-C794-114A-A34F-0378290F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70779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ectangle&#10;&#10;Description automatically generated with low confidence">
            <a:extLst>
              <a:ext uri="{FF2B5EF4-FFF2-40B4-BE49-F238E27FC236}">
                <a16:creationId xmlns:a16="http://schemas.microsoft.com/office/drawing/2014/main" id="{F5F86E6A-75F1-2D47-AE3C-B0A9022B4D6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375D909E-3FE8-6F4D-8B9A-A9DF9A07F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342" y="36576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2600" baseline="0">
                <a:solidFill>
                  <a:srgbClr val="FFFFFF"/>
                </a:solidFill>
                <a:latin typeface="Open Sans" panose="020B06060305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DBE6267E-0F06-BD40-979A-789D743881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501" y="924309"/>
            <a:ext cx="7333862" cy="3742941"/>
          </a:xfrm>
        </p:spPr>
        <p:txBody>
          <a:bodyPr>
            <a:noAutofit/>
          </a:bodyPr>
          <a:lstStyle>
            <a:lvl1pPr>
              <a:defRPr sz="2200" baseline="0">
                <a:latin typeface="Open Sans" panose="020B0606030504020204" pitchFamily="34" charset="0"/>
              </a:defRPr>
            </a:lvl1pPr>
            <a:lvl2pPr>
              <a:defRPr sz="2000" baseline="0">
                <a:latin typeface="Open Sans" panose="020B0606030504020204" pitchFamily="34" charset="0"/>
              </a:defRPr>
            </a:lvl2pPr>
            <a:lvl3pPr>
              <a:defRPr sz="1800" baseline="0">
                <a:latin typeface="Open Sans" panose="020B0606030504020204" pitchFamily="34" charset="0"/>
              </a:defRPr>
            </a:lvl3pPr>
            <a:lvl4pPr>
              <a:defRPr sz="1800" baseline="0">
                <a:latin typeface="Open Sans" panose="020B0606030504020204" pitchFamily="34" charset="0"/>
              </a:defRPr>
            </a:lvl4pPr>
            <a:lvl5pPr>
              <a:defRPr sz="1800" baseline="0">
                <a:latin typeface="Open Sans" panose="020B060603050402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855463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5E3EC92-0BF8-B04C-BDA1-D36DC16EC2C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111061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36832" y="1597819"/>
            <a:ext cx="4975394" cy="1102519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Lesson #: Lesson Name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3836831" y="2788538"/>
            <a:ext cx="4975395" cy="1314450"/>
          </a:xfrm>
        </p:spPr>
        <p:txBody>
          <a:bodyPr>
            <a:normAutofit/>
          </a:bodyPr>
          <a:lstStyle>
            <a:lvl1pPr marL="685800" indent="-630936" algn="l">
              <a:buNone/>
              <a:tabLst>
                <a:tab pos="574675" algn="l"/>
              </a:tabLst>
              <a:defRPr sz="2800" b="0" baseline="0">
                <a:solidFill>
                  <a:srgbClr val="000000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#.# 	Learning objective or      Sub-lesson Title</a:t>
            </a:r>
          </a:p>
        </p:txBody>
      </p:sp>
    </p:spTree>
    <p:extLst>
      <p:ext uri="{BB962C8B-B14F-4D97-AF65-F5344CB8AC3E}">
        <p14:creationId xmlns:p14="http://schemas.microsoft.com/office/powerpoint/2010/main" val="3128257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823434-19E5-7244-957A-48409271A87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38620" y="-78830"/>
            <a:ext cx="7548179" cy="560552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6839712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2777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70CCCA5-FF07-3E49-BCA2-619E38AACDE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1"/>
            <a:ext cx="7552944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46140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7344" y="946356"/>
            <a:ext cx="4038600" cy="3394472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4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Images or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56CC22-FD07-7A4D-847A-EADD8CC5182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-78830"/>
            <a:ext cx="7556938" cy="557784"/>
          </a:xfrm>
          <a:prstGeom prst="rect">
            <a:avLst/>
          </a:prstGeom>
        </p:spPr>
        <p:txBody>
          <a:bodyPr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1147379" y="814771"/>
            <a:ext cx="7539420" cy="3547021"/>
          </a:xfrm>
        </p:spPr>
        <p:txBody>
          <a:bodyPr>
            <a:no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061837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4">
            <a:alphaModFix amt="0"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8B0A6C-EF38-9441-ADBF-8FE45FA6C46E}" type="datetimeFigureOut">
              <a:rPr lang="en-US" smtClean="0"/>
              <a:t>6/16/2023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032D76-6BE4-154B-A130-37D069E42354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1"/>
          <p:cNvSpPr txBox="1">
            <a:spLocks/>
          </p:cNvSpPr>
          <p:nvPr userDrawn="1"/>
        </p:nvSpPr>
        <p:spPr>
          <a:xfrm>
            <a:off x="457200" y="210636"/>
            <a:ext cx="8229600" cy="560552"/>
          </a:xfrm>
          <a:prstGeom prst="rect">
            <a:avLst/>
          </a:prstGeom>
        </p:spPr>
        <p:txBody>
          <a:bodyPr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rgbClr val="FFFFFF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tx1"/>
                </a:solidFill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37476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  <p:sldLayoutId id="2147483659" r:id="rId2"/>
    <p:sldLayoutId id="2147483660" r:id="rId3"/>
    <p:sldLayoutId id="2147483661" r:id="rId4"/>
    <p:sldLayoutId id="2147483662" r:id="rId5"/>
    <p:sldLayoutId id="2147483649" r:id="rId6"/>
    <p:sldLayoutId id="2147483650" r:id="rId7"/>
    <p:sldLayoutId id="2147483652" r:id="rId8"/>
    <p:sldLayoutId id="2147483654" r:id="rId9"/>
    <p:sldLayoutId id="2147483656" r:id="rId10"/>
    <p:sldLayoutId id="2147483657" r:id="rId11"/>
    <p:sldLayoutId id="2147483655" r:id="rId12"/>
  </p:sldLayoutIdLst>
  <p:txStyles>
    <p:titleStyle>
      <a:lvl1pPr algn="l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Classes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Class essentials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 closer look at properties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+mj-lt"/>
              <a:buAutoNum type="arabicPeriod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02923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Getters and Setters (1 of 2)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getters and setters to encapsulate access to properties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get xxx()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set xxx()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Can also be a useful way to invent computed properties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As an alternative to defining a method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See example on next slide…</a:t>
            </a:r>
          </a:p>
          <a:p>
            <a:pPr lvl="1"/>
            <a:endParaRPr lang="en-GB" dirty="0"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10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521191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Getters and Setters (2 of 2)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11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315" y="948515"/>
            <a:ext cx="7567654" cy="3578385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name()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this._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name.toUpperCase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set name(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string) {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salary()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07B54891-80C5-4EA9-8B14-293557BFA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68771" y="4374287"/>
            <a:ext cx="5995191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Employee('Thomas', 10000);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emp.name = 'Tom';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emp.name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},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4E2BD7-00B2-B124-FEE6-8326BBD13852}"/>
              </a:ext>
            </a:extLst>
          </p:cNvPr>
          <p:cNvSpPr txBox="1"/>
          <p:nvPr/>
        </p:nvSpPr>
        <p:spPr>
          <a:xfrm>
            <a:off x="6515960" y="4061646"/>
            <a:ext cx="17652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gettersSetters.ts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24421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Additional Techniques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Defining read-only properties</a:t>
            </a:r>
          </a:p>
          <a:p>
            <a:r>
              <a:rPr lang="en-GB" dirty="0"/>
              <a:t>Defining static members</a:t>
            </a:r>
          </a:p>
        </p:txBody>
      </p:sp>
    </p:spTree>
    <p:extLst>
      <p:ext uri="{BB962C8B-B14F-4D97-AF65-F5344CB8AC3E}">
        <p14:creationId xmlns:p14="http://schemas.microsoft.com/office/powerpoint/2010/main" val="3773427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Read-Only Properties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has the concept of read-only properties</a:t>
            </a:r>
          </a:p>
          <a:p>
            <a:pPr lvl="1"/>
            <a:r>
              <a:rPr lang="en-GB" dirty="0"/>
              <a:t>Declare a property with the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dirty="0"/>
              <a:t> modifier </a:t>
            </a:r>
          </a:p>
          <a:p>
            <a:pPr lvl="1"/>
            <a:r>
              <a:rPr lang="en-GB" dirty="0"/>
              <a:t>Must be initialized, can't be modified after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76564"/>
            <a:ext cx="7298021" cy="1547060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Circle {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radius: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constructor(radius: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radius;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59FA8CB2-516C-9048-3280-6941945C48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3844139"/>
            <a:ext cx="7298021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myCircle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new Circle(10);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// OK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myCircle.radius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42;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// Error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409988-4D37-0BBD-2B4F-91067A070108}"/>
              </a:ext>
            </a:extLst>
          </p:cNvPr>
          <p:cNvSpPr txBox="1"/>
          <p:nvPr/>
        </p:nvSpPr>
        <p:spPr>
          <a:xfrm>
            <a:off x="7433312" y="2068748"/>
            <a:ext cx="12073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5681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(1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class-wide members</a:t>
            </a:r>
          </a:p>
          <a:p>
            <a:pPr lvl="1"/>
            <a:r>
              <a:rPr lang="en-GB" dirty="0"/>
              <a:t>Belong to the whole class, not to a particular instance</a:t>
            </a:r>
          </a:p>
          <a:p>
            <a:pPr lvl="1"/>
            <a:endParaRPr lang="en-GB" dirty="0"/>
          </a:p>
          <a:p>
            <a:r>
              <a:rPr lang="en-GB" dirty="0"/>
              <a:t>To define a class wide member:</a:t>
            </a:r>
          </a:p>
          <a:p>
            <a:pPr lvl="1"/>
            <a:r>
              <a:rPr lang="en-GB" dirty="0"/>
              <a:t>Prefix definition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</a:p>
          <a:p>
            <a:pPr lvl="1"/>
            <a:r>
              <a:rPr lang="en-GB" dirty="0"/>
              <a:t>Can also define as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public/protected/private</a:t>
            </a:r>
          </a:p>
          <a:p>
            <a:pPr lvl="1"/>
            <a:r>
              <a:rPr lang="en-GB" dirty="0"/>
              <a:t>Works for properties and methods</a:t>
            </a:r>
          </a:p>
          <a:p>
            <a:pPr lvl="1"/>
            <a:endParaRPr lang="en-GB" dirty="0"/>
          </a:p>
          <a:p>
            <a:r>
              <a:rPr lang="en-GB" dirty="0"/>
              <a:t>To access a static member, prefix with class name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578399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Static Members (2 of 2)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Example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15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97" y="1376766"/>
            <a:ext cx="7298021" cy="2839721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static 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50000;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constructor(private _name: string, private _salary: number) {}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get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this._salary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&gt;=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 get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Employee._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taxThreshold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9697" y="4412852"/>
            <a:ext cx="7298021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console.log(`Tax threshold is ${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Employee.taxThreshold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}`);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1F0632-FBBA-36D7-E0E4-6C5D61EC4EF2}"/>
              </a:ext>
            </a:extLst>
          </p:cNvPr>
          <p:cNvSpPr txBox="1"/>
          <p:nvPr/>
        </p:nvSpPr>
        <p:spPr>
          <a:xfrm>
            <a:off x="7522378" y="138099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statics.ts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41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068" y="312434"/>
            <a:ext cx="6797758" cy="628090"/>
          </a:xfrm>
        </p:spPr>
        <p:txBody>
          <a:bodyPr/>
          <a:lstStyle/>
          <a:p>
            <a:r>
              <a:rPr lang="en-US" sz="2800" dirty="0">
                <a:solidFill>
                  <a:srgbClr val="005B70"/>
                </a:solidFill>
              </a:rPr>
              <a:t>Summary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E04218F-10E0-4B14-BDB1-FF256EC12F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2965" y="1272804"/>
            <a:ext cx="6233685" cy="1226761"/>
          </a:xfrm>
        </p:spPr>
        <p:txBody>
          <a:bodyPr>
            <a:noAutofit/>
          </a:bodyPr>
          <a:lstStyle/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Class essentials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 closer look at properties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sz="2200" dirty="0"/>
              <a:t>Additional techniques</a:t>
            </a:r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GB" sz="2200" dirty="0"/>
          </a:p>
          <a:p>
            <a:pPr marL="569913" indent="-514350">
              <a:buFont typeface="Arial" panose="020B0604020202020204" pitchFamily="34" charset="0"/>
              <a:buChar char="•"/>
              <a:tabLst>
                <a:tab pos="446088" algn="l"/>
              </a:tabLst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065076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1. Class Essentials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 simple class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Definite assignment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constructors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additional methods</a:t>
            </a:r>
          </a:p>
        </p:txBody>
      </p:sp>
    </p:spTree>
    <p:extLst>
      <p:ext uri="{BB962C8B-B14F-4D97-AF65-F5344CB8AC3E}">
        <p14:creationId xmlns:p14="http://schemas.microsoft.com/office/powerpoint/2010/main" val="38760271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 Simple Class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TS makes it easy to define classes</a:t>
            </a:r>
          </a:p>
          <a:p>
            <a:pPr lvl="1"/>
            <a:r>
              <a:rPr lang="en-GB" dirty="0"/>
              <a:t>Use the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GB" dirty="0"/>
              <a:t> keyword</a:t>
            </a:r>
          </a:p>
          <a:p>
            <a:pPr lvl="1"/>
            <a:r>
              <a:rPr lang="en-GB" dirty="0"/>
              <a:t>Define members using familiar OO syntax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r>
              <a:rPr lang="en-GB" dirty="0"/>
              <a:t>You can create and use objects using familiar JS syntax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3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61298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 = '';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 = -1;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5105C2CA-69E3-4D1C-B06C-23AE4C050A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3577225"/>
            <a:ext cx="7298021" cy="117772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emp1.name = 'Paul';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emp1.salary = 42000;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console.log(`${emp1.name} earns ${emp1.salary}`);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B0F0BE-3796-7CCD-7A3C-DE14707BAA3E}"/>
              </a:ext>
            </a:extLst>
          </p:cNvPr>
          <p:cNvSpPr txBox="1"/>
          <p:nvPr/>
        </p:nvSpPr>
        <p:spPr>
          <a:xfrm>
            <a:off x="7166115" y="258804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simpleClass.ts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189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Definite Assignment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196159" cy="3742941"/>
          </a:xfrm>
        </p:spPr>
        <p:txBody>
          <a:bodyPr/>
          <a:lstStyle/>
          <a:p>
            <a:r>
              <a:rPr lang="en-GB" dirty="0"/>
              <a:t>The TS compiler insists properties are initialized</a:t>
            </a:r>
          </a:p>
          <a:p>
            <a:pPr lvl="1"/>
            <a:r>
              <a:rPr lang="en-GB" dirty="0"/>
              <a:t>So the following code would give a compiler error: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To prevent this error, put </a:t>
            </a:r>
            <a:r>
              <a:rPr lang="en-GB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dirty="0"/>
              <a:t> after the property name</a:t>
            </a:r>
          </a:p>
          <a:p>
            <a:pPr lvl="1"/>
            <a:r>
              <a:rPr lang="en-GB" dirty="0"/>
              <a:t>This is called </a:t>
            </a:r>
            <a:r>
              <a:rPr lang="en-GB" i="1" dirty="0"/>
              <a:t>definite assignment</a:t>
            </a:r>
          </a:p>
          <a:p>
            <a:pPr lvl="1"/>
            <a:r>
              <a:rPr lang="en-GB" dirty="0"/>
              <a:t>Indicates you know the property will be initialized (somehow)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4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720243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C5388752-4A50-9613-58A9-5B587A27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4065837"/>
            <a:ext cx="7298021" cy="80839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 number;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F4F2BE-36CF-C7CB-7F63-997157D3B021}"/>
              </a:ext>
            </a:extLst>
          </p:cNvPr>
          <p:cNvSpPr txBox="1"/>
          <p:nvPr/>
        </p:nvSpPr>
        <p:spPr>
          <a:xfrm>
            <a:off x="6515295" y="4588299"/>
            <a:ext cx="21371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definiteAssignment.ts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14134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Constructors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1" y="924309"/>
            <a:ext cx="8196158" cy="3742941"/>
          </a:xfrm>
        </p:spPr>
        <p:txBody>
          <a:bodyPr/>
          <a:lstStyle/>
          <a:p>
            <a:r>
              <a:rPr lang="en-GB" dirty="0"/>
              <a:t>A common way to initialize properties is via a constructor</a:t>
            </a:r>
          </a:p>
          <a:p>
            <a:pPr lvl="1"/>
            <a:r>
              <a:rPr lang="en-GB" dirty="0"/>
              <a:t>Define a method named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constructor</a:t>
            </a:r>
          </a:p>
          <a:p>
            <a:pPr lvl="1"/>
            <a:r>
              <a:rPr lang="en-GB" dirty="0">
                <a:ea typeface="Open Sans" panose="020B0606030504020204" pitchFamily="34" charset="0"/>
                <a:cs typeface="Open Sans" panose="020B0606030504020204" pitchFamily="34" charset="0"/>
              </a:rPr>
              <a:t>Automatically invoked when you create an object</a:t>
            </a:r>
          </a:p>
          <a:p>
            <a:pPr lvl="1"/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5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098423"/>
            <a:ext cx="7298021" cy="1731726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     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// Note, must use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to access members.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382F9A6F-D127-4F96-91FD-13084402F3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8" y="4043520"/>
            <a:ext cx="7298021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let emp1 = new Employee('Lydia', 43000);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console.log(`${emp1.name} earns ${emp1.salary}`);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8B9A466-E1F4-5C55-14B6-4707CAE7D59A}"/>
              </a:ext>
            </a:extLst>
          </p:cNvPr>
          <p:cNvSpPr txBox="1"/>
          <p:nvPr/>
        </p:nvSpPr>
        <p:spPr>
          <a:xfrm>
            <a:off x="7166115" y="3549242"/>
            <a:ext cx="148630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22176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Defining Additional Methods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E2E9B2-F37C-4F2F-B5C5-DFB7222FE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define additional methods as necessary</a:t>
            </a:r>
          </a:p>
          <a:p>
            <a:pPr lvl="1"/>
            <a:r>
              <a:rPr lang="en-GB" dirty="0"/>
              <a:t>Encapsulate logic and business rules for your class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6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AC684CF2-77DE-4B09-AC3B-BDCD5D72F7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1343785"/>
            <a:ext cx="7298021" cy="3209053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(amount: number)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amount;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&gt;= 50000;</a:t>
            </a:r>
          </a:p>
          <a:p>
            <a:pPr defTabSz="554831"/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Rectangle 16">
            <a:extLst>
              <a:ext uri="{FF2B5EF4-FFF2-40B4-BE49-F238E27FC236}">
                <a16:creationId xmlns:a16="http://schemas.microsoft.com/office/drawing/2014/main" id="{D0AFCDDA-2EDB-460B-80BC-A8A9963B91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3113" y="4268329"/>
            <a:ext cx="4612255" cy="623730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Employee('Tom', 10000);</a:t>
            </a:r>
          </a:p>
          <a:p>
            <a:pPr defTabSz="554831"/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emp.payRise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(1000000);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console.log('Higher tax? ' + </a:t>
            </a:r>
            <a:r>
              <a:rPr lang="en-GB" sz="12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emp.isHigherTax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3530A1-9558-21EC-FB58-022AD81988C0}"/>
              </a:ext>
            </a:extLst>
          </p:cNvPr>
          <p:cNvSpPr txBox="1"/>
          <p:nvPr/>
        </p:nvSpPr>
        <p:spPr>
          <a:xfrm>
            <a:off x="7534103" y="1342161"/>
            <a:ext cx="11144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methods.ts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94765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2. A Closer Look at Properties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CAD8C79-36E9-4E8D-A975-AF8D5152A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Encapsulation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Constructor parameter initialization</a:t>
            </a:r>
          </a:p>
          <a:p>
            <a:pPr marL="446088" indent="-390525">
              <a:buFont typeface="Arial" panose="020B0604020202020204" pitchFamily="34" charset="0"/>
              <a:buChar char="•"/>
              <a:tabLst>
                <a:tab pos="446088" algn="l"/>
              </a:tabLst>
            </a:pPr>
            <a:r>
              <a:rPr lang="en-GB" dirty="0"/>
              <a:t>Defining getters and setters</a:t>
            </a:r>
          </a:p>
        </p:txBody>
      </p:sp>
    </p:spTree>
    <p:extLst>
      <p:ext uri="{BB962C8B-B14F-4D97-AF65-F5344CB8AC3E}">
        <p14:creationId xmlns:p14="http://schemas.microsoft.com/office/powerpoint/2010/main" val="42162489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Encapsulation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You can qualify members with access modifiers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    </a:t>
            </a:r>
            <a:r>
              <a:rPr lang="en-GB" dirty="0"/>
              <a:t>-  accessible to anyone (this is the default)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 </a:t>
            </a:r>
            <a:r>
              <a:rPr lang="en-GB" dirty="0"/>
              <a:t>-  accessible to this class plus subclasses</a:t>
            </a:r>
          </a:p>
          <a:p>
            <a:pPr lvl="1"/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   </a:t>
            </a:r>
            <a:r>
              <a:rPr lang="en-GB" dirty="0"/>
              <a:t>-  accessible to this class only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8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2" name="Rectangle 16">
            <a:extLst>
              <a:ext uri="{FF2B5EF4-FFF2-40B4-BE49-F238E27FC236}">
                <a16:creationId xmlns:a16="http://schemas.microsoft.com/office/drawing/2014/main" id="{B4E262EE-3D97-AB0F-C04E-A1B05C50F7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482487"/>
            <a:ext cx="7298021" cy="191639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salary: number;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constructor(name: string, salary: number)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this.name = name;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this.salary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salary;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D014-2039-A8C9-75A5-637148C1B1F5}"/>
              </a:ext>
            </a:extLst>
          </p:cNvPr>
          <p:cNvSpPr txBox="1"/>
          <p:nvPr/>
        </p:nvSpPr>
        <p:spPr>
          <a:xfrm>
            <a:off x="6976257" y="2491677"/>
            <a:ext cx="167225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encapsulation.ts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16">
            <a:extLst>
              <a:ext uri="{FF2B5EF4-FFF2-40B4-BE49-F238E27FC236}">
                <a16:creationId xmlns:a16="http://schemas.microsoft.com/office/drawing/2014/main" id="{0D964A53-00CB-9640-22AF-55BA72E522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2436" y="3994681"/>
            <a:ext cx="4612255" cy="808396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Employee('Andy', 10000);</a:t>
            </a:r>
          </a:p>
          <a:p>
            <a:pPr defTabSz="554831"/>
            <a:endParaRPr lang="en-GB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console.log(emp.name);   // Error!</a:t>
            </a:r>
          </a:p>
          <a:p>
            <a:pPr defTabSz="554831"/>
            <a:r>
              <a:rPr lang="en-GB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emp.salary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10000000;   // Error (sadly 😄)</a:t>
            </a:r>
          </a:p>
        </p:txBody>
      </p:sp>
    </p:spTree>
    <p:extLst>
      <p:ext uri="{BB962C8B-B14F-4D97-AF65-F5344CB8AC3E}">
        <p14:creationId xmlns:p14="http://schemas.microsoft.com/office/powerpoint/2010/main" val="1431742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Constructor Property Initialization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900500" y="924309"/>
            <a:ext cx="8087191" cy="3742941"/>
          </a:xfrm>
        </p:spPr>
        <p:txBody>
          <a:bodyPr/>
          <a:lstStyle/>
          <a:p>
            <a:r>
              <a:rPr lang="en-GB" dirty="0"/>
              <a:t>In a constructor, you can prefix parameter names with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GB" dirty="0"/>
              <a:t>,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dirty="0"/>
              <a:t>, or 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</a:p>
          <a:p>
            <a:pPr lvl="1"/>
            <a:r>
              <a:rPr lang="en-GB" dirty="0"/>
              <a:t>This is known as </a:t>
            </a:r>
            <a:r>
              <a:rPr lang="en-GB" i="1" dirty="0"/>
              <a:t>constructor property initialization</a:t>
            </a:r>
          </a:p>
          <a:p>
            <a:pPr lvl="1"/>
            <a:r>
              <a:rPr lang="en-GB" dirty="0"/>
              <a:t>TS generates code to declare/initialize properties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FFDC490-5599-46FA-842E-CA2820A299B2}"/>
              </a:ext>
            </a:extLst>
          </p:cNvPr>
          <p:cNvSpPr txBox="1">
            <a:spLocks/>
          </p:cNvSpPr>
          <p:nvPr/>
        </p:nvSpPr>
        <p:spPr bwMode="auto">
          <a:xfrm>
            <a:off x="8576156" y="4630835"/>
            <a:ext cx="52050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marL="0" algn="ctr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200" b="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defTabSz="457200" rtl="0" eaLnBrk="1" fontAlgn="base" latinLnBrk="0" hangingPunct="1">
              <a:spcBef>
                <a:spcPct val="0"/>
              </a:spcBef>
              <a:spcAft>
                <a:spcPct val="0"/>
              </a:spcAft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6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20D3A3B2-EA16-4B4A-AE9A-D51E3039C102}" type="slidenum">
              <a:rPr lang="en-GB" smtClean="0">
                <a:solidFill>
                  <a:srgbClr val="1F497D"/>
                </a:solidFill>
                <a:latin typeface="Calibri"/>
              </a:rPr>
              <a:pPr>
                <a:defRPr/>
              </a:pPr>
              <a:t>9</a:t>
            </a:fld>
            <a:endParaRPr lang="en-GB" dirty="0">
              <a:solidFill>
                <a:srgbClr val="1F497D"/>
              </a:solidFill>
              <a:latin typeface="Calibri"/>
            </a:endParaRPr>
          </a:p>
        </p:txBody>
      </p:sp>
      <p:sp>
        <p:nvSpPr>
          <p:cNvPr id="6" name="Rectangle 16">
            <a:extLst>
              <a:ext uri="{FF2B5EF4-FFF2-40B4-BE49-F238E27FC236}">
                <a16:creationId xmlns:a16="http://schemas.microsoft.com/office/drawing/2014/main" id="{77E63D60-1B11-80CF-01ED-01F961FB1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88959" y="3658590"/>
            <a:ext cx="7263459" cy="254398"/>
          </a:xfrm>
          <a:prstGeom prst="rect">
            <a:avLst/>
          </a:prstGeom>
          <a:solidFill>
            <a:srgbClr val="FFE07D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let emp = new Employee('Andy', 10000);</a:t>
            </a:r>
          </a:p>
        </p:txBody>
      </p:sp>
      <p:sp>
        <p:nvSpPr>
          <p:cNvPr id="7" name="Rectangle 16">
            <a:extLst>
              <a:ext uri="{FF2B5EF4-FFF2-40B4-BE49-F238E27FC236}">
                <a16:creationId xmlns:a16="http://schemas.microsoft.com/office/drawing/2014/main" id="{08BA427C-7294-A6AD-B9D9-73BE476EA7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54397" y="2462329"/>
            <a:ext cx="7298021" cy="993062"/>
          </a:xfrm>
          <a:prstGeom prst="rect">
            <a:avLst/>
          </a:prstGeom>
          <a:solidFill>
            <a:srgbClr val="FFFF66"/>
          </a:solidFill>
          <a:ln>
            <a:noFill/>
          </a:ln>
          <a:effectLst>
            <a:outerShdw dist="107763" dir="2700000" algn="ctr" rotWithShape="0">
              <a:srgbClr val="FFB953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69056" tIns="34529" rIns="69056" bIns="34529" anchor="ctr">
            <a:spAutoFit/>
          </a:bodyPr>
          <a:lstStyle/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Employee {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constructor(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 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name: string, </a:t>
            </a:r>
            <a:r>
              <a:rPr lang="en-GB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salary: number) {} 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…</a:t>
            </a:r>
          </a:p>
          <a:p>
            <a:pPr defTabSz="554831"/>
            <a:r>
              <a:rPr lang="en-GB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F5854-414B-0D6B-524F-88EDE5E7257F}"/>
              </a:ext>
            </a:extLst>
          </p:cNvPr>
          <p:cNvSpPr txBox="1"/>
          <p:nvPr/>
        </p:nvSpPr>
        <p:spPr>
          <a:xfrm>
            <a:off x="6046516" y="2467305"/>
            <a:ext cx="26019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b="1" dirty="0" err="1">
                <a:solidFill>
                  <a:srgbClr val="17375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constructorPropertyInit.ts</a:t>
            </a:r>
            <a:endParaRPr lang="en-GB" sz="1200" b="1" dirty="0">
              <a:solidFill>
                <a:srgbClr val="17375E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858151"/>
      </p:ext>
    </p:extLst>
  </p:cSld>
  <p:clrMapOvr>
    <a:masterClrMapping/>
  </p:clrMapOvr>
</p:sld>
</file>

<file path=ppt/theme/theme1.xml><?xml version="1.0" encoding="utf-8"?>
<a:theme xmlns:a="http://schemas.openxmlformats.org/drawingml/2006/main" name="Standard_LiveLessons_2017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Standard_LiveLessons_2016.potm" id="{8C1633E9-E98A-446F-92F4-E3D84D4249FA}" vid="{A44C486B-6B48-42BE-B4AA-FE194AC140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Standard_LiveLessons_2017.potm</Template>
  <TotalTime>2596</TotalTime>
  <Words>1093</Words>
  <Application>Microsoft Office PowerPoint</Application>
  <PresentationFormat>On-screen Show (16:9)</PresentationFormat>
  <Paragraphs>235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Courier New</vt:lpstr>
      <vt:lpstr>Open Sans</vt:lpstr>
      <vt:lpstr>Standard_LiveLessons_2017</vt:lpstr>
      <vt:lpstr>Classes</vt:lpstr>
      <vt:lpstr>1. Class Essentials</vt:lpstr>
      <vt:lpstr>Defining a Simple Class</vt:lpstr>
      <vt:lpstr>Definite Assignment</vt:lpstr>
      <vt:lpstr>Defining Constructors</vt:lpstr>
      <vt:lpstr>Defining Additional Methods</vt:lpstr>
      <vt:lpstr>2. A Closer Look at Properties</vt:lpstr>
      <vt:lpstr>Encapsulation</vt:lpstr>
      <vt:lpstr>Constructor Property Initialization</vt:lpstr>
      <vt:lpstr>Defining Getters and Setters (1 of 2)</vt:lpstr>
      <vt:lpstr>Defining Getters and Setters (2 of 2)</vt:lpstr>
      <vt:lpstr>3. Additional Techniques</vt:lpstr>
      <vt:lpstr>Defining Read-Only Properties</vt:lpstr>
      <vt:lpstr>Defining Static Members (1 of 2)</vt:lpstr>
      <vt:lpstr>Defining Static Members (2 of 2)</vt:lpstr>
      <vt:lpstr>Summary</vt:lpstr>
    </vt:vector>
  </TitlesOfParts>
  <Company>Pearson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Julie Phifer</dc:creator>
  <cp:lastModifiedBy>Andy Olsen</cp:lastModifiedBy>
  <cp:revision>143</cp:revision>
  <dcterms:created xsi:type="dcterms:W3CDTF">2015-09-28T19:52:00Z</dcterms:created>
  <dcterms:modified xsi:type="dcterms:W3CDTF">2023-06-16T08:58:35Z</dcterms:modified>
</cp:coreProperties>
</file>