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722" r:id="rId2"/>
    <p:sldId id="746" r:id="rId3"/>
    <p:sldId id="747" r:id="rId4"/>
    <p:sldId id="748" r:id="rId5"/>
    <p:sldId id="772" r:id="rId6"/>
    <p:sldId id="755" r:id="rId7"/>
    <p:sldId id="749" r:id="rId8"/>
    <p:sldId id="758" r:id="rId9"/>
    <p:sldId id="759" r:id="rId10"/>
    <p:sldId id="757" r:id="rId11"/>
    <p:sldId id="760" r:id="rId12"/>
    <p:sldId id="761" r:id="rId13"/>
    <p:sldId id="762" r:id="rId14"/>
    <p:sldId id="763" r:id="rId15"/>
    <p:sldId id="765" r:id="rId16"/>
    <p:sldId id="750" r:id="rId17"/>
    <p:sldId id="764" r:id="rId18"/>
    <p:sldId id="766" r:id="rId19"/>
    <p:sldId id="768" r:id="rId20"/>
    <p:sldId id="769" r:id="rId21"/>
    <p:sldId id="751" r:id="rId22"/>
    <p:sldId id="771" r:id="rId23"/>
    <p:sldId id="770" r:id="rId24"/>
    <p:sldId id="752" r:id="rId25"/>
    <p:sldId id="753" r:id="rId26"/>
    <p:sldId id="75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BDA"/>
    <a:srgbClr val="005B70"/>
    <a:srgbClr val="007FA2"/>
    <a:srgbClr val="FFFF66"/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618" autoAdjust="0"/>
    <p:restoredTop sz="96725" autoAdjust="0"/>
  </p:normalViewPr>
  <p:slideViewPr>
    <p:cSldViewPr snapToGrid="0" snapToObjects="1">
      <p:cViewPr varScale="1">
        <p:scale>
          <a:sx n="139" d="100"/>
          <a:sy n="139" d="100"/>
        </p:scale>
        <p:origin x="243" y="66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-2058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14948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784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70149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825509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2305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868249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26998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2762245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072959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58916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3569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4792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6995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253725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65514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3705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851493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26606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4861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671713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6970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854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50060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6985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12/11/2023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Inheritance and Interfaces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Inheritance 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an interface to specify methods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Defining an interface to specify properties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Discriminated unions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interface techniques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Multiple Interfaces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0" y="924309"/>
            <a:ext cx="8054431" cy="3742941"/>
          </a:xfrm>
        </p:spPr>
        <p:txBody>
          <a:bodyPr/>
          <a:lstStyle/>
          <a:p>
            <a:r>
              <a:rPr lang="en-GB" dirty="0"/>
              <a:t>A class can implement multiple interfaces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344668CB-9193-42F3-B9A5-137773070F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47900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41757EC3-761F-5EA7-5374-7CC6701D7D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2198296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Serializable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 {…}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104A4DFE-50DB-EBAF-85FD-7F15E0C260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3896" y="1347900"/>
            <a:ext cx="3488523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Serializable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serialize()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4B1AD-0294-E3F3-561B-1BAC624C6DD7}"/>
              </a:ext>
            </a:extLst>
          </p:cNvPr>
          <p:cNvSpPr txBox="1"/>
          <p:nvPr/>
        </p:nvSpPr>
        <p:spPr>
          <a:xfrm>
            <a:off x="6522453" y="2727337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multipleInterfaces.ts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5805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</a:t>
            </a:r>
            <a:r>
              <a:rPr lang="en-GB" dirty="0"/>
              <a:t>Defining an Interface to Specify Properties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an interface</a:t>
            </a:r>
          </a:p>
          <a:p>
            <a:r>
              <a:rPr lang="en-GB" dirty="0"/>
              <a:t>Implementing an interface in an object literal</a:t>
            </a:r>
          </a:p>
          <a:p>
            <a:r>
              <a:rPr lang="en-GB" dirty="0"/>
              <a:t>Implementing an interface in a class</a:t>
            </a:r>
          </a:p>
        </p:txBody>
      </p:sp>
    </p:spTree>
    <p:extLst>
      <p:ext uri="{BB962C8B-B14F-4D97-AF65-F5344CB8AC3E}">
        <p14:creationId xmlns:p14="http://schemas.microsoft.com/office/powerpoint/2010/main" val="4000011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interface to specify properties that you want an object to have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in function signatures</a:t>
            </a:r>
          </a:p>
          <a:p>
            <a:pPr lvl="1"/>
            <a:r>
              <a:rPr lang="en-GB" dirty="0"/>
              <a:t>Ensures an incoming object has the requisite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9" y="1682805"/>
            <a:ext cx="7298020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Shape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cx: number;   // Required property.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cy: number;   // Required property.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w:  number;   // Required property.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h?: number;   // Optional property.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832280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drawShape(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s: Shape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=== undefined)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console.log(`Origin (${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}), width and height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console.log(`Origin (${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s.cy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}), width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s.w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height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s.h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FA728-E873-1618-063F-12F09F308DEF}"/>
              </a:ext>
            </a:extLst>
          </p:cNvPr>
          <p:cNvSpPr txBox="1"/>
          <p:nvPr/>
        </p:nvSpPr>
        <p:spPr>
          <a:xfrm>
            <a:off x="6429478" y="1673464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interfaceProperties.ts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3869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Interface in an Object Literal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0" y="924309"/>
            <a:ext cx="8054431" cy="3742941"/>
          </a:xfrm>
        </p:spPr>
        <p:txBody>
          <a:bodyPr/>
          <a:lstStyle/>
          <a:p>
            <a:r>
              <a:rPr lang="en-GB" dirty="0"/>
              <a:t>You can implement an interface in an object literal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4B1AD-0294-E3F3-561B-1BAC624C6DD7}"/>
              </a:ext>
            </a:extLst>
          </p:cNvPr>
          <p:cNvSpPr txBox="1"/>
          <p:nvPr/>
        </p:nvSpPr>
        <p:spPr>
          <a:xfrm>
            <a:off x="6708401" y="1343458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interfaceMethods.ts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F077523-88B1-F92F-63DB-32F8137B3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60648"/>
            <a:ext cx="7305179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{cx: 10, cy: 20, w: 100}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// OK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{cx: 10, cy: 20, w: 100, h: 200}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// OK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{cx: 10, cy: 20}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 // Error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{cx: 10, cy: 20, w: 100,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'red'}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// Error</a:t>
            </a:r>
          </a:p>
        </p:txBody>
      </p:sp>
    </p:spTree>
    <p:extLst>
      <p:ext uri="{BB962C8B-B14F-4D97-AF65-F5344CB8AC3E}">
        <p14:creationId xmlns:p14="http://schemas.microsoft.com/office/powerpoint/2010/main" val="5929408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Interface in a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implement an interface in a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68001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implements Shape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cx: number,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cy: number,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w: 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drawShape(new Circle(10, 20, 100));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4B1AD-0294-E3F3-561B-1BAC624C6DD7}"/>
              </a:ext>
            </a:extLst>
          </p:cNvPr>
          <p:cNvSpPr txBox="1"/>
          <p:nvPr/>
        </p:nvSpPr>
        <p:spPr>
          <a:xfrm>
            <a:off x="6429478" y="1370960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interfaceProperties.ts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E4C532-9438-AC8A-CD73-60C9A8ACC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102240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Rectangle implements Shape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constructor(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cx: number,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cy: number,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w:  number,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public h:  number) {}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drawShape(new Rectangle(10, 20, 100, 200));</a:t>
            </a:r>
          </a:p>
        </p:txBody>
      </p:sp>
    </p:spTree>
    <p:extLst>
      <p:ext uri="{BB962C8B-B14F-4D97-AF65-F5344CB8AC3E}">
        <p14:creationId xmlns:p14="http://schemas.microsoft.com/office/powerpoint/2010/main" val="2585790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</a:t>
            </a:r>
            <a:r>
              <a:rPr lang="en-GB" dirty="0"/>
              <a:t>Discriminated Unions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  <a:p>
            <a:r>
              <a:rPr lang="en-GB" dirty="0"/>
              <a:t>Defining a discriminated union</a:t>
            </a:r>
          </a:p>
          <a:p>
            <a:r>
              <a:rPr lang="en-GB" dirty="0"/>
              <a:t>Using a discriminated union</a:t>
            </a:r>
          </a:p>
        </p:txBody>
      </p:sp>
    </p:spTree>
    <p:extLst>
      <p:ext uri="{BB962C8B-B14F-4D97-AF65-F5344CB8AC3E}">
        <p14:creationId xmlns:p14="http://schemas.microsoft.com/office/powerpoint/2010/main" val="2355426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Overview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Imagine you want an object to have one of several different sets of properties, based on circumstance</a:t>
            </a:r>
          </a:p>
          <a:p>
            <a:pPr lvl="1"/>
            <a:endParaRPr lang="en-GB" dirty="0"/>
          </a:p>
          <a:p>
            <a:r>
              <a:rPr lang="en-GB" dirty="0"/>
              <a:t>E.g., consider the remuneration policy for an employee:</a:t>
            </a:r>
          </a:p>
          <a:p>
            <a:pPr lvl="1"/>
            <a:r>
              <a:rPr lang="en-GB" dirty="0"/>
              <a:t>A full-time employee has an annual salary</a:t>
            </a:r>
          </a:p>
          <a:p>
            <a:pPr lvl="1"/>
            <a:r>
              <a:rPr lang="en-GB" dirty="0"/>
              <a:t>A contractor has a daily rate</a:t>
            </a:r>
          </a:p>
          <a:p>
            <a:pPr lvl="1"/>
            <a:endParaRPr lang="en-GB" dirty="0"/>
          </a:p>
          <a:p>
            <a:r>
              <a:rPr lang="en-GB" dirty="0"/>
              <a:t>You can define a </a:t>
            </a:r>
            <a:r>
              <a:rPr lang="en-GB" i="1" dirty="0"/>
              <a:t>discriminated union </a:t>
            </a:r>
            <a:r>
              <a:rPr lang="en-GB" dirty="0"/>
              <a:t>to achieve this effect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639739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Discriminated Union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 a separate interface to represent each distinct set of properties</a:t>
            </a:r>
          </a:p>
          <a:p>
            <a:pPr lvl="1"/>
            <a:r>
              <a:rPr lang="en-GB" dirty="0"/>
              <a:t>In each interface, define a commonly-named property to identify the scenario (this is a </a:t>
            </a:r>
            <a:r>
              <a:rPr lang="en-GB" i="1" dirty="0"/>
              <a:t>discriminator flag</a:t>
            </a:r>
            <a:r>
              <a:rPr lang="en-GB" dirty="0"/>
              <a:t>)</a:t>
            </a:r>
          </a:p>
          <a:p>
            <a:pPr lvl="1"/>
            <a:endParaRPr lang="en-GB" dirty="0"/>
          </a:p>
          <a:p>
            <a:r>
              <a:rPr lang="en-GB" dirty="0"/>
              <a:t>Then define a union type that merges these interfaces under a common type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50656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Discriminated Union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Here's an example of defining a discriminated union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B215869B-0A41-9391-F452-3BAD346A81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60648"/>
            <a:ext cx="7305179" cy="210105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FullTimeRemuneration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kind: 'fulltime',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annualSalary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ContractRemuneration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kind: 'contract',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dailyRate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type Remuneration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FullTimeRemuneration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ContractRemuneration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2ACB24-4533-F43E-7F49-304229DFC532}"/>
              </a:ext>
            </a:extLst>
          </p:cNvPr>
          <p:cNvSpPr txBox="1"/>
          <p:nvPr/>
        </p:nvSpPr>
        <p:spPr>
          <a:xfrm>
            <a:off x="6429478" y="1370960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discriminatedUnions.ts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69530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a Discriminated Union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use a discriminated union as follows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1865CE94-699C-B6B8-4733-CF9491EE40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60648"/>
            <a:ext cx="7305179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calcEffectiveSalary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r: Remuneration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r.kind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=== 'fulltime'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r.annualSalary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else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r.dailyRate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* 240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s1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calcEffectiveSalary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{kind: 'fulltime',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annualSalary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25000}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const s2 =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calcEffectiveSalary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{kind: 'contract',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dailyRate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200}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BA0D17-2E02-1205-DA23-5E2E573431A2}"/>
              </a:ext>
            </a:extLst>
          </p:cNvPr>
          <p:cNvSpPr txBox="1"/>
          <p:nvPr/>
        </p:nvSpPr>
        <p:spPr>
          <a:xfrm>
            <a:off x="6429478" y="1370960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discriminatedUnions.ts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3813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Inheritance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Inheritance in TypeScript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Additional inheritance techniques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Example</a:t>
            </a:r>
          </a:p>
        </p:txBody>
      </p:sp>
    </p:spTree>
    <p:extLst>
      <p:ext uri="{BB962C8B-B14F-4D97-AF65-F5344CB8AC3E}">
        <p14:creationId xmlns:p14="http://schemas.microsoft.com/office/powerpoint/2010/main" val="3797306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GB" dirty="0"/>
              <a:t>Additional Interface Techniques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Adding members to an existing interface</a:t>
            </a:r>
          </a:p>
          <a:p>
            <a:r>
              <a:rPr lang="en-GB" dirty="0"/>
              <a:t>Extending an interface</a:t>
            </a:r>
          </a:p>
          <a:p>
            <a:r>
              <a:rPr lang="en-GB" dirty="0"/>
              <a:t>Defining a function signature in an interface</a:t>
            </a:r>
          </a:p>
          <a:p>
            <a:r>
              <a:rPr lang="en-GB" dirty="0"/>
              <a:t>Defining an array type in an interface</a:t>
            </a:r>
          </a:p>
        </p:txBody>
      </p:sp>
    </p:spTree>
    <p:extLst>
      <p:ext uri="{BB962C8B-B14F-4D97-AF65-F5344CB8AC3E}">
        <p14:creationId xmlns:p14="http://schemas.microsoft.com/office/powerpoint/2010/main" val="5005106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Adding Members to an Existing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081932" cy="3742941"/>
          </a:xfrm>
        </p:spPr>
        <p:txBody>
          <a:bodyPr/>
          <a:lstStyle/>
          <a:p>
            <a:r>
              <a:rPr lang="en-GB" dirty="0"/>
              <a:t>You can add members to an existing interface</a:t>
            </a:r>
          </a:p>
          <a:p>
            <a:pPr lvl="1"/>
            <a:r>
              <a:rPr lang="en-GB" dirty="0"/>
              <a:t>Very powerful, enables you to enhance an interface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25560"/>
            <a:ext cx="7298021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f1()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b: string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f2()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MyInterface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obj.a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obj.b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obj.f1();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obj.f2();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FE1EB-6889-9DEE-3159-FE8EE1FDE075}"/>
              </a:ext>
            </a:extLst>
          </p:cNvPr>
          <p:cNvSpPr txBox="1"/>
          <p:nvPr/>
        </p:nvSpPr>
        <p:spPr>
          <a:xfrm>
            <a:off x="6243531" y="1728468"/>
            <a:ext cx="24160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addMembersToInterface.ts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2648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Extending an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8167872" cy="3742941"/>
          </a:xfrm>
        </p:spPr>
        <p:txBody>
          <a:bodyPr/>
          <a:lstStyle/>
          <a:p>
            <a:r>
              <a:rPr lang="en-GB" dirty="0"/>
              <a:t>You can define an interface that extends another interface</a:t>
            </a:r>
          </a:p>
          <a:p>
            <a:pPr lvl="1"/>
            <a:r>
              <a:rPr lang="en-GB" dirty="0"/>
              <a:t>Very powerful, enables you to specialize an interface 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22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25560"/>
            <a:ext cx="7298021" cy="3024387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Command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execute()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UndoableCommand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extends Command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undo():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f1(c: Command)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c.execute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f2(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UndoableCommand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uc.execute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uc.undo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0FE1EB-6889-9DEE-3159-FE8EE1FDE075}"/>
              </a:ext>
            </a:extLst>
          </p:cNvPr>
          <p:cNvSpPr txBox="1"/>
          <p:nvPr/>
        </p:nvSpPr>
        <p:spPr>
          <a:xfrm>
            <a:off x="6801376" y="1728468"/>
            <a:ext cx="18582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extendInterface.ts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106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Function Signature in an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 interface can specify a function signature</a:t>
            </a:r>
          </a:p>
          <a:p>
            <a:pPr lvl="1"/>
            <a:r>
              <a:rPr lang="en-GB" dirty="0"/>
              <a:t>Define an anonymous function inside the interface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r>
              <a:rPr lang="en-GB" dirty="0"/>
              <a:t>Example 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05542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Predicate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(arg1: number):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097985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findIndex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(array: number[],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f: Predicate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for (let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array.length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f(array[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i1 = findIndex([3, 12, 19, 1, 2, 7], </a:t>
            </a:r>
            <a:r>
              <a:rPr lang="da-DK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=&gt; n % 2 === 0</a:t>
            </a:r>
            <a:r>
              <a:rPr lang="da-DK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9439C2-1CF7-36E8-1FDA-800F5AAD4512}"/>
              </a:ext>
            </a:extLst>
          </p:cNvPr>
          <p:cNvSpPr txBox="1"/>
          <p:nvPr/>
        </p:nvSpPr>
        <p:spPr>
          <a:xfrm>
            <a:off x="6708402" y="1714716"/>
            <a:ext cx="19511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interfaceFuncSig.ts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8777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Array Type in an Interface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An interface can specify an array type</a:t>
            </a:r>
          </a:p>
          <a:p>
            <a:pPr lvl="1" eaLnBrk="1" hangingPunct="1"/>
            <a:r>
              <a:rPr lang="en-GB" dirty="0"/>
              <a:t>Define an anonymous array inside the interface</a:t>
            </a:r>
          </a:p>
          <a:p>
            <a:pPr lvl="1" eaLnBrk="1" hangingPunct="1"/>
            <a:r>
              <a:rPr lang="en-GB" dirty="0"/>
              <a:t>Specify index type (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number/string</a:t>
            </a:r>
            <a:r>
              <a:rPr lang="en-GB" dirty="0"/>
              <a:t>) and value type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eaLnBrk="1" hangingPunct="1"/>
            <a:r>
              <a:rPr lang="en-GB" dirty="0"/>
              <a:t>Example 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77359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[index: number]: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575166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cities: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StringArray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cities[0] = 'Oslo';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cities[1] = 'London';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cities[2] = 'Copenhagen';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console.log(cities[2]);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2731DF-A924-CD82-C873-8870D696A8F6}"/>
              </a:ext>
            </a:extLst>
          </p:cNvPr>
          <p:cNvSpPr txBox="1"/>
          <p:nvPr/>
        </p:nvSpPr>
        <p:spPr>
          <a:xfrm>
            <a:off x="6429478" y="2078705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interfaceArrayType1.ts</a:t>
            </a:r>
          </a:p>
        </p:txBody>
      </p:sp>
    </p:spTree>
    <p:extLst>
      <p:ext uri="{BB962C8B-B14F-4D97-AF65-F5344CB8AC3E}">
        <p14:creationId xmlns:p14="http://schemas.microsoft.com/office/powerpoint/2010/main" val="1703305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Array Type in an Interface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GB" dirty="0"/>
              <a:t>This example shows how to use a string index type</a:t>
            </a:r>
          </a:p>
          <a:p>
            <a:pPr lvl="1"/>
            <a:r>
              <a:rPr lang="en-GB" dirty="0"/>
              <a:t>Effectively, it's a key-value dictionary</a:t>
            </a:r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lvl="2"/>
            <a:endParaRPr lang="en-GB" dirty="0"/>
          </a:p>
          <a:p>
            <a:pPr eaLnBrk="1" hangingPunct="1"/>
            <a:r>
              <a:rPr lang="en-GB" dirty="0"/>
              <a:t>Example usage: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25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689240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[index: string]: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B6ECA762-F561-4BA6-A29E-B699BBCF3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099845"/>
            <a:ext cx="7298021" cy="1362394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StringDictionary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{};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['Norway'] = 'Oslo';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['UK'] = 'London';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['Denmark'] = 'Copenhagen';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capitalCities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['Norway']);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13B23-1175-450C-E79F-3CA2908163B8}"/>
              </a:ext>
            </a:extLst>
          </p:cNvPr>
          <p:cNvSpPr txBox="1"/>
          <p:nvPr/>
        </p:nvSpPr>
        <p:spPr>
          <a:xfrm>
            <a:off x="6429478" y="1686812"/>
            <a:ext cx="22300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interfaceArrayType2.ts</a:t>
            </a:r>
          </a:p>
        </p:txBody>
      </p:sp>
    </p:spTree>
    <p:extLst>
      <p:ext uri="{BB962C8B-B14F-4D97-AF65-F5344CB8AC3E}">
        <p14:creationId xmlns:p14="http://schemas.microsoft.com/office/powerpoint/2010/main" val="26855035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Inheritance 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an interface to specify methods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Defining an interface to specify properties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Discriminated unions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000" dirty="0"/>
              <a:t>Additional interface techniques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Inheritance in TypeScript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class can extend another class</a:t>
            </a:r>
          </a:p>
          <a:p>
            <a:pPr lvl="1"/>
            <a:r>
              <a:rPr lang="en-GB" dirty="0"/>
              <a:t>The subclass uses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extends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The subclass can override superclass methods</a:t>
            </a:r>
          </a:p>
          <a:p>
            <a:pPr lvl="1"/>
            <a:r>
              <a:rPr lang="en-GB" dirty="0"/>
              <a:t>The subclass can invoke superclass methods and constructors, via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super</a:t>
            </a:r>
            <a:r>
              <a:rPr lang="en-GB" dirty="0"/>
              <a:t> keyword</a:t>
            </a:r>
          </a:p>
          <a:p>
            <a:pPr lvl="1"/>
            <a:endParaRPr lang="en-GB" dirty="0"/>
          </a:p>
          <a:p>
            <a:r>
              <a:rPr lang="en-GB" dirty="0"/>
              <a:t>Note: Under the covers, TS inheritance is </a:t>
            </a:r>
            <a:r>
              <a:rPr lang="en-GB" dirty="0" err="1"/>
              <a:t>transpiled</a:t>
            </a:r>
            <a:r>
              <a:rPr lang="en-GB" dirty="0"/>
              <a:t> into prototypical inheritance in JavaScript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1232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Additional Inheritance Techniques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Additional techniques in the superclass:</a:t>
            </a:r>
          </a:p>
          <a:p>
            <a:pPr lvl="1"/>
            <a:r>
              <a:rPr lang="en-GB" dirty="0"/>
              <a:t>Can be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(cannot instantiate)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abstract</a:t>
            </a:r>
            <a:r>
              <a:rPr lang="en-GB" dirty="0"/>
              <a:t> methods (must be </a:t>
            </a:r>
            <a:r>
              <a:rPr lang="en-GB" dirty="0" err="1"/>
              <a:t>overriden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Can have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GB" dirty="0"/>
              <a:t> members (accessible to subclasses)</a:t>
            </a:r>
          </a:p>
          <a:p>
            <a:endParaRPr lang="en-GB" dirty="0"/>
          </a:p>
          <a:p>
            <a:r>
              <a:rPr lang="en-GB" dirty="0"/>
              <a:t>Additional techniques in client code</a:t>
            </a:r>
          </a:p>
          <a:p>
            <a:pPr lvl="1"/>
            <a:r>
              <a:rPr lang="en-GB" dirty="0"/>
              <a:t>Type-checks via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en-GB" dirty="0"/>
          </a:p>
          <a:p>
            <a:pPr lvl="1"/>
            <a:r>
              <a:rPr lang="en-GB" dirty="0"/>
              <a:t>Type-casts via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as</a:t>
            </a:r>
            <a:r>
              <a:rPr lang="en-GB" dirty="0"/>
              <a:t> and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&lt;type&gt;</a:t>
            </a:r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2214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We've implemented the following hierarchy</a:t>
            </a:r>
          </a:p>
          <a:p>
            <a:pPr lvl="1"/>
            <a:r>
              <a:rPr lang="en-GB" dirty="0"/>
              <a:t>See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inheritance.ts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8046A-A119-F791-6A31-AF48A201AD87}"/>
              </a:ext>
            </a:extLst>
          </p:cNvPr>
          <p:cNvCxnSpPr>
            <a:cxnSpLocks/>
          </p:cNvCxnSpPr>
          <p:nvPr/>
        </p:nvCxnSpPr>
        <p:spPr>
          <a:xfrm flipH="1">
            <a:off x="4121667" y="3098417"/>
            <a:ext cx="3409015" cy="0"/>
          </a:xfrm>
          <a:prstGeom prst="line">
            <a:avLst/>
          </a:prstGeom>
          <a:ln>
            <a:solidFill>
              <a:srgbClr val="005B7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B2ACE42-D669-1CEE-0288-2EFF5245CEF7}"/>
              </a:ext>
            </a:extLst>
          </p:cNvPr>
          <p:cNvCxnSpPr>
            <a:cxnSpLocks/>
          </p:cNvCxnSpPr>
          <p:nvPr/>
        </p:nvCxnSpPr>
        <p:spPr>
          <a:xfrm>
            <a:off x="4124956" y="3091541"/>
            <a:ext cx="0" cy="507622"/>
          </a:xfrm>
          <a:prstGeom prst="line">
            <a:avLst/>
          </a:prstGeom>
          <a:ln>
            <a:solidFill>
              <a:srgbClr val="005B7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0AE20E-1A84-9388-28CE-EDA5EE77DAD8}"/>
              </a:ext>
            </a:extLst>
          </p:cNvPr>
          <p:cNvCxnSpPr>
            <a:cxnSpLocks/>
          </p:cNvCxnSpPr>
          <p:nvPr/>
        </p:nvCxnSpPr>
        <p:spPr>
          <a:xfrm>
            <a:off x="7530682" y="3091541"/>
            <a:ext cx="0" cy="507622"/>
          </a:xfrm>
          <a:prstGeom prst="line">
            <a:avLst/>
          </a:prstGeom>
          <a:ln>
            <a:solidFill>
              <a:srgbClr val="005B7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346F77F-AF7D-B93A-953D-272B0DDD0510}"/>
              </a:ext>
            </a:extLst>
          </p:cNvPr>
          <p:cNvSpPr/>
          <p:nvPr/>
        </p:nvSpPr>
        <p:spPr>
          <a:xfrm>
            <a:off x="4675258" y="2001824"/>
            <a:ext cx="2217489" cy="567203"/>
          </a:xfrm>
          <a:prstGeom prst="rect">
            <a:avLst/>
          </a:prstGeom>
          <a:solidFill>
            <a:srgbClr val="007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Review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405C875-AAE8-B9BD-08A1-A4B6FFC9E1B1}"/>
              </a:ext>
            </a:extLst>
          </p:cNvPr>
          <p:cNvSpPr/>
          <p:nvPr/>
        </p:nvSpPr>
        <p:spPr>
          <a:xfrm>
            <a:off x="3009623" y="3462804"/>
            <a:ext cx="2217489" cy="567203"/>
          </a:xfrm>
          <a:prstGeom prst="rect">
            <a:avLst/>
          </a:prstGeom>
          <a:solidFill>
            <a:srgbClr val="007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BriefReview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45D3DC-1AC4-8127-A8C9-EDA6290F7978}"/>
              </a:ext>
            </a:extLst>
          </p:cNvPr>
          <p:cNvSpPr/>
          <p:nvPr/>
        </p:nvSpPr>
        <p:spPr>
          <a:xfrm>
            <a:off x="6425851" y="3462804"/>
            <a:ext cx="2217489" cy="567203"/>
          </a:xfrm>
          <a:prstGeom prst="rect">
            <a:avLst/>
          </a:prstGeom>
          <a:solidFill>
            <a:srgbClr val="007FA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CriticalReview</a:t>
            </a:r>
            <a:endParaRPr lang="en-GB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990B0A-A9B9-4E4C-B0A7-2D1210545C4F}"/>
              </a:ext>
            </a:extLst>
          </p:cNvPr>
          <p:cNvCxnSpPr>
            <a:cxnSpLocks/>
          </p:cNvCxnSpPr>
          <p:nvPr/>
        </p:nvCxnSpPr>
        <p:spPr>
          <a:xfrm>
            <a:off x="5777977" y="2726014"/>
            <a:ext cx="0" cy="360947"/>
          </a:xfrm>
          <a:prstGeom prst="line">
            <a:avLst/>
          </a:prstGeom>
          <a:ln>
            <a:solidFill>
              <a:srgbClr val="005B7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5B2A2A-7B53-C255-D371-6C970DBA067F}"/>
              </a:ext>
            </a:extLst>
          </p:cNvPr>
          <p:cNvSpPr/>
          <p:nvPr/>
        </p:nvSpPr>
        <p:spPr>
          <a:xfrm>
            <a:off x="5649961" y="2581629"/>
            <a:ext cx="255207" cy="220006"/>
          </a:xfrm>
          <a:prstGeom prst="triangle">
            <a:avLst/>
          </a:prstGeom>
          <a:solidFill>
            <a:schemeClr val="bg1"/>
          </a:solidFill>
          <a:ln w="19050">
            <a:solidFill>
              <a:srgbClr val="005B7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7D3BE9-92F3-A899-6456-2573FBC2706D}"/>
              </a:ext>
            </a:extLst>
          </p:cNvPr>
          <p:cNvSpPr/>
          <p:nvPr/>
        </p:nvSpPr>
        <p:spPr>
          <a:xfrm>
            <a:off x="1413089" y="2001824"/>
            <a:ext cx="2217489" cy="567203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latin typeface="Courier New" panose="02070309020205020404" pitchFamily="49" charset="0"/>
                <a:cs typeface="Courier New" panose="02070309020205020404" pitchFamily="49" charset="0"/>
              </a:rPr>
              <a:t>Film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FC0209-27AC-E4E6-A84D-0D3D7796ECC3}"/>
              </a:ext>
            </a:extLst>
          </p:cNvPr>
          <p:cNvCxnSpPr>
            <a:cxnSpLocks/>
            <a:stCxn id="2" idx="1"/>
            <a:endCxn id="10" idx="3"/>
          </p:cNvCxnSpPr>
          <p:nvPr/>
        </p:nvCxnSpPr>
        <p:spPr>
          <a:xfrm flipH="1">
            <a:off x="3630578" y="2285426"/>
            <a:ext cx="1044680" cy="0"/>
          </a:xfrm>
          <a:prstGeom prst="line">
            <a:avLst/>
          </a:prstGeom>
          <a:ln>
            <a:solidFill>
              <a:srgbClr val="005B70"/>
            </a:solidFill>
            <a:headEnd type="triangle" w="lg" len="lg"/>
            <a:tailEnd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89AC205-9EA3-9FE0-3469-0699CD37A816}"/>
              </a:ext>
            </a:extLst>
          </p:cNvPr>
          <p:cNvSpPr txBox="1"/>
          <p:nvPr/>
        </p:nvSpPr>
        <p:spPr>
          <a:xfrm>
            <a:off x="4304709" y="19784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>
                <a:solidFill>
                  <a:srgbClr val="005B7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90940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</a:t>
            </a:r>
            <a:r>
              <a:rPr lang="en-GB" dirty="0"/>
              <a:t>Defining an Interface to Specify Methods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an interface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Implementing an interface in an object literal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Implementing an interface in a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Implementing multiple interfaces</a:t>
            </a:r>
          </a:p>
        </p:txBody>
      </p:sp>
    </p:spTree>
    <p:extLst>
      <p:ext uri="{BB962C8B-B14F-4D97-AF65-F5344CB8AC3E}">
        <p14:creationId xmlns:p14="http://schemas.microsoft.com/office/powerpoint/2010/main" val="1003416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an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an interface to specify methods that you want an object to have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use the interface in function signatures</a:t>
            </a:r>
          </a:p>
          <a:p>
            <a:pPr lvl="1"/>
            <a:r>
              <a:rPr lang="en-GB" dirty="0"/>
              <a:t>Ensures an incoming object has the requisite methods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7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C0E8BF5B-7D10-4A71-9995-214A5BE920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9" y="1677924"/>
            <a:ext cx="7298020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interface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: void;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555827"/>
            <a:ext cx="7298021" cy="62373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function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useLoggableThing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loggable.log('Howdy');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We can be sure </a:t>
            </a:r>
            <a:r>
              <a:rPr lang="en-GB" sz="1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has a </a:t>
            </a:r>
            <a:r>
              <a:rPr lang="en-GB" sz="1200" i="1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method.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4FA728-E873-1618-063F-12F09F308DEF}"/>
              </a:ext>
            </a:extLst>
          </p:cNvPr>
          <p:cNvSpPr txBox="1"/>
          <p:nvPr/>
        </p:nvSpPr>
        <p:spPr>
          <a:xfrm>
            <a:off x="6708401" y="1687216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interfaceMethods.ts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201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Interface in an Object Literal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0" y="924309"/>
            <a:ext cx="8054431" cy="3742941"/>
          </a:xfrm>
        </p:spPr>
        <p:txBody>
          <a:bodyPr/>
          <a:lstStyle/>
          <a:p>
            <a:r>
              <a:rPr lang="en-GB" dirty="0"/>
              <a:t>You can implement an interface in an object literal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47900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console.log(`Object literal is logging message: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7D93505-442E-8378-53AA-77B37489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2668250"/>
            <a:ext cx="7305179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useLoggableThing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4B1AD-0294-E3F3-561B-1BAC624C6DD7}"/>
              </a:ext>
            </a:extLst>
          </p:cNvPr>
          <p:cNvSpPr txBox="1"/>
          <p:nvPr/>
        </p:nvSpPr>
        <p:spPr>
          <a:xfrm>
            <a:off x="6708401" y="1343458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interfaceMethods.ts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2592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Implementing an Interface in a Class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0" y="924309"/>
            <a:ext cx="8054431" cy="3742941"/>
          </a:xfrm>
        </p:spPr>
        <p:txBody>
          <a:bodyPr/>
          <a:lstStyle/>
          <a:p>
            <a:r>
              <a:rPr lang="en-GB" dirty="0"/>
              <a:t>You can implement an interface in a class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Note: You can actually omit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r>
              <a:rPr lang="en-GB" dirty="0"/>
              <a:t> clause here</a:t>
            </a:r>
          </a:p>
          <a:p>
            <a:pPr lvl="1"/>
            <a:r>
              <a:rPr lang="en-GB" dirty="0"/>
              <a:t>The compiler can see your class has a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log()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method</a:t>
            </a:r>
          </a:p>
          <a:p>
            <a:pPr lvl="1"/>
            <a:r>
              <a:rPr lang="en-GB" dirty="0"/>
              <a:t>So it realises your class implements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 interface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8" name="Rectangle 16">
            <a:extLst>
              <a:ext uri="{FF2B5EF4-FFF2-40B4-BE49-F238E27FC236}">
                <a16:creationId xmlns:a16="http://schemas.microsoft.com/office/drawing/2014/main" id="{967E9489-244B-473D-90B2-3417145578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1347900"/>
            <a:ext cx="7298021" cy="117772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Loggable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console.log(`MyClass.log() is logging message: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msg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7D93505-442E-8378-53AA-77B374899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2668250"/>
            <a:ext cx="7305179" cy="254398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useLoggableThing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(new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MyClass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A4B1AD-0294-E3F3-561B-1BAC624C6DD7}"/>
              </a:ext>
            </a:extLst>
          </p:cNvPr>
          <p:cNvSpPr txBox="1"/>
          <p:nvPr/>
        </p:nvSpPr>
        <p:spPr>
          <a:xfrm>
            <a:off x="6708401" y="1343458"/>
            <a:ext cx="1951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interfaceMethods.ts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6794662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2946</TotalTime>
  <Words>1645</Words>
  <Application>Microsoft Office PowerPoint</Application>
  <PresentationFormat>On-screen Show (16:9)</PresentationFormat>
  <Paragraphs>348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Courier New</vt:lpstr>
      <vt:lpstr>Open Sans</vt:lpstr>
      <vt:lpstr>Standard_LiveLessons_2017</vt:lpstr>
      <vt:lpstr>Inheritance and Interfaces</vt:lpstr>
      <vt:lpstr>1. Inheritance</vt:lpstr>
      <vt:lpstr>Inheritance in TypeScript</vt:lpstr>
      <vt:lpstr>Additional Inheritance Techniques</vt:lpstr>
      <vt:lpstr>Example</vt:lpstr>
      <vt:lpstr>2. Defining an Interface to Specify Methods</vt:lpstr>
      <vt:lpstr>Defining an Interface</vt:lpstr>
      <vt:lpstr>Implementing an Interface in an Object Literal</vt:lpstr>
      <vt:lpstr>Implementing an Interface in a Class</vt:lpstr>
      <vt:lpstr>Implementing Multiple Interfaces</vt:lpstr>
      <vt:lpstr>3. Defining an Interface to Specify Properties</vt:lpstr>
      <vt:lpstr>Defining an Interface</vt:lpstr>
      <vt:lpstr>Implementing an Interface in an Object Literal</vt:lpstr>
      <vt:lpstr>Implementing an Interface in a Class</vt:lpstr>
      <vt:lpstr>4. Discriminated Unions</vt:lpstr>
      <vt:lpstr>Overview</vt:lpstr>
      <vt:lpstr>Defining a Discriminated Union (1 of 2)</vt:lpstr>
      <vt:lpstr>Defining a Discriminated Union (2 of 2)</vt:lpstr>
      <vt:lpstr>Using a Discriminated Union</vt:lpstr>
      <vt:lpstr>5. Additional Interface Techniques</vt:lpstr>
      <vt:lpstr>Adding Members to an Existing Interface</vt:lpstr>
      <vt:lpstr>Extending an Interface</vt:lpstr>
      <vt:lpstr>Defining a Function Signature in an Interface</vt:lpstr>
      <vt:lpstr>Defining an Array Type in an Interface (1 of 2)</vt:lpstr>
      <vt:lpstr>Defining an Array Type in an Interface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139</cp:revision>
  <dcterms:created xsi:type="dcterms:W3CDTF">2015-09-28T19:52:00Z</dcterms:created>
  <dcterms:modified xsi:type="dcterms:W3CDTF">2023-12-11T09:45:23Z</dcterms:modified>
</cp:coreProperties>
</file>