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2" r:id="rId2"/>
    <p:sldId id="353" r:id="rId3"/>
    <p:sldId id="713" r:id="rId4"/>
    <p:sldId id="755" r:id="rId5"/>
    <p:sldId id="756" r:id="rId6"/>
    <p:sldId id="757" r:id="rId7"/>
    <p:sldId id="758" r:id="rId8"/>
    <p:sldId id="736" r:id="rId9"/>
    <p:sldId id="737" r:id="rId10"/>
    <p:sldId id="759" r:id="rId11"/>
    <p:sldId id="738" r:id="rId12"/>
    <p:sldId id="760" r:id="rId13"/>
    <p:sldId id="761" r:id="rId14"/>
    <p:sldId id="762" r:id="rId15"/>
    <p:sldId id="763" r:id="rId16"/>
    <p:sldId id="7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7FA4"/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92" autoAdjust="0"/>
    <p:restoredTop sz="96725" autoAdjust="0"/>
  </p:normalViewPr>
  <p:slideViewPr>
    <p:cSldViewPr snapToGrid="0" snapToObjects="1">
      <p:cViewPr>
        <p:scale>
          <a:sx n="133" d="100"/>
          <a:sy n="133" d="100"/>
        </p:scale>
        <p:origin x="617" y="57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37944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22659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6704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75637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71384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1600" b="1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sz="1000" b="0" dirty="0">
                <a:solidFill>
                  <a:schemeClr val="tx2"/>
                </a:solidFill>
              </a:rPr>
              <a:t>generics</a:t>
            </a:r>
            <a:endParaRPr lang="en-GB" sz="1000" b="0" dirty="0">
              <a:solidFill>
                <a:schemeClr val="tx2"/>
              </a:solidFill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25520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3780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89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46615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531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Additional Techniques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Generics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Declaration files</a:t>
            </a:r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Declaration Files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When we compile the TS file…</a:t>
            </a:r>
          </a:p>
          <a:p>
            <a:pPr lvl="1"/>
            <a:r>
              <a:rPr lang="en-GB" dirty="0"/>
              <a:t>The TS compiler doesn’t report any errors</a:t>
            </a:r>
          </a:p>
          <a:p>
            <a:pPr lvl="1"/>
            <a:r>
              <a:rPr lang="en-GB" dirty="0"/>
              <a:t>Because it didn't know what types the JS functions expected</a:t>
            </a:r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FD026-145F-CEBC-9DCF-823BF508E259}"/>
              </a:ext>
            </a:extLst>
          </p:cNvPr>
          <p:cNvSpPr txBox="1"/>
          <p:nvPr/>
        </p:nvSpPr>
        <p:spPr>
          <a:xfrm>
            <a:off x="1344384" y="2085082"/>
            <a:ext cx="7545017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362D69-D9E6-FC3B-3DF8-BB4F36BFB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84" y="2746251"/>
            <a:ext cx="7544860" cy="1108572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FED9254-C089-481A-A444-9905B168C9D7}"/>
              </a:ext>
            </a:extLst>
          </p:cNvPr>
          <p:cNvSpPr/>
          <p:nvPr/>
        </p:nvSpPr>
        <p:spPr>
          <a:xfrm>
            <a:off x="1620815" y="2376426"/>
            <a:ext cx="355003" cy="341674"/>
          </a:xfrm>
          <a:prstGeom prst="downArrow">
            <a:avLst/>
          </a:prstGeom>
          <a:solidFill>
            <a:srgbClr val="017F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475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Declaration Files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This means we get errors at </a:t>
            </a:r>
            <a:r>
              <a:rPr lang="en-GB" i="1" dirty="0"/>
              <a:t>run-time </a:t>
            </a:r>
            <a:r>
              <a:rPr lang="en-GB" dirty="0"/>
              <a:t>instead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52B18-EBFB-440D-6FEC-6C54B9F4BDC8}"/>
              </a:ext>
            </a:extLst>
          </p:cNvPr>
          <p:cNvSpPr txBox="1"/>
          <p:nvPr/>
        </p:nvSpPr>
        <p:spPr>
          <a:xfrm>
            <a:off x="1344384" y="1344597"/>
            <a:ext cx="7545017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node index.js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997617-A638-F91A-D908-AD1370AE8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84" y="1990228"/>
            <a:ext cx="7544143" cy="2856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4485749-DE7D-B201-D1D7-879384F421C6}"/>
              </a:ext>
            </a:extLst>
          </p:cNvPr>
          <p:cNvSpPr txBox="1"/>
          <p:nvPr/>
        </p:nvSpPr>
        <p:spPr>
          <a:xfrm>
            <a:off x="8021623" y="4057652"/>
            <a:ext cx="7781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dirty="0"/>
              <a:t>😱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D6358326-A887-DC0C-29BD-CAE1524209AB}"/>
              </a:ext>
            </a:extLst>
          </p:cNvPr>
          <p:cNvSpPr/>
          <p:nvPr/>
        </p:nvSpPr>
        <p:spPr>
          <a:xfrm>
            <a:off x="1620815" y="1630624"/>
            <a:ext cx="355003" cy="341674"/>
          </a:xfrm>
          <a:prstGeom prst="downArrow">
            <a:avLst/>
          </a:prstGeom>
          <a:solidFill>
            <a:srgbClr val="017F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Declaration Files to the Rescue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43094" cy="3742941"/>
          </a:xfrm>
        </p:spPr>
        <p:txBody>
          <a:bodyPr/>
          <a:lstStyle/>
          <a:p>
            <a:r>
              <a:rPr lang="en-GB" dirty="0"/>
              <a:t>The preferred way to integrate JS code into TS is to define a </a:t>
            </a:r>
            <a:r>
              <a:rPr lang="en-GB" i="1" dirty="0"/>
              <a:t>declaration file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Same name/folder as JS file, with a file extension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.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d.ts</a:t>
            </a:r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Specifies type info to accompany the JS code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Enables the TS compiler to do full type checking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following slides for an example…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079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Declaration Files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 look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Modules_With_DeclarationFiles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The JS module is the same as before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my-module.js</a:t>
            </a:r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We've now defined an accompanying declaration file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my-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module.d.ts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Specifies type info to accompany the JS module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3544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Declaration Files (2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Now take a look at 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index.ts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Note the 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import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statement in particular: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automatically imports 2 files: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my-module.js  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Implements functions, etc.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my-</a:t>
            </a:r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module.d.ts</a:t>
            </a:r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 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- Declares types for functions, etc.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This enables the TS compiler to ensure that we use the correct types when calling into JS code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250C3E3B-906D-0708-2ED5-F1F512B98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2917" y="1713292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{ add, subtract,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displayPoint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 from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'./my-module'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</p:txBody>
      </p:sp>
    </p:spTree>
    <p:extLst>
      <p:ext uri="{BB962C8B-B14F-4D97-AF65-F5344CB8AC3E}">
        <p14:creationId xmlns:p14="http://schemas.microsoft.com/office/powerpoint/2010/main" val="11316069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Declaration Files (3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243499" cy="3742941"/>
          </a:xfrm>
        </p:spPr>
        <p:txBody>
          <a:bodyPr/>
          <a:lstStyle/>
          <a:p>
            <a:r>
              <a:rPr lang="en-GB" dirty="0"/>
              <a:t>The TS compiler is now capable of detecting type errors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7FD026-145F-CEBC-9DCF-823BF508E259}"/>
              </a:ext>
            </a:extLst>
          </p:cNvPr>
          <p:cNvSpPr txBox="1"/>
          <p:nvPr/>
        </p:nvSpPr>
        <p:spPr>
          <a:xfrm>
            <a:off x="1344384" y="1339218"/>
            <a:ext cx="5999503" cy="276999"/>
          </a:xfrm>
          <a:prstGeom prst="rect">
            <a:avLst/>
          </a:prstGeom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tsc</a:t>
            </a:r>
            <a:r>
              <a:rPr lang="en-GB" sz="12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index.ts</a:t>
            </a:r>
            <a:endParaRPr lang="en-GB" sz="12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387B20-6F78-F796-1D7F-63E736E028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4384" y="1807455"/>
            <a:ext cx="5999503" cy="3280580"/>
          </a:xfrm>
          <a:prstGeom prst="rect">
            <a:avLst/>
          </a:prstGeom>
        </p:spPr>
      </p:pic>
      <p:sp>
        <p:nvSpPr>
          <p:cNvPr id="3" name="Arrow: Down 2">
            <a:extLst>
              <a:ext uri="{FF2B5EF4-FFF2-40B4-BE49-F238E27FC236}">
                <a16:creationId xmlns:a16="http://schemas.microsoft.com/office/drawing/2014/main" id="{DFED9254-C089-481A-A444-9905B168C9D7}"/>
              </a:ext>
            </a:extLst>
          </p:cNvPr>
          <p:cNvSpPr/>
          <p:nvPr/>
        </p:nvSpPr>
        <p:spPr>
          <a:xfrm>
            <a:off x="1620815" y="1630562"/>
            <a:ext cx="355003" cy="341674"/>
          </a:xfrm>
          <a:prstGeom prst="downArrow">
            <a:avLst/>
          </a:prstGeom>
          <a:solidFill>
            <a:srgbClr val="017FA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B2DFF0-93FD-3108-7938-C0CD24E4D2F8}"/>
              </a:ext>
            </a:extLst>
          </p:cNvPr>
          <p:cNvSpPr txBox="1"/>
          <p:nvPr/>
        </p:nvSpPr>
        <p:spPr>
          <a:xfrm>
            <a:off x="6731482" y="4521798"/>
            <a:ext cx="66978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000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88675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Generics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Declaration files</a:t>
            </a:r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sz="2550" dirty="0"/>
              <a:t>1. Generics</a:t>
            </a:r>
          </a:p>
        </p:txBody>
      </p:sp>
      <p:sp>
        <p:nvSpPr>
          <p:cNvPr id="27136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>
                <a:sym typeface="Wingdings" pitchFamily="2" charset="2"/>
              </a:rPr>
              <a:t>Defining generic functions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Calling generic functions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Specifying type constraints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Defining generic classes</a:t>
            </a:r>
          </a:p>
          <a:p>
            <a:pPr eaLnBrk="1" hangingPunct="1"/>
            <a:r>
              <a:rPr lang="en-GB" dirty="0">
                <a:sym typeface="Wingdings" pitchFamily="2" charset="2"/>
              </a:rPr>
              <a:t>Using generic classes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1896A5DA-EFF8-873E-D38A-EAB5C1909879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Generic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46680" cy="3742941"/>
          </a:xfrm>
        </p:spPr>
        <p:txBody>
          <a:bodyPr/>
          <a:lstStyle/>
          <a:p>
            <a:r>
              <a:rPr lang="en-GB" dirty="0"/>
              <a:t>TS lets you define generic functions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syntax to define a type parameter</a:t>
            </a:r>
          </a:p>
          <a:p>
            <a:pPr lvl="1"/>
            <a:r>
              <a:rPr lang="en-GB" dirty="0"/>
              <a:t>Use the type parameter for static typing within the function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2108896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min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| undefined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console.log(`Called min() with an array of ${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typeof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[0]}`);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let smallest: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| undefined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[0];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 &lt; smallest)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smallest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smallest;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8D714-5C71-F733-C0A6-729F907C3F32}"/>
              </a:ext>
            </a:extLst>
          </p:cNvPr>
          <p:cNvSpPr txBox="1"/>
          <p:nvPr/>
        </p:nvSpPr>
        <p:spPr>
          <a:xfrm>
            <a:off x="6683313" y="429972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genericFunctions.ts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473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Calling Generic 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When you call a generic function, you can pass the type parameter in explicitly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type parameter appears in the function signature, you can omit the type parameter </a:t>
            </a:r>
            <a:r>
              <a:rPr lang="en-GB"/>
              <a:t>in the call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1703647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r1 = min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&lt;number&gt;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([3, 12, 19, 1, 2, 7]);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F0DEBF5-8C56-9857-8D63-BEC64532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3186429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r2 = min([3, 12, 19, 1, 2, 7]);            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r3 = min(['Huey', 'Lewey', 'Dewey']);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r4 = min([]);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641A6-B298-94ED-ED0D-688F5E9DCF9D}"/>
              </a:ext>
            </a:extLst>
          </p:cNvPr>
          <p:cNvSpPr txBox="1"/>
          <p:nvPr/>
        </p:nvSpPr>
        <p:spPr>
          <a:xfrm>
            <a:off x="6683313" y="1695644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genericFunctions.ts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52DC1-EB6B-3718-3CD7-ACAA671B8D46}"/>
              </a:ext>
            </a:extLst>
          </p:cNvPr>
          <p:cNvSpPr txBox="1"/>
          <p:nvPr/>
        </p:nvSpPr>
        <p:spPr>
          <a:xfrm>
            <a:off x="6683313" y="3902492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genericFunctions.ts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6176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Specifying Type Constraints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specify constraints on type parameters, to ensure the incoming type has requisite members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1695644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shorter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 extends { length: number }&gt;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(arg1: Type, arg2: Type) {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console.log(`Arg lengths ${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arg1.length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arg2.length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arg1.length 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 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arg2.length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? arg1 : arg2;</a:t>
            </a: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r1 = shorter("Thomas", "Emily");</a:t>
            </a: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r2 = shorter([10, 20], [30, 40, 50]);</a:t>
            </a: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r3 = shorter({width: 100, length: 200}, {width: 300, length: 400});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6BDB59-C11B-0A9C-8A62-AD75FB64B272}"/>
              </a:ext>
            </a:extLst>
          </p:cNvPr>
          <p:cNvSpPr txBox="1"/>
          <p:nvPr/>
        </p:nvSpPr>
        <p:spPr>
          <a:xfrm>
            <a:off x="6951997" y="3703737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typeConstraints.ts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6962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Generic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46680" cy="3742941"/>
          </a:xfrm>
        </p:spPr>
        <p:txBody>
          <a:bodyPr/>
          <a:lstStyle/>
          <a:p>
            <a:r>
              <a:rPr lang="en-GB" dirty="0"/>
              <a:t>TS lets you define generic classes (and interfaces)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dirty="0"/>
              <a:t> syntax to define a type parameter</a:t>
            </a:r>
          </a:p>
          <a:p>
            <a:pPr lvl="1"/>
            <a:r>
              <a:rPr lang="en-GB" dirty="0"/>
              <a:t>Use the type parameter for static typing in the class/interface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2108896"/>
            <a:ext cx="7298021" cy="247039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CyclicBufferV1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data: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private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currentPos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length: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this.data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Array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(length);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insert(value: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get(index: number) :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{…}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display()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78D714-5C71-F733-C0A6-729F907C3F32}"/>
              </a:ext>
            </a:extLst>
          </p:cNvPr>
          <p:cNvSpPr txBox="1"/>
          <p:nvPr/>
        </p:nvSpPr>
        <p:spPr>
          <a:xfrm>
            <a:off x="6683313" y="4299727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genericClassesV1.ts</a:t>
            </a:r>
          </a:p>
        </p:txBody>
      </p:sp>
    </p:spTree>
    <p:extLst>
      <p:ext uri="{BB962C8B-B14F-4D97-AF65-F5344CB8AC3E}">
        <p14:creationId xmlns:p14="http://schemas.microsoft.com/office/powerpoint/2010/main" val="1880398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Generic Classes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96159" cy="3742941"/>
          </a:xfrm>
        </p:spPr>
        <p:txBody>
          <a:bodyPr/>
          <a:lstStyle/>
          <a:p>
            <a:r>
              <a:rPr lang="en-GB" dirty="0"/>
              <a:t>When you create an instance of a generic class, you can specify the type parameter explicitly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If the type parameter appears in the constructor signature, you can omit the type parameter when you create an </a:t>
            </a:r>
            <a:r>
              <a:rPr lang="en-GB" dirty="0" err="1"/>
              <a:t>obj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1703647"/>
            <a:ext cx="7298021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cb1 = new CyclicBufferV1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&lt;number&gt;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(6);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BF0DEBF5-8C56-9857-8D63-BEC645326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987" y="3188231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CyclicBufferV2&lt;Type&gt; {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constructor(...data: </a:t>
            </a:r>
            <a:r>
              <a:rPr lang="sv-SE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Type[]</a:t>
            </a:r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…}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sv-SE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cb2 = new CyclicBufferV2(3, 12, 19, 1, 2, 7);</a:t>
            </a:r>
            <a:endParaRPr lang="sv-S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641A6-B298-94ED-ED0D-688F5E9DCF9D}"/>
              </a:ext>
            </a:extLst>
          </p:cNvPr>
          <p:cNvSpPr txBox="1"/>
          <p:nvPr/>
        </p:nvSpPr>
        <p:spPr>
          <a:xfrm>
            <a:off x="6683313" y="1695644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genericClassesV1.ts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952DC1-EB6B-3718-3CD7-ACAA671B8D46}"/>
              </a:ext>
            </a:extLst>
          </p:cNvPr>
          <p:cNvSpPr txBox="1"/>
          <p:nvPr/>
        </p:nvSpPr>
        <p:spPr>
          <a:xfrm>
            <a:off x="6683313" y="4270040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genericClassesV2.ts</a:t>
            </a:r>
          </a:p>
        </p:txBody>
      </p:sp>
    </p:spTree>
    <p:extLst>
      <p:ext uri="{BB962C8B-B14F-4D97-AF65-F5344CB8AC3E}">
        <p14:creationId xmlns:p14="http://schemas.microsoft.com/office/powerpoint/2010/main" val="29783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Declaration Files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The need for declaration files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Declaration files to the </a:t>
            </a:r>
            <a:r>
              <a:rPr lang="en-GB" sz="2400" dirty="0" err="1"/>
              <a:t>resue</a:t>
            </a:r>
            <a:endParaRPr lang="en-GB" sz="2400" dirty="0"/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400" dirty="0"/>
              <a:t>Using declaration files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 for Declaration Files (1 of 3)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Take a look in this folder: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Modules_Without_DeclarationFiles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have an existing JS file (module) </a:t>
            </a:r>
          </a:p>
          <a:p>
            <a:pPr lvl="1"/>
            <a:r>
              <a:rPr lang="en-GB" dirty="0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my-module.js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Doesn’t contain any type info!</a:t>
            </a:r>
          </a:p>
          <a:p>
            <a:endParaRPr lang="en-GB" dirty="0"/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import it into a TS file (module) </a:t>
            </a:r>
          </a:p>
          <a:p>
            <a:pPr lvl="1"/>
            <a:r>
              <a:rPr lang="en-GB" dirty="0" err="1">
                <a:latin typeface="Courier New" panose="02070309020205020404" pitchFamily="49" charset="0"/>
                <a:ea typeface="Open Sans" panose="020B0606030504020204" pitchFamily="34" charset="0"/>
                <a:cs typeface="Courier New" panose="02070309020205020404" pitchFamily="49" charset="0"/>
              </a:rPr>
              <a:t>index.ts</a:t>
            </a:r>
            <a:endParaRPr lang="en-GB" dirty="0">
              <a:latin typeface="Courier New" panose="02070309020205020404" pitchFamily="49" charset="0"/>
              <a:ea typeface="Open Sans" panose="020B0606030504020204" pitchFamily="34" charset="0"/>
              <a:cs typeface="Courier New" panose="02070309020205020404" pitchFamily="49" charset="0"/>
            </a:endParaRP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We accidentally pass some incorrect types into functions!</a:t>
            </a:r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2788</TotalTime>
  <Words>975</Words>
  <Application>Microsoft Office PowerPoint</Application>
  <PresentationFormat>On-screen Show (16:9)</PresentationFormat>
  <Paragraphs>172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Courier New</vt:lpstr>
      <vt:lpstr>Open Sans</vt:lpstr>
      <vt:lpstr>Tahoma</vt:lpstr>
      <vt:lpstr>Standard_LiveLessons_2017</vt:lpstr>
      <vt:lpstr>Additional Techniques</vt:lpstr>
      <vt:lpstr>1. Generics</vt:lpstr>
      <vt:lpstr>Defining Generic Functions</vt:lpstr>
      <vt:lpstr>Calling Generic Functions</vt:lpstr>
      <vt:lpstr>Specifying Type Constraints</vt:lpstr>
      <vt:lpstr>Defining Generic Classes</vt:lpstr>
      <vt:lpstr>Using Generic Classes</vt:lpstr>
      <vt:lpstr>2. Declaration Files</vt:lpstr>
      <vt:lpstr>The Need for Declaration Files (1 of 3)</vt:lpstr>
      <vt:lpstr>The Need for Declaration Files (2 of 3)</vt:lpstr>
      <vt:lpstr>The Need for Declaration Files (3 of 3)</vt:lpstr>
      <vt:lpstr>Declaration Files to the Rescue</vt:lpstr>
      <vt:lpstr>Using Declaration Files (1 of 3)</vt:lpstr>
      <vt:lpstr>Using Declaration Files (2 of 3)</vt:lpstr>
      <vt:lpstr>Using Declaration Files (3 of 3)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132</cp:revision>
  <dcterms:created xsi:type="dcterms:W3CDTF">2015-09-28T19:52:00Z</dcterms:created>
  <dcterms:modified xsi:type="dcterms:W3CDTF">2023-04-11T08:37:53Z</dcterms:modified>
</cp:coreProperties>
</file>