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3.jpg" ContentType="image/jpg"/>
  <Override PartName="/ppt/media/image4.jpg" ContentType="image/jpg"/>
  <Override PartName="/ppt/notesSlides/notesSlide1.xml" ContentType="application/vnd.openxmlformats-officedocument.presentationml.notesSlide+xml"/>
  <Override PartName="/ppt/media/image5.jpg" ContentType="image/jpg"/>
  <Override PartName="/ppt/media/image6.jpg" ContentType="image/jpg"/>
  <Override PartName="/ppt/media/image7.jpg" ContentType="image/jpg"/>
  <Override PartName="/ppt/media/image8.jpg" ContentType="image/jpg"/>
  <Override PartName="/ppt/media/image12.jpg" ContentType="image/jpg"/>
  <Override PartName="/ppt/media/image14.jpg" ContentType="image/jpg"/>
  <Override PartName="/ppt/media/image15.jpg" ContentType="image/jpg"/>
  <Override PartName="/ppt/media/image20.jpg" ContentType="image/jpg"/>
  <Override PartName="/ppt/media/image21.jpg" ContentType="image/jpg"/>
  <Override PartName="/ppt/media/image23.jpg" ContentType="image/jpg"/>
  <Override PartName="/ppt/media/image26.jpg" ContentType="image/jpg"/>
  <Override PartName="/ppt/media/image27.jpg" ContentType="image/jpg"/>
  <Override PartName="/ppt/media/image28.jpg" ContentType="image/jpg"/>
  <Override PartName="/ppt/media/image29.jpg" ContentType="image/jpg"/>
  <Override PartName="/ppt/media/image30.jpg" ContentType="image/jpg"/>
  <Override PartName="/ppt/media/image33.jpg" ContentType="image/jpg"/>
  <Override PartName="/ppt/media/image61.jpg" ContentType="image/jpg"/>
  <Override PartName="/ppt/media/image62.jpg" ContentType="image/jpg"/>
  <Override PartName="/ppt/notesSlides/notesSlide2.xml" ContentType="application/vnd.openxmlformats-officedocument.presentationml.notesSlide+xml"/>
  <Override PartName="/ppt/media/image63.jpg" ContentType="image/jpg"/>
  <Override PartName="/ppt/media/image64.jpg" ContentType="image/jpg"/>
  <Override PartName="/ppt/media/image65.jpg" ContentType="image/jpg"/>
  <Override PartName="/ppt/notesSlides/notesSlide3.xml" ContentType="application/vnd.openxmlformats-officedocument.presentationml.notesSlide+xml"/>
  <Override PartName="/ppt/media/image68.jpg" ContentType="image/jpg"/>
  <Override PartName="/ppt/notesSlides/notesSlide4.xml" ContentType="application/vnd.openxmlformats-officedocument.presentationml.notesSlide+xml"/>
  <Override PartName="/ppt/media/image73.jpg" ContentType="image/jpg"/>
  <Override PartName="/ppt/media/image82.jpg" ContentType="image/jpg"/>
  <Override PartName="/ppt/media/image83.jpg" ContentType="image/jpg"/>
  <Override PartName="/ppt/media/image94.jpg" ContentType="image/jpg"/>
  <Override PartName="/ppt/media/image99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343" r:id="rId2"/>
    <p:sldId id="340" r:id="rId3"/>
    <p:sldId id="334" r:id="rId4"/>
    <p:sldId id="335" r:id="rId5"/>
    <p:sldId id="336" r:id="rId6"/>
    <p:sldId id="338" r:id="rId7"/>
    <p:sldId id="271" r:id="rId8"/>
    <p:sldId id="341" r:id="rId9"/>
    <p:sldId id="342" r:id="rId10"/>
    <p:sldId id="274" r:id="rId11"/>
    <p:sldId id="277" r:id="rId12"/>
    <p:sldId id="282" r:id="rId13"/>
    <p:sldId id="284" r:id="rId14"/>
    <p:sldId id="285" r:id="rId15"/>
    <p:sldId id="286" r:id="rId16"/>
    <p:sldId id="287" r:id="rId17"/>
    <p:sldId id="289" r:id="rId18"/>
    <p:sldId id="288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2" r:id="rId30"/>
    <p:sldId id="346" r:id="rId31"/>
    <p:sldId id="305" r:id="rId32"/>
    <p:sldId id="306" r:id="rId33"/>
    <p:sldId id="307" r:id="rId34"/>
    <p:sldId id="312" r:id="rId35"/>
    <p:sldId id="308" r:id="rId36"/>
    <p:sldId id="309" r:id="rId37"/>
    <p:sldId id="313" r:id="rId38"/>
    <p:sldId id="314" r:id="rId39"/>
    <p:sldId id="315" r:id="rId40"/>
    <p:sldId id="316" r:id="rId41"/>
    <p:sldId id="317" r:id="rId42"/>
    <p:sldId id="337" r:id="rId43"/>
    <p:sldId id="318" r:id="rId44"/>
    <p:sldId id="319" r:id="rId45"/>
    <p:sldId id="320" r:id="rId46"/>
    <p:sldId id="321" r:id="rId47"/>
    <p:sldId id="322" r:id="rId48"/>
    <p:sldId id="323" r:id="rId49"/>
    <p:sldId id="345" r:id="rId50"/>
    <p:sldId id="328" r:id="rId51"/>
    <p:sldId id="331" r:id="rId52"/>
    <p:sldId id="332" r:id="rId53"/>
    <p:sldId id="347" r:id="rId54"/>
  </p:sldIdLst>
  <p:sldSz cx="5842000" cy="3302000"/>
  <p:notesSz cx="5842000" cy="3302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808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234" d="100"/>
          <a:sy n="234" d="100"/>
        </p:scale>
        <p:origin x="1344" y="11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532063" cy="165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308350" y="0"/>
            <a:ext cx="2532063" cy="165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0998C-D425-4939-AF92-671377737ED8}" type="datetimeFigureOut">
              <a:rPr lang="zh-TW" altLang="en-US" smtClean="0"/>
              <a:t>2022/8/24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3136900"/>
            <a:ext cx="2532063" cy="165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308350" y="3136900"/>
            <a:ext cx="2532063" cy="165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9FDBD3-64F3-4F1E-8799-B7D12119D0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77716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532063" cy="165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308350" y="0"/>
            <a:ext cx="2532063" cy="165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FD1C6-159F-474D-87C7-E939C6EB85FE}" type="datetimeFigureOut">
              <a:rPr lang="zh-TW" altLang="en-US" smtClean="0"/>
              <a:t>2022/8/24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935163" y="412750"/>
            <a:ext cx="1971675" cy="11144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584200" y="1589088"/>
            <a:ext cx="4673600" cy="130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3136900"/>
            <a:ext cx="2532063" cy="165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308350" y="3136900"/>
            <a:ext cx="2532063" cy="165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B4E6B-00A3-4B0C-89DF-C6E9C6BAA4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2934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B4E6B-00A3-4B0C-89DF-C6E9C6BAA48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820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B4E6B-00A3-4B0C-89DF-C6E9C6BAA486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3209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需要得知產品分類的獲利率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B4E6B-00A3-4B0C-89DF-C6E9C6BAA486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8327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https://docs.microsoft.com/zh-tw/dax/sumx-function-dax</a:t>
            </a:r>
            <a:r>
              <a:rPr lang="zh-TW" altLang="en-US" dirty="0" smtClean="0"/>
              <a:t>  </a:t>
            </a:r>
            <a:endParaRPr lang="en-US" altLang="zh-TW" dirty="0" smtClean="0"/>
          </a:p>
          <a:p>
            <a:r>
              <a:rPr lang="zh-TW" altLang="en-US" dirty="0" smtClean="0"/>
              <a:t>獲利率 </a:t>
            </a:r>
            <a:r>
              <a:rPr lang="en-US" altLang="zh-TW" dirty="0" smtClean="0"/>
              <a:t>=</a:t>
            </a:r>
            <a:r>
              <a:rPr lang="zh-TW" altLang="en-US" dirty="0" smtClean="0"/>
              <a:t> 總獲利 </a:t>
            </a:r>
            <a:r>
              <a:rPr lang="en-US" altLang="zh-TW" dirty="0" smtClean="0"/>
              <a:t>/</a:t>
            </a:r>
            <a:r>
              <a:rPr lang="zh-TW" altLang="en-US" dirty="0" smtClean="0"/>
              <a:t> 總銷售金額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B4E6B-00A3-4B0C-89DF-C6E9C6BAA486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3651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844540" cy="3162300"/>
          </a:xfrm>
          <a:custGeom>
            <a:avLst/>
            <a:gdLst/>
            <a:ahLst/>
            <a:cxnLst/>
            <a:rect l="l" t="t" r="r" b="b"/>
            <a:pathLst>
              <a:path w="5844540" h="3162300">
                <a:moveTo>
                  <a:pt x="0" y="3162053"/>
                </a:moveTo>
                <a:lnTo>
                  <a:pt x="5844540" y="3162053"/>
                </a:lnTo>
                <a:lnTo>
                  <a:pt x="5844540" y="0"/>
                </a:lnTo>
                <a:lnTo>
                  <a:pt x="0" y="0"/>
                </a:lnTo>
                <a:lnTo>
                  <a:pt x="0" y="3162053"/>
                </a:lnTo>
                <a:close/>
              </a:path>
            </a:pathLst>
          </a:custGeom>
          <a:solidFill>
            <a:srgbClr val="94B3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3162053"/>
            <a:ext cx="5844540" cy="125095"/>
          </a:xfrm>
          <a:custGeom>
            <a:avLst/>
            <a:gdLst/>
            <a:ahLst/>
            <a:cxnLst/>
            <a:rect l="l" t="t" r="r" b="b"/>
            <a:pathLst>
              <a:path w="5844540" h="125095">
                <a:moveTo>
                  <a:pt x="0" y="0"/>
                </a:moveTo>
                <a:lnTo>
                  <a:pt x="0" y="124960"/>
                </a:lnTo>
                <a:lnTo>
                  <a:pt x="5844540" y="124960"/>
                </a:lnTo>
                <a:lnTo>
                  <a:pt x="5844540" y="0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6880" y="756666"/>
            <a:ext cx="4974589" cy="784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77252" y="1849120"/>
            <a:ext cx="4093845" cy="825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4C622-279E-471B-8482-4AD3BFCC037D}" type="datetime1">
              <a:rPr lang="en-US" altLang="zh-TW" smtClean="0"/>
              <a:t>8/24/2022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3878A-B4A5-4210-BD4C-47D3936197CF}" type="datetime1">
              <a:rPr lang="en-US" altLang="zh-TW" smtClean="0"/>
              <a:t>8/24/2022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16400" y="3146050"/>
            <a:ext cx="1605788" cy="123111"/>
          </a:xfrm>
        </p:spPr>
        <p:txBody>
          <a:bodyPr lIns="0" tIns="0" rIns="0" bIns="0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92417" y="759460"/>
            <a:ext cx="2544032" cy="2179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011900" y="759460"/>
            <a:ext cx="2544032" cy="2179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4AF9B-2BF0-45C2-B6D4-A6359855A992}" type="datetime1">
              <a:rPr lang="en-US" altLang="zh-TW" smtClean="0"/>
              <a:t>8/24/2022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4445000" y="3139585"/>
            <a:ext cx="1397000" cy="111615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BAC83-5261-411C-9A8E-23B8AA7454F9}" type="datetime1">
              <a:rPr lang="en-US" altLang="zh-TW" smtClean="0"/>
              <a:t>8/24/2022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4445000" y="3153410"/>
            <a:ext cx="1397000" cy="123111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C4BDC-6036-4D2A-9425-9C383EEAC12F}" type="datetime1">
              <a:rPr lang="en-US" altLang="zh-TW" smtClean="0"/>
              <a:t>8/24/2022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4445000" y="3153410"/>
            <a:ext cx="1397000" cy="123111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844540" cy="3162300"/>
          </a:xfrm>
          <a:custGeom>
            <a:avLst/>
            <a:gdLst/>
            <a:ahLst/>
            <a:cxnLst/>
            <a:rect l="l" t="t" r="r" b="b"/>
            <a:pathLst>
              <a:path w="5844540" h="3162300">
                <a:moveTo>
                  <a:pt x="0" y="3162053"/>
                </a:moveTo>
                <a:lnTo>
                  <a:pt x="5844540" y="3162053"/>
                </a:lnTo>
                <a:lnTo>
                  <a:pt x="5844540" y="0"/>
                </a:lnTo>
                <a:lnTo>
                  <a:pt x="0" y="0"/>
                </a:lnTo>
                <a:lnTo>
                  <a:pt x="0" y="316205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3162053"/>
            <a:ext cx="5844540" cy="125095"/>
          </a:xfrm>
          <a:custGeom>
            <a:avLst/>
            <a:gdLst/>
            <a:ahLst/>
            <a:cxnLst/>
            <a:rect l="l" t="t" r="r" b="b"/>
            <a:pathLst>
              <a:path w="5844540" h="125095">
                <a:moveTo>
                  <a:pt x="0" y="0"/>
                </a:moveTo>
                <a:lnTo>
                  <a:pt x="0" y="124960"/>
                </a:lnTo>
                <a:lnTo>
                  <a:pt x="5844540" y="124960"/>
                </a:lnTo>
                <a:lnTo>
                  <a:pt x="5844540" y="0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47164" y="201549"/>
            <a:ext cx="2954020" cy="376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0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1003" y="717807"/>
            <a:ext cx="5087620" cy="2263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88439" y="3070860"/>
            <a:ext cx="1871472" cy="165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92417" y="3070860"/>
            <a:ext cx="1345120" cy="165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94F06-F6E3-48BB-A3B4-B3B236D1F506}" type="datetime1">
              <a:rPr lang="en-US" altLang="zh-TW" smtClean="0"/>
              <a:t>8/24/2022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445000" y="3163504"/>
            <a:ext cx="1397000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26" Type="http://schemas.openxmlformats.org/officeDocument/2006/relationships/image" Target="../media/image57.png"/><Relationship Id="rId3" Type="http://schemas.openxmlformats.org/officeDocument/2006/relationships/image" Target="../media/image34.png"/><Relationship Id="rId21" Type="http://schemas.openxmlformats.org/officeDocument/2006/relationships/image" Target="../media/image52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5" Type="http://schemas.openxmlformats.org/officeDocument/2006/relationships/image" Target="../media/image56.png"/><Relationship Id="rId2" Type="http://schemas.openxmlformats.org/officeDocument/2006/relationships/image" Target="../media/image33.jpg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24" Type="http://schemas.openxmlformats.org/officeDocument/2006/relationships/image" Target="../media/image55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23" Type="http://schemas.openxmlformats.org/officeDocument/2006/relationships/image" Target="../media/image54.png"/><Relationship Id="rId10" Type="http://schemas.openxmlformats.org/officeDocument/2006/relationships/image" Target="../media/image41.png"/><Relationship Id="rId19" Type="http://schemas.openxmlformats.org/officeDocument/2006/relationships/image" Target="../media/image50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Relationship Id="rId22" Type="http://schemas.openxmlformats.org/officeDocument/2006/relationships/image" Target="../media/image53.png"/><Relationship Id="rId27" Type="http://schemas.openxmlformats.org/officeDocument/2006/relationships/image" Target="../media/image5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6.PNG"/><Relationship Id="rId5" Type="http://schemas.openxmlformats.org/officeDocument/2006/relationships/image" Target="../media/image65.jpg"/><Relationship Id="rId4" Type="http://schemas.openxmlformats.org/officeDocument/2006/relationships/image" Target="../media/image64.jp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7" Type="http://schemas.openxmlformats.org/officeDocument/2006/relationships/hyperlink" Target="https://msdn.microsoft.com/zh-tw/library/ee634396.aspx" TargetMode="External"/><Relationship Id="rId2" Type="http://schemas.openxmlformats.org/officeDocument/2006/relationships/image" Target="../media/image83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jp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36880" y="678560"/>
            <a:ext cx="3550920" cy="66556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2455"/>
              </a:lnSpc>
              <a:spcBef>
                <a:spcPts val="90"/>
              </a:spcBef>
            </a:pPr>
            <a:r>
              <a:rPr lang="zh-TW" altLang="en-US" sz="2400" spc="-2" dirty="0">
                <a:latin typeface="微軟正黑體" panose="020B0604030504040204" pitchFamily="34" charset="-120"/>
                <a:ea typeface="微軟正黑體" panose="020B0604030504040204" pitchFamily="34" charset="-120"/>
                <a:cs typeface="Arial Black"/>
              </a:rPr>
              <a:t>資料視覺化 </a:t>
            </a:r>
            <a:r>
              <a:rPr lang="en-US" altLang="zh-TW" sz="2400" spc="-2" dirty="0">
                <a:latin typeface="微軟正黑體" panose="020B0604030504040204" pitchFamily="34" charset="-120"/>
                <a:ea typeface="微軟正黑體" panose="020B0604030504040204" pitchFamily="34" charset="-120"/>
                <a:cs typeface="Arial Black"/>
              </a:rPr>
              <a:t>–</a:t>
            </a:r>
            <a:r>
              <a:rPr lang="zh-TW" altLang="en-US" sz="2400" spc="-2" dirty="0">
                <a:latin typeface="微軟正黑體" panose="020B0604030504040204" pitchFamily="34" charset="-120"/>
                <a:ea typeface="微軟正黑體" panose="020B0604030504040204" pitchFamily="34" charset="-120"/>
                <a:cs typeface="Arial Black"/>
              </a:rPr>
              <a:t> </a:t>
            </a:r>
            <a:endParaRPr lang="en-US" altLang="zh-TW" sz="2400" spc="-2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Arial Black"/>
            </a:endParaRPr>
          </a:p>
          <a:p>
            <a:pPr marL="12700">
              <a:lnSpc>
                <a:spcPts val="2455"/>
              </a:lnSpc>
              <a:spcBef>
                <a:spcPts val="90"/>
              </a:spcBef>
            </a:pPr>
            <a:r>
              <a:rPr lang="en-US" altLang="zh-TW" sz="2400" spc="-2" dirty="0" smtClean="0">
                <a:latin typeface="Arial Black"/>
                <a:cs typeface="Arial Black"/>
              </a:rPr>
              <a:t>Power BI</a:t>
            </a:r>
            <a:r>
              <a:rPr lang="zh-TW" altLang="en-US" sz="2400" spc="-2" dirty="0" smtClean="0">
                <a:latin typeface="Arial Black"/>
                <a:cs typeface="Arial Black"/>
              </a:rPr>
              <a:t> </a:t>
            </a:r>
            <a:r>
              <a:rPr lang="zh-TW" altLang="en-US" sz="2400" spc="-2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 Black"/>
              </a:rPr>
              <a:t>入門</a:t>
            </a:r>
            <a:r>
              <a:rPr lang="zh-TW" altLang="en-US" sz="2400" spc="-2" dirty="0">
                <a:latin typeface="微軟正黑體" panose="020B0604030504040204" pitchFamily="34" charset="-120"/>
                <a:ea typeface="微軟正黑體" panose="020B0604030504040204" pitchFamily="34" charset="-120"/>
                <a:cs typeface="Arial Black"/>
              </a:rPr>
              <a:t>教學</a:t>
            </a:r>
            <a:endParaRPr sz="2550" dirty="0"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380"/>
            <a:ext cx="5844540" cy="3288029"/>
          </a:xfrm>
          <a:custGeom>
            <a:avLst/>
            <a:gdLst/>
            <a:ahLst/>
            <a:cxnLst/>
            <a:rect l="l" t="t" r="r" b="b"/>
            <a:pathLst>
              <a:path w="5844540" h="3288029">
                <a:moveTo>
                  <a:pt x="0" y="3287522"/>
                </a:moveTo>
                <a:lnTo>
                  <a:pt x="5844286" y="3287522"/>
                </a:lnTo>
                <a:lnTo>
                  <a:pt x="5844286" y="0"/>
                </a:lnTo>
                <a:lnTo>
                  <a:pt x="0" y="0"/>
                </a:lnTo>
                <a:lnTo>
                  <a:pt x="0" y="3287522"/>
                </a:lnTo>
                <a:close/>
              </a:path>
            </a:pathLst>
          </a:custGeom>
          <a:ln w="24384">
            <a:noFill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/>
          <p:cNvSpPr txBox="1"/>
          <p:nvPr/>
        </p:nvSpPr>
        <p:spPr>
          <a:xfrm>
            <a:off x="1848603" y="2641600"/>
            <a:ext cx="2132847" cy="287158"/>
          </a:xfrm>
          <a:prstGeom prst="rect">
            <a:avLst/>
          </a:prstGeom>
        </p:spPr>
        <p:txBody>
          <a:bodyPr vert="horz" wrap="square" lIns="0" tIns="108232" rIns="0" bIns="0" rtlCol="0">
            <a:spAutoFit/>
          </a:bodyPr>
          <a:lstStyle/>
          <a:p>
            <a:pPr algn="ctr">
              <a:spcBef>
                <a:spcPts val="852"/>
              </a:spcBef>
            </a:pPr>
            <a:r>
              <a:rPr sz="1156" spc="-2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中華電信數據發</a:t>
            </a:r>
            <a:r>
              <a:rPr sz="1156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展處</a:t>
            </a:r>
            <a:endParaRPr lang="en-US" sz="1156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Noto Sans CJK JP Medium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153" y="2946400"/>
            <a:ext cx="850900" cy="224881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8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207264" y="676655"/>
            <a:ext cx="5339080" cy="2371725"/>
            <a:chOff x="207264" y="676655"/>
            <a:chExt cx="5339080" cy="2371725"/>
          </a:xfrm>
        </p:grpSpPr>
        <p:sp>
          <p:nvSpPr>
            <p:cNvPr id="5" name="object 5"/>
            <p:cNvSpPr/>
            <p:nvPr/>
          </p:nvSpPr>
          <p:spPr>
            <a:xfrm>
              <a:off x="207264" y="676655"/>
              <a:ext cx="5339080" cy="2371725"/>
            </a:xfrm>
            <a:custGeom>
              <a:avLst/>
              <a:gdLst/>
              <a:ahLst/>
              <a:cxnLst/>
              <a:rect l="l" t="t" r="r" b="b"/>
              <a:pathLst>
                <a:path w="5339080" h="2371725">
                  <a:moveTo>
                    <a:pt x="5141722" y="0"/>
                  </a:moveTo>
                  <a:lnTo>
                    <a:pt x="196849" y="0"/>
                  </a:lnTo>
                  <a:lnTo>
                    <a:pt x="151711" y="5199"/>
                  </a:lnTo>
                  <a:lnTo>
                    <a:pt x="110277" y="20008"/>
                  </a:lnTo>
                  <a:lnTo>
                    <a:pt x="73727" y="43247"/>
                  </a:lnTo>
                  <a:lnTo>
                    <a:pt x="43243" y="73732"/>
                  </a:lnTo>
                  <a:lnTo>
                    <a:pt x="20006" y="110282"/>
                  </a:lnTo>
                  <a:lnTo>
                    <a:pt x="5198" y="151715"/>
                  </a:lnTo>
                  <a:lnTo>
                    <a:pt x="0" y="196850"/>
                  </a:lnTo>
                  <a:lnTo>
                    <a:pt x="0" y="2174367"/>
                  </a:lnTo>
                  <a:lnTo>
                    <a:pt x="5198" y="2219501"/>
                  </a:lnTo>
                  <a:lnTo>
                    <a:pt x="20006" y="2260934"/>
                  </a:lnTo>
                  <a:lnTo>
                    <a:pt x="43243" y="2297484"/>
                  </a:lnTo>
                  <a:lnTo>
                    <a:pt x="73727" y="2327969"/>
                  </a:lnTo>
                  <a:lnTo>
                    <a:pt x="110277" y="2351208"/>
                  </a:lnTo>
                  <a:lnTo>
                    <a:pt x="151711" y="2366017"/>
                  </a:lnTo>
                  <a:lnTo>
                    <a:pt x="196849" y="2371217"/>
                  </a:lnTo>
                  <a:lnTo>
                    <a:pt x="5141722" y="2371217"/>
                  </a:lnTo>
                  <a:lnTo>
                    <a:pt x="5186856" y="2366017"/>
                  </a:lnTo>
                  <a:lnTo>
                    <a:pt x="5228289" y="2351208"/>
                  </a:lnTo>
                  <a:lnTo>
                    <a:pt x="5264839" y="2327969"/>
                  </a:lnTo>
                  <a:lnTo>
                    <a:pt x="5295324" y="2297484"/>
                  </a:lnTo>
                  <a:lnTo>
                    <a:pt x="5318563" y="2260934"/>
                  </a:lnTo>
                  <a:lnTo>
                    <a:pt x="5333372" y="2219501"/>
                  </a:lnTo>
                  <a:lnTo>
                    <a:pt x="5338572" y="2174367"/>
                  </a:lnTo>
                  <a:lnTo>
                    <a:pt x="5338572" y="196850"/>
                  </a:lnTo>
                  <a:lnTo>
                    <a:pt x="5333372" y="151715"/>
                  </a:lnTo>
                  <a:lnTo>
                    <a:pt x="5318563" y="110282"/>
                  </a:lnTo>
                  <a:lnTo>
                    <a:pt x="5295324" y="73732"/>
                  </a:lnTo>
                  <a:lnTo>
                    <a:pt x="5264839" y="43247"/>
                  </a:lnTo>
                  <a:lnTo>
                    <a:pt x="5228289" y="20008"/>
                  </a:lnTo>
                  <a:lnTo>
                    <a:pt x="5186856" y="5199"/>
                  </a:lnTo>
                  <a:lnTo>
                    <a:pt x="51417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5416" y="1040015"/>
              <a:ext cx="2936875" cy="1649095"/>
            </a:xfrm>
            <a:custGeom>
              <a:avLst/>
              <a:gdLst/>
              <a:ahLst/>
              <a:cxnLst/>
              <a:rect l="l" t="t" r="r" b="b"/>
              <a:pathLst>
                <a:path w="2936875" h="1649095">
                  <a:moveTo>
                    <a:pt x="472427" y="263652"/>
                  </a:moveTo>
                  <a:lnTo>
                    <a:pt x="438912" y="263652"/>
                  </a:lnTo>
                  <a:lnTo>
                    <a:pt x="0" y="263652"/>
                  </a:lnTo>
                  <a:lnTo>
                    <a:pt x="0" y="464807"/>
                  </a:lnTo>
                  <a:lnTo>
                    <a:pt x="438912" y="464807"/>
                  </a:lnTo>
                  <a:lnTo>
                    <a:pt x="472427" y="464807"/>
                  </a:lnTo>
                  <a:lnTo>
                    <a:pt x="472427" y="263652"/>
                  </a:lnTo>
                  <a:close/>
                </a:path>
                <a:path w="2936875" h="1649095">
                  <a:moveTo>
                    <a:pt x="1024115" y="0"/>
                  </a:moveTo>
                  <a:lnTo>
                    <a:pt x="438912" y="0"/>
                  </a:lnTo>
                  <a:lnTo>
                    <a:pt x="438912" y="201155"/>
                  </a:lnTo>
                  <a:lnTo>
                    <a:pt x="1024115" y="201155"/>
                  </a:lnTo>
                  <a:lnTo>
                    <a:pt x="1024115" y="0"/>
                  </a:lnTo>
                  <a:close/>
                </a:path>
                <a:path w="2936875" h="1649095">
                  <a:moveTo>
                    <a:pt x="1922018" y="1447673"/>
                  </a:moveTo>
                  <a:lnTo>
                    <a:pt x="605282" y="1447673"/>
                  </a:lnTo>
                  <a:lnTo>
                    <a:pt x="605282" y="1648828"/>
                  </a:lnTo>
                  <a:lnTo>
                    <a:pt x="1922018" y="1648828"/>
                  </a:lnTo>
                  <a:lnTo>
                    <a:pt x="1922018" y="1447673"/>
                  </a:lnTo>
                  <a:close/>
                </a:path>
                <a:path w="2936875" h="1649095">
                  <a:moveTo>
                    <a:pt x="2854452" y="0"/>
                  </a:moveTo>
                  <a:lnTo>
                    <a:pt x="1391412" y="0"/>
                  </a:lnTo>
                  <a:lnTo>
                    <a:pt x="1057656" y="0"/>
                  </a:lnTo>
                  <a:lnTo>
                    <a:pt x="1024128" y="0"/>
                  </a:lnTo>
                  <a:lnTo>
                    <a:pt x="1024128" y="201155"/>
                  </a:lnTo>
                  <a:lnTo>
                    <a:pt x="1057656" y="201155"/>
                  </a:lnTo>
                  <a:lnTo>
                    <a:pt x="1391412" y="201155"/>
                  </a:lnTo>
                  <a:lnTo>
                    <a:pt x="2854452" y="201155"/>
                  </a:lnTo>
                  <a:lnTo>
                    <a:pt x="2854452" y="0"/>
                  </a:lnTo>
                  <a:close/>
                </a:path>
                <a:path w="2936875" h="1649095">
                  <a:moveTo>
                    <a:pt x="2936748" y="263652"/>
                  </a:moveTo>
                  <a:lnTo>
                    <a:pt x="1912620" y="263652"/>
                  </a:lnTo>
                  <a:lnTo>
                    <a:pt x="1833372" y="263652"/>
                  </a:lnTo>
                  <a:lnTo>
                    <a:pt x="516636" y="263652"/>
                  </a:lnTo>
                  <a:lnTo>
                    <a:pt x="472440" y="263652"/>
                  </a:lnTo>
                  <a:lnTo>
                    <a:pt x="472440" y="464807"/>
                  </a:lnTo>
                  <a:lnTo>
                    <a:pt x="516636" y="464807"/>
                  </a:lnTo>
                  <a:lnTo>
                    <a:pt x="1833372" y="464807"/>
                  </a:lnTo>
                  <a:lnTo>
                    <a:pt x="1912620" y="464807"/>
                  </a:lnTo>
                  <a:lnTo>
                    <a:pt x="2936748" y="464807"/>
                  </a:lnTo>
                  <a:lnTo>
                    <a:pt x="2936748" y="263652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14905" y="200913"/>
            <a:ext cx="2023110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>
                <a:latin typeface="Calibri"/>
                <a:cs typeface="Calibri"/>
              </a:rPr>
              <a:t>Power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BI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/>
              <a:t>的優勢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90855" y="694105"/>
            <a:ext cx="5001895" cy="2261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31775" marR="5080" indent="-219710">
              <a:lnSpc>
                <a:spcPct val="150100"/>
              </a:lnSpc>
              <a:spcBef>
                <a:spcPts val="90"/>
              </a:spcBef>
              <a:buFont typeface="Wingdings"/>
              <a:buChar char=""/>
              <a:tabLst>
                <a:tab pos="232410" algn="l"/>
              </a:tabLst>
            </a:pPr>
            <a:r>
              <a:rPr sz="1150" dirty="0">
                <a:latin typeface="Microsoft JhengHei"/>
                <a:cs typeface="Microsoft JhengHei"/>
              </a:rPr>
              <a:t>目前大家最熟悉的數據處理入門工具非</a:t>
            </a:r>
            <a:r>
              <a:rPr sz="1150" spc="-30" dirty="0">
                <a:latin typeface="Microsoft JhengHei"/>
                <a:cs typeface="Microsoft JhengHei"/>
              </a:rPr>
              <a:t> </a:t>
            </a:r>
            <a:r>
              <a:rPr sz="1150" spc="-5" dirty="0">
                <a:latin typeface="Calibri"/>
                <a:cs typeface="Calibri"/>
              </a:rPr>
              <a:t>Excel</a:t>
            </a:r>
            <a:r>
              <a:rPr sz="1150" spc="-10" dirty="0">
                <a:latin typeface="Calibri"/>
                <a:cs typeface="Calibri"/>
              </a:rPr>
              <a:t> </a:t>
            </a:r>
            <a:r>
              <a:rPr sz="1150" dirty="0">
                <a:latin typeface="Microsoft JhengHei"/>
                <a:cs typeface="Microsoft JhengHei"/>
              </a:rPr>
              <a:t>莫屬，而</a:t>
            </a:r>
            <a:r>
              <a:rPr sz="1150" spc="-30" dirty="0">
                <a:latin typeface="Microsoft JhengHei"/>
                <a:cs typeface="Microsoft JhengHei"/>
              </a:rPr>
              <a:t> </a:t>
            </a:r>
            <a:r>
              <a:rPr sz="1150" b="1" spc="-5" dirty="0">
                <a:solidFill>
                  <a:srgbClr val="E36C09"/>
                </a:solidFill>
                <a:latin typeface="Calibri"/>
                <a:cs typeface="Calibri"/>
              </a:rPr>
              <a:t>Power</a:t>
            </a:r>
            <a:r>
              <a:rPr sz="1150" b="1" spc="-1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1150" b="1" dirty="0">
                <a:solidFill>
                  <a:srgbClr val="E36C09"/>
                </a:solidFill>
                <a:latin typeface="Calibri"/>
                <a:cs typeface="Calibri"/>
              </a:rPr>
              <a:t>BI</a:t>
            </a:r>
            <a:r>
              <a:rPr sz="1150" b="1" spc="-1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1150" dirty="0">
                <a:latin typeface="Microsoft JhengHei"/>
                <a:cs typeface="Microsoft JhengHei"/>
              </a:rPr>
              <a:t>是由</a:t>
            </a:r>
            <a:r>
              <a:rPr sz="1150" spc="5" dirty="0">
                <a:latin typeface="Microsoft JhengHei"/>
                <a:cs typeface="Microsoft JhengHei"/>
              </a:rPr>
              <a:t> </a:t>
            </a:r>
            <a:r>
              <a:rPr sz="1150" spc="-5" dirty="0">
                <a:latin typeface="Calibri"/>
                <a:cs typeface="Calibri"/>
              </a:rPr>
              <a:t>Excel </a:t>
            </a:r>
            <a:r>
              <a:rPr sz="1150" dirty="0">
                <a:latin typeface="Calibri"/>
                <a:cs typeface="Calibri"/>
              </a:rPr>
              <a:t> </a:t>
            </a:r>
            <a:r>
              <a:rPr sz="1150" dirty="0">
                <a:latin typeface="Microsoft JhengHei"/>
                <a:cs typeface="Microsoft JhengHei"/>
              </a:rPr>
              <a:t>延伸開發；擁有類似</a:t>
            </a:r>
            <a:r>
              <a:rPr sz="1150" spc="-45" dirty="0">
                <a:latin typeface="Microsoft JhengHei"/>
                <a:cs typeface="Microsoft JhengHei"/>
              </a:rPr>
              <a:t> </a:t>
            </a:r>
            <a:r>
              <a:rPr sz="1150" spc="-5" dirty="0">
                <a:latin typeface="Calibri"/>
                <a:cs typeface="Calibri"/>
              </a:rPr>
              <a:t>Excel</a:t>
            </a:r>
            <a:r>
              <a:rPr sz="1150" spc="-20" dirty="0">
                <a:latin typeface="Calibri"/>
                <a:cs typeface="Calibri"/>
              </a:rPr>
              <a:t> </a:t>
            </a:r>
            <a:r>
              <a:rPr sz="1150" dirty="0">
                <a:latin typeface="Microsoft JhengHei"/>
                <a:cs typeface="Microsoft JhengHei"/>
              </a:rPr>
              <a:t>的環境介面與思考方式，是一套初學者更容易上 手的視覺</a:t>
            </a:r>
            <a:r>
              <a:rPr sz="1150" spc="265" dirty="0">
                <a:latin typeface="Microsoft JhengHei"/>
                <a:cs typeface="Microsoft JhengHei"/>
              </a:rPr>
              <a:t>化</a:t>
            </a:r>
            <a:r>
              <a:rPr sz="1150" spc="-5" dirty="0">
                <a:latin typeface="Calibri"/>
                <a:cs typeface="Calibri"/>
              </a:rPr>
              <a:t>(</a:t>
            </a:r>
            <a:r>
              <a:rPr sz="1150" dirty="0">
                <a:latin typeface="Microsoft JhengHei"/>
                <a:cs typeface="Microsoft JhengHei"/>
              </a:rPr>
              <a:t>繪製互動式統計圖表</a:t>
            </a:r>
            <a:r>
              <a:rPr sz="1150" dirty="0">
                <a:latin typeface="Calibri"/>
                <a:cs typeface="Calibri"/>
              </a:rPr>
              <a:t>)</a:t>
            </a:r>
            <a:r>
              <a:rPr sz="1150" spc="-10" dirty="0">
                <a:latin typeface="Calibri"/>
                <a:cs typeface="Calibri"/>
              </a:rPr>
              <a:t> </a:t>
            </a:r>
            <a:r>
              <a:rPr sz="1150" dirty="0" err="1" smtClean="0">
                <a:latin typeface="Microsoft JhengHei"/>
                <a:cs typeface="Microsoft JhengHei"/>
              </a:rPr>
              <a:t>與分析軟體工</a:t>
            </a:r>
            <a:r>
              <a:rPr sz="1150" spc="260" dirty="0" err="1" smtClean="0">
                <a:latin typeface="Microsoft JhengHei"/>
                <a:cs typeface="Microsoft JhengHei"/>
              </a:rPr>
              <a:t>具</a:t>
            </a:r>
            <a:r>
              <a:rPr sz="1150" dirty="0" err="1" smtClean="0">
                <a:latin typeface="Microsoft JhengHei"/>
                <a:cs typeface="Microsoft JhengHei"/>
              </a:rPr>
              <a:t>，並同時整合雲端及行</a:t>
            </a:r>
            <a:r>
              <a:rPr sz="1150" dirty="0" smtClean="0">
                <a:latin typeface="Microsoft JhengHei"/>
                <a:cs typeface="Microsoft JhengHei"/>
              </a:rPr>
              <a:t> </a:t>
            </a:r>
            <a:r>
              <a:rPr sz="1150" dirty="0" err="1" smtClean="0">
                <a:latin typeface="Microsoft JhengHei"/>
                <a:cs typeface="Microsoft JhengHei"/>
              </a:rPr>
              <a:t>動裝置</a:t>
            </a:r>
            <a:r>
              <a:rPr sz="1150" dirty="0" smtClean="0">
                <a:latin typeface="Microsoft JhengHei"/>
                <a:cs typeface="Microsoft JhengHei"/>
              </a:rPr>
              <a:t>。</a:t>
            </a:r>
            <a:endParaRPr sz="1150" dirty="0">
              <a:latin typeface="Microsoft JhengHei"/>
              <a:cs typeface="Microsoft JhengHei"/>
            </a:endParaRPr>
          </a:p>
          <a:p>
            <a:pPr marL="278130" marR="1342390" indent="-219710">
              <a:lnSpc>
                <a:spcPct val="149600"/>
              </a:lnSpc>
              <a:spcBef>
                <a:spcPts val="385"/>
              </a:spcBef>
              <a:buFont typeface="Wingdings"/>
              <a:buChar char=""/>
              <a:tabLst>
                <a:tab pos="278765" algn="l"/>
              </a:tabLst>
            </a:pPr>
            <a:r>
              <a:rPr sz="1150" spc="-5" dirty="0">
                <a:latin typeface="Calibri"/>
                <a:cs typeface="Calibri"/>
              </a:rPr>
              <a:t>Power</a:t>
            </a:r>
            <a:r>
              <a:rPr sz="1150" spc="-2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BI</a:t>
            </a:r>
            <a:r>
              <a:rPr sz="1150" spc="-20" dirty="0">
                <a:latin typeface="Calibri"/>
                <a:cs typeface="Calibri"/>
              </a:rPr>
              <a:t> </a:t>
            </a:r>
            <a:r>
              <a:rPr sz="1150" dirty="0">
                <a:latin typeface="Microsoft JhengHei"/>
                <a:cs typeface="Microsoft JhengHei"/>
              </a:rPr>
              <a:t>同時結合</a:t>
            </a:r>
            <a:r>
              <a:rPr sz="1150" spc="-45" dirty="0">
                <a:latin typeface="Microsoft JhengHei"/>
                <a:cs typeface="Microsoft JhengHei"/>
              </a:rPr>
              <a:t> </a:t>
            </a:r>
            <a:r>
              <a:rPr sz="1150" b="1" dirty="0" err="1">
                <a:solidFill>
                  <a:srgbClr val="4F81BC"/>
                </a:solidFill>
                <a:latin typeface="Microsoft JhengHei"/>
                <a:cs typeface="Microsoft JhengHei"/>
              </a:rPr>
              <a:t>數</a:t>
            </a:r>
            <a:r>
              <a:rPr sz="1150" b="1" spc="-15" dirty="0" err="1">
                <a:solidFill>
                  <a:srgbClr val="4F81BC"/>
                </a:solidFill>
                <a:latin typeface="Microsoft JhengHei"/>
                <a:cs typeface="Microsoft JhengHei"/>
              </a:rPr>
              <a:t>據</a:t>
            </a:r>
            <a:r>
              <a:rPr sz="1150" b="1" dirty="0" err="1">
                <a:solidFill>
                  <a:srgbClr val="4F81BC"/>
                </a:solidFill>
                <a:latin typeface="Microsoft JhengHei"/>
                <a:cs typeface="Microsoft JhengHei"/>
              </a:rPr>
              <a:t>資料獲取與清理</a:t>
            </a:r>
            <a:r>
              <a:rPr sz="1150" dirty="0" smtClean="0">
                <a:latin typeface="Microsoft JhengHei"/>
                <a:cs typeface="Microsoft JhengHei"/>
              </a:rPr>
              <a:t>、 </a:t>
            </a:r>
            <a:r>
              <a:rPr sz="1150" b="1" dirty="0">
                <a:solidFill>
                  <a:srgbClr val="4F81BC"/>
                </a:solidFill>
                <a:latin typeface="Microsoft JhengHei"/>
                <a:cs typeface="Microsoft JhengHei"/>
              </a:rPr>
              <a:t>資料視覺化</a:t>
            </a:r>
            <a:r>
              <a:rPr sz="1150" b="1" spc="-30" dirty="0">
                <a:solidFill>
                  <a:srgbClr val="4F81BC"/>
                </a:solidFill>
                <a:latin typeface="Microsoft JhengHei"/>
                <a:cs typeface="Microsoft JhengHei"/>
              </a:rPr>
              <a:t> </a:t>
            </a:r>
            <a:r>
              <a:rPr sz="1150" dirty="0">
                <a:latin typeface="Microsoft JhengHei"/>
                <a:cs typeface="Microsoft JhengHei"/>
              </a:rPr>
              <a:t>功能。</a:t>
            </a:r>
          </a:p>
          <a:p>
            <a:pPr>
              <a:lnSpc>
                <a:spcPct val="100000"/>
              </a:lnSpc>
              <a:spcBef>
                <a:spcPts val="65"/>
              </a:spcBef>
              <a:buFont typeface="Wingdings"/>
              <a:buChar char=""/>
            </a:pPr>
            <a:endParaRPr sz="700" dirty="0">
              <a:latin typeface="Microsoft JhengHei"/>
              <a:cs typeface="Microsoft JhengHei"/>
            </a:endParaRPr>
          </a:p>
          <a:p>
            <a:pPr marL="278130" indent="-220345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278765" algn="l"/>
              </a:tabLst>
            </a:pPr>
            <a:r>
              <a:rPr sz="1150" spc="-5" dirty="0">
                <a:latin typeface="Calibri"/>
                <a:cs typeface="Calibri"/>
              </a:rPr>
              <a:t>Power</a:t>
            </a:r>
            <a:r>
              <a:rPr sz="1150" spc="-20" dirty="0">
                <a:latin typeface="Calibri"/>
                <a:cs typeface="Calibri"/>
              </a:rPr>
              <a:t> </a:t>
            </a:r>
            <a:r>
              <a:rPr sz="1150" spc="-5" dirty="0">
                <a:latin typeface="Calibri"/>
                <a:cs typeface="Calibri"/>
              </a:rPr>
              <a:t>BI </a:t>
            </a:r>
            <a:r>
              <a:rPr sz="1150" spc="-5" dirty="0">
                <a:latin typeface="Microsoft JhengHei"/>
                <a:cs typeface="Microsoft JhengHei"/>
              </a:rPr>
              <a:t>可以整合多種來源的資</a:t>
            </a:r>
            <a:r>
              <a:rPr sz="1150" dirty="0">
                <a:latin typeface="Microsoft JhengHei"/>
                <a:cs typeface="Microsoft JhengHei"/>
              </a:rPr>
              <a:t>料</a:t>
            </a:r>
            <a:r>
              <a:rPr sz="1150" spc="-5" dirty="0">
                <a:latin typeface="Microsoft JhengHei"/>
                <a:cs typeface="Microsoft JhengHei"/>
              </a:rPr>
              <a:t>，視覺化解讀數</a:t>
            </a:r>
            <a:endParaRPr sz="1150" dirty="0">
              <a:latin typeface="Microsoft JhengHei"/>
              <a:cs typeface="Microsoft JhengHei"/>
            </a:endParaRPr>
          </a:p>
          <a:p>
            <a:pPr marL="278130">
              <a:lnSpc>
                <a:spcPct val="100000"/>
              </a:lnSpc>
              <a:spcBef>
                <a:spcPts val="695"/>
              </a:spcBef>
            </a:pPr>
            <a:r>
              <a:rPr sz="1150" dirty="0">
                <a:latin typeface="Microsoft JhengHei"/>
                <a:cs typeface="Microsoft JhengHei"/>
              </a:rPr>
              <a:t>據的意義，分析、轉化為有效率的決策。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-12191" y="0"/>
            <a:ext cx="5868670" cy="3312160"/>
            <a:chOff x="-12191" y="0"/>
            <a:chExt cx="5868670" cy="331216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80687" y="1921636"/>
              <a:ext cx="1863852" cy="128917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0" y="380"/>
              <a:ext cx="5844540" cy="3288029"/>
            </a:xfrm>
            <a:custGeom>
              <a:avLst/>
              <a:gdLst/>
              <a:ahLst/>
              <a:cxnLst/>
              <a:rect l="l" t="t" r="r" b="b"/>
              <a:pathLst>
                <a:path w="5844540" h="3288029">
                  <a:moveTo>
                    <a:pt x="0" y="3287522"/>
                  </a:moveTo>
                  <a:lnTo>
                    <a:pt x="5844286" y="3287522"/>
                  </a:lnTo>
                  <a:lnTo>
                    <a:pt x="5844286" y="0"/>
                  </a:lnTo>
                  <a:lnTo>
                    <a:pt x="0" y="0"/>
                  </a:lnTo>
                  <a:lnTo>
                    <a:pt x="0" y="3287522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投影片編號版面配置區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10</a:t>
            </a:fld>
            <a:endParaRPr lang="zh-TW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-12192" y="0"/>
            <a:ext cx="5868670" cy="3310890"/>
            <a:chOff x="-12192" y="0"/>
            <a:chExt cx="5868670" cy="3310890"/>
          </a:xfrm>
        </p:grpSpPr>
        <p:sp>
          <p:nvSpPr>
            <p:cNvPr id="5" name="object 5"/>
            <p:cNvSpPr/>
            <p:nvPr/>
          </p:nvSpPr>
          <p:spPr>
            <a:xfrm>
              <a:off x="252983" y="271271"/>
              <a:ext cx="5386070" cy="2682240"/>
            </a:xfrm>
            <a:custGeom>
              <a:avLst/>
              <a:gdLst/>
              <a:ahLst/>
              <a:cxnLst/>
              <a:rect l="l" t="t" r="r" b="b"/>
              <a:pathLst>
                <a:path w="5386070" h="2682240">
                  <a:moveTo>
                    <a:pt x="5163184" y="0"/>
                  </a:moveTo>
                  <a:lnTo>
                    <a:pt x="222656" y="0"/>
                  </a:lnTo>
                  <a:lnTo>
                    <a:pt x="177782" y="4523"/>
                  </a:lnTo>
                  <a:lnTo>
                    <a:pt x="135986" y="17498"/>
                  </a:lnTo>
                  <a:lnTo>
                    <a:pt x="98165" y="38027"/>
                  </a:lnTo>
                  <a:lnTo>
                    <a:pt x="65212" y="65214"/>
                  </a:lnTo>
                  <a:lnTo>
                    <a:pt x="38025" y="98164"/>
                  </a:lnTo>
                  <a:lnTo>
                    <a:pt x="17496" y="135981"/>
                  </a:lnTo>
                  <a:lnTo>
                    <a:pt x="4523" y="177768"/>
                  </a:lnTo>
                  <a:lnTo>
                    <a:pt x="0" y="222631"/>
                  </a:lnTo>
                  <a:lnTo>
                    <a:pt x="0" y="2459482"/>
                  </a:lnTo>
                  <a:lnTo>
                    <a:pt x="4523" y="2504344"/>
                  </a:lnTo>
                  <a:lnTo>
                    <a:pt x="17496" y="2546131"/>
                  </a:lnTo>
                  <a:lnTo>
                    <a:pt x="38025" y="2583948"/>
                  </a:lnTo>
                  <a:lnTo>
                    <a:pt x="65212" y="2616898"/>
                  </a:lnTo>
                  <a:lnTo>
                    <a:pt x="98165" y="2644085"/>
                  </a:lnTo>
                  <a:lnTo>
                    <a:pt x="135986" y="2664614"/>
                  </a:lnTo>
                  <a:lnTo>
                    <a:pt x="177782" y="2677589"/>
                  </a:lnTo>
                  <a:lnTo>
                    <a:pt x="222656" y="2682113"/>
                  </a:lnTo>
                  <a:lnTo>
                    <a:pt x="5163184" y="2682113"/>
                  </a:lnTo>
                  <a:lnTo>
                    <a:pt x="5208047" y="2677589"/>
                  </a:lnTo>
                  <a:lnTo>
                    <a:pt x="5249834" y="2664614"/>
                  </a:lnTo>
                  <a:lnTo>
                    <a:pt x="5287651" y="2644085"/>
                  </a:lnTo>
                  <a:lnTo>
                    <a:pt x="5320601" y="2616898"/>
                  </a:lnTo>
                  <a:lnTo>
                    <a:pt x="5347788" y="2583948"/>
                  </a:lnTo>
                  <a:lnTo>
                    <a:pt x="5368317" y="2546131"/>
                  </a:lnTo>
                  <a:lnTo>
                    <a:pt x="5381292" y="2504344"/>
                  </a:lnTo>
                  <a:lnTo>
                    <a:pt x="5385816" y="2459482"/>
                  </a:lnTo>
                  <a:lnTo>
                    <a:pt x="5385816" y="222631"/>
                  </a:lnTo>
                  <a:lnTo>
                    <a:pt x="5381292" y="177768"/>
                  </a:lnTo>
                  <a:lnTo>
                    <a:pt x="5368317" y="135981"/>
                  </a:lnTo>
                  <a:lnTo>
                    <a:pt x="5347788" y="98164"/>
                  </a:lnTo>
                  <a:lnTo>
                    <a:pt x="5320601" y="65214"/>
                  </a:lnTo>
                  <a:lnTo>
                    <a:pt x="5287651" y="38027"/>
                  </a:lnTo>
                  <a:lnTo>
                    <a:pt x="5249834" y="17498"/>
                  </a:lnTo>
                  <a:lnTo>
                    <a:pt x="5208047" y="4523"/>
                  </a:lnTo>
                  <a:lnTo>
                    <a:pt x="51631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3231" y="393191"/>
              <a:ext cx="4593335" cy="243827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965"/>
              <a:ext cx="5844540" cy="3286125"/>
            </a:xfrm>
            <a:custGeom>
              <a:avLst/>
              <a:gdLst/>
              <a:ahLst/>
              <a:cxnLst/>
              <a:rect l="l" t="t" r="r" b="b"/>
              <a:pathLst>
                <a:path w="5844540" h="3286125">
                  <a:moveTo>
                    <a:pt x="0" y="3285998"/>
                  </a:moveTo>
                  <a:lnTo>
                    <a:pt x="5844286" y="3285998"/>
                  </a:lnTo>
                  <a:lnTo>
                    <a:pt x="5844286" y="0"/>
                  </a:lnTo>
                  <a:lnTo>
                    <a:pt x="0" y="0"/>
                  </a:lnTo>
                  <a:lnTo>
                    <a:pt x="0" y="3285998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投影片編號版面配置區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11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36880" y="756666"/>
            <a:ext cx="2622550" cy="77777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spc="20" dirty="0">
                <a:latin typeface="Microsoft JhengHei"/>
                <a:cs typeface="Microsoft JhengHei"/>
              </a:rPr>
              <a:t>取得資料表</a:t>
            </a:r>
            <a:endParaRPr sz="2400" dirty="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550" b="1" spc="5" dirty="0" err="1" smtClean="0">
                <a:latin typeface="Microsoft JhengHei"/>
                <a:cs typeface="Microsoft JhengHei"/>
              </a:rPr>
              <a:t>多資料表</a:t>
            </a:r>
            <a:r>
              <a:rPr lang="zh-TW" altLang="en-US" sz="2550" b="1" spc="5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關聯</a:t>
            </a:r>
            <a:r>
              <a:rPr sz="2550" b="1" spc="5" dirty="0" err="1" smtClean="0">
                <a:latin typeface="Microsoft JhengHei"/>
                <a:cs typeface="Microsoft JhengHei"/>
              </a:rPr>
              <a:t>應用</a:t>
            </a:r>
            <a:endParaRPr sz="2550" dirty="0">
              <a:latin typeface="Microsoft JhengHei"/>
              <a:cs typeface="Microsoft JhengHe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9210" y="39371"/>
            <a:ext cx="5863590" cy="3288029"/>
            <a:chOff x="0" y="380"/>
            <a:chExt cx="5863590" cy="3288029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55799" y="512317"/>
              <a:ext cx="2907791" cy="2612136"/>
            </a:xfrm>
            <a:prstGeom prst="rect">
              <a:avLst/>
            </a:prstGeom>
            <a:ln>
              <a:noFill/>
            </a:ln>
          </p:spPr>
        </p:pic>
        <p:sp>
          <p:nvSpPr>
            <p:cNvPr id="8" name="object 8"/>
            <p:cNvSpPr/>
            <p:nvPr/>
          </p:nvSpPr>
          <p:spPr>
            <a:xfrm>
              <a:off x="0" y="380"/>
              <a:ext cx="5844540" cy="3288029"/>
            </a:xfrm>
            <a:custGeom>
              <a:avLst/>
              <a:gdLst/>
              <a:ahLst/>
              <a:cxnLst/>
              <a:rect l="l" t="t" r="r" b="b"/>
              <a:pathLst>
                <a:path w="5844540" h="3288029">
                  <a:moveTo>
                    <a:pt x="0" y="3287522"/>
                  </a:moveTo>
                  <a:lnTo>
                    <a:pt x="5844286" y="3287522"/>
                  </a:lnTo>
                  <a:lnTo>
                    <a:pt x="5844286" y="0"/>
                  </a:lnTo>
                  <a:lnTo>
                    <a:pt x="0" y="0"/>
                  </a:lnTo>
                  <a:lnTo>
                    <a:pt x="0" y="3287522"/>
                  </a:lnTo>
                  <a:close/>
                </a:path>
              </a:pathLst>
            </a:custGeom>
            <a:ln w="24384">
              <a:noFill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投影片編號版面配置區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12</a:t>
            </a:fld>
            <a:endParaRPr lang="zh-TW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7264" y="676655"/>
            <a:ext cx="5339080" cy="2371725"/>
          </a:xfrm>
          <a:custGeom>
            <a:avLst/>
            <a:gdLst/>
            <a:ahLst/>
            <a:cxnLst/>
            <a:rect l="l" t="t" r="r" b="b"/>
            <a:pathLst>
              <a:path w="5339080" h="2371725">
                <a:moveTo>
                  <a:pt x="5141722" y="0"/>
                </a:moveTo>
                <a:lnTo>
                  <a:pt x="196849" y="0"/>
                </a:lnTo>
                <a:lnTo>
                  <a:pt x="151711" y="5199"/>
                </a:lnTo>
                <a:lnTo>
                  <a:pt x="110277" y="20008"/>
                </a:lnTo>
                <a:lnTo>
                  <a:pt x="73727" y="43247"/>
                </a:lnTo>
                <a:lnTo>
                  <a:pt x="43243" y="73732"/>
                </a:lnTo>
                <a:lnTo>
                  <a:pt x="20006" y="110282"/>
                </a:lnTo>
                <a:lnTo>
                  <a:pt x="5198" y="151715"/>
                </a:lnTo>
                <a:lnTo>
                  <a:pt x="0" y="196850"/>
                </a:lnTo>
                <a:lnTo>
                  <a:pt x="0" y="2174367"/>
                </a:lnTo>
                <a:lnTo>
                  <a:pt x="5198" y="2219501"/>
                </a:lnTo>
                <a:lnTo>
                  <a:pt x="20006" y="2260934"/>
                </a:lnTo>
                <a:lnTo>
                  <a:pt x="43243" y="2297484"/>
                </a:lnTo>
                <a:lnTo>
                  <a:pt x="73727" y="2327969"/>
                </a:lnTo>
                <a:lnTo>
                  <a:pt x="110277" y="2351208"/>
                </a:lnTo>
                <a:lnTo>
                  <a:pt x="151711" y="2366017"/>
                </a:lnTo>
                <a:lnTo>
                  <a:pt x="196849" y="2371217"/>
                </a:lnTo>
                <a:lnTo>
                  <a:pt x="5141722" y="2371217"/>
                </a:lnTo>
                <a:lnTo>
                  <a:pt x="5186856" y="2366017"/>
                </a:lnTo>
                <a:lnTo>
                  <a:pt x="5228289" y="2351208"/>
                </a:lnTo>
                <a:lnTo>
                  <a:pt x="5264839" y="2327969"/>
                </a:lnTo>
                <a:lnTo>
                  <a:pt x="5295324" y="2297484"/>
                </a:lnTo>
                <a:lnTo>
                  <a:pt x="5318563" y="2260934"/>
                </a:lnTo>
                <a:lnTo>
                  <a:pt x="5333372" y="2219501"/>
                </a:lnTo>
                <a:lnTo>
                  <a:pt x="5338572" y="2174367"/>
                </a:lnTo>
                <a:lnTo>
                  <a:pt x="5338572" y="196850"/>
                </a:lnTo>
                <a:lnTo>
                  <a:pt x="5333372" y="151715"/>
                </a:lnTo>
                <a:lnTo>
                  <a:pt x="5318563" y="110282"/>
                </a:lnTo>
                <a:lnTo>
                  <a:pt x="5295324" y="73732"/>
                </a:lnTo>
                <a:lnTo>
                  <a:pt x="5264839" y="43247"/>
                </a:lnTo>
                <a:lnTo>
                  <a:pt x="5228289" y="20008"/>
                </a:lnTo>
                <a:lnTo>
                  <a:pt x="5186856" y="5199"/>
                </a:lnTo>
                <a:lnTo>
                  <a:pt x="51417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88998" y="200913"/>
            <a:ext cx="2073910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取得與匯入數據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-12191" y="0"/>
            <a:ext cx="5868670" cy="3312160"/>
            <a:chOff x="-12191" y="0"/>
            <a:chExt cx="5868670" cy="331216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7636" y="679703"/>
              <a:ext cx="4130040" cy="236969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0" y="380"/>
              <a:ext cx="5844540" cy="3288029"/>
            </a:xfrm>
            <a:custGeom>
              <a:avLst/>
              <a:gdLst/>
              <a:ahLst/>
              <a:cxnLst/>
              <a:rect l="l" t="t" r="r" b="b"/>
              <a:pathLst>
                <a:path w="5844540" h="3288029">
                  <a:moveTo>
                    <a:pt x="0" y="3287522"/>
                  </a:moveTo>
                  <a:lnTo>
                    <a:pt x="5844286" y="3287522"/>
                  </a:lnTo>
                  <a:lnTo>
                    <a:pt x="5844286" y="0"/>
                  </a:lnTo>
                  <a:lnTo>
                    <a:pt x="0" y="0"/>
                  </a:lnTo>
                  <a:lnTo>
                    <a:pt x="0" y="3287522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投影片編號版面配置區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13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7095" y="723899"/>
            <a:ext cx="5071872" cy="2250820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81003" y="717807"/>
          <a:ext cx="5075554" cy="22569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9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4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84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2879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845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6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28575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B w="28575">
                      <a:solidFill>
                        <a:srgbClr val="F795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90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28575">
                      <a:solidFill>
                        <a:srgbClr val="F79546"/>
                      </a:solidFill>
                      <a:prstDash val="solid"/>
                    </a:lnR>
                    <a:lnT w="28575">
                      <a:solidFill>
                        <a:srgbClr val="F79546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79546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28575" cap="flat" cmpd="sng" algn="ctr">
                      <a:solidFill>
                        <a:srgbClr val="F79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93773" y="209550"/>
            <a:ext cx="3285490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瀏覽資料表內</a:t>
            </a:r>
            <a:r>
              <a:rPr spc="265" dirty="0"/>
              <a:t>容</a:t>
            </a:r>
            <a:r>
              <a:rPr sz="1400" spc="-10" dirty="0">
                <a:latin typeface="Calibri"/>
                <a:cs typeface="Calibri"/>
              </a:rPr>
              <a:t>(</a:t>
            </a:r>
            <a:r>
              <a:rPr sz="1400" dirty="0"/>
              <a:t>資料檢視模式</a:t>
            </a:r>
            <a:r>
              <a:rPr sz="1400" dirty="0">
                <a:latin typeface="Calibri"/>
                <a:cs typeface="Calibri"/>
              </a:rPr>
              <a:t>)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-12192" y="0"/>
            <a:ext cx="5868670" cy="3310890"/>
            <a:chOff x="-12192" y="0"/>
            <a:chExt cx="5868670" cy="331089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4211" y="498335"/>
              <a:ext cx="459486" cy="44425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034796" y="548639"/>
              <a:ext cx="334645" cy="354965"/>
            </a:xfrm>
            <a:custGeom>
              <a:avLst/>
              <a:gdLst/>
              <a:ahLst/>
              <a:cxnLst/>
              <a:rect l="l" t="t" r="r" b="b"/>
              <a:pathLst>
                <a:path w="334644" h="354965">
                  <a:moveTo>
                    <a:pt x="310006" y="36575"/>
                  </a:moveTo>
                  <a:lnTo>
                    <a:pt x="310006" y="354456"/>
                  </a:lnTo>
                  <a:lnTo>
                    <a:pt x="334391" y="354456"/>
                  </a:lnTo>
                  <a:lnTo>
                    <a:pt x="334391" y="48767"/>
                  </a:lnTo>
                  <a:lnTo>
                    <a:pt x="322198" y="48767"/>
                  </a:lnTo>
                  <a:lnTo>
                    <a:pt x="310006" y="36575"/>
                  </a:lnTo>
                  <a:close/>
                </a:path>
                <a:path w="334644" h="354965">
                  <a:moveTo>
                    <a:pt x="73025" y="0"/>
                  </a:moveTo>
                  <a:lnTo>
                    <a:pt x="0" y="36575"/>
                  </a:lnTo>
                  <a:lnTo>
                    <a:pt x="73025" y="73025"/>
                  </a:lnTo>
                  <a:lnTo>
                    <a:pt x="73025" y="48767"/>
                  </a:lnTo>
                  <a:lnTo>
                    <a:pt x="60832" y="48767"/>
                  </a:lnTo>
                  <a:lnTo>
                    <a:pt x="60832" y="24384"/>
                  </a:lnTo>
                  <a:lnTo>
                    <a:pt x="73025" y="24384"/>
                  </a:lnTo>
                  <a:lnTo>
                    <a:pt x="73025" y="0"/>
                  </a:lnTo>
                  <a:close/>
                </a:path>
                <a:path w="334644" h="354965">
                  <a:moveTo>
                    <a:pt x="73025" y="24384"/>
                  </a:moveTo>
                  <a:lnTo>
                    <a:pt x="60832" y="24384"/>
                  </a:lnTo>
                  <a:lnTo>
                    <a:pt x="60832" y="48767"/>
                  </a:lnTo>
                  <a:lnTo>
                    <a:pt x="73025" y="48767"/>
                  </a:lnTo>
                  <a:lnTo>
                    <a:pt x="73025" y="24384"/>
                  </a:lnTo>
                  <a:close/>
                </a:path>
                <a:path w="334644" h="354965">
                  <a:moveTo>
                    <a:pt x="328929" y="24384"/>
                  </a:moveTo>
                  <a:lnTo>
                    <a:pt x="73025" y="24384"/>
                  </a:lnTo>
                  <a:lnTo>
                    <a:pt x="73025" y="48767"/>
                  </a:lnTo>
                  <a:lnTo>
                    <a:pt x="310006" y="48767"/>
                  </a:lnTo>
                  <a:lnTo>
                    <a:pt x="310006" y="36575"/>
                  </a:lnTo>
                  <a:lnTo>
                    <a:pt x="334391" y="36575"/>
                  </a:lnTo>
                  <a:lnTo>
                    <a:pt x="334391" y="29844"/>
                  </a:lnTo>
                  <a:lnTo>
                    <a:pt x="328929" y="24384"/>
                  </a:lnTo>
                  <a:close/>
                </a:path>
                <a:path w="334644" h="354965">
                  <a:moveTo>
                    <a:pt x="334391" y="36575"/>
                  </a:moveTo>
                  <a:lnTo>
                    <a:pt x="310006" y="36575"/>
                  </a:lnTo>
                  <a:lnTo>
                    <a:pt x="322198" y="48767"/>
                  </a:lnTo>
                  <a:lnTo>
                    <a:pt x="334391" y="48767"/>
                  </a:lnTo>
                  <a:lnTo>
                    <a:pt x="334391" y="36575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5604" y="501649"/>
              <a:ext cx="585216" cy="14630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10895" y="876299"/>
              <a:ext cx="353695" cy="353695"/>
            </a:xfrm>
            <a:custGeom>
              <a:avLst/>
              <a:gdLst/>
              <a:ahLst/>
              <a:cxnLst/>
              <a:rect l="l" t="t" r="r" b="b"/>
              <a:pathLst>
                <a:path w="353695" h="353694">
                  <a:moveTo>
                    <a:pt x="0" y="176656"/>
                  </a:moveTo>
                  <a:lnTo>
                    <a:pt x="6314" y="129704"/>
                  </a:lnTo>
                  <a:lnTo>
                    <a:pt x="24135" y="87507"/>
                  </a:lnTo>
                  <a:lnTo>
                    <a:pt x="51777" y="51752"/>
                  </a:lnTo>
                  <a:lnTo>
                    <a:pt x="87556" y="24125"/>
                  </a:lnTo>
                  <a:lnTo>
                    <a:pt x="129786" y="6312"/>
                  </a:lnTo>
                  <a:lnTo>
                    <a:pt x="176783" y="0"/>
                  </a:lnTo>
                  <a:lnTo>
                    <a:pt x="223781" y="6312"/>
                  </a:lnTo>
                  <a:lnTo>
                    <a:pt x="266011" y="24125"/>
                  </a:lnTo>
                  <a:lnTo>
                    <a:pt x="301790" y="51752"/>
                  </a:lnTo>
                  <a:lnTo>
                    <a:pt x="329432" y="87507"/>
                  </a:lnTo>
                  <a:lnTo>
                    <a:pt x="347253" y="129704"/>
                  </a:lnTo>
                  <a:lnTo>
                    <a:pt x="353567" y="176656"/>
                  </a:lnTo>
                  <a:lnTo>
                    <a:pt x="347253" y="223662"/>
                  </a:lnTo>
                  <a:lnTo>
                    <a:pt x="329432" y="265895"/>
                  </a:lnTo>
                  <a:lnTo>
                    <a:pt x="301790" y="301672"/>
                  </a:lnTo>
                  <a:lnTo>
                    <a:pt x="266011" y="329311"/>
                  </a:lnTo>
                  <a:lnTo>
                    <a:pt x="223781" y="347128"/>
                  </a:lnTo>
                  <a:lnTo>
                    <a:pt x="176783" y="353440"/>
                  </a:lnTo>
                  <a:lnTo>
                    <a:pt x="129786" y="347128"/>
                  </a:lnTo>
                  <a:lnTo>
                    <a:pt x="87556" y="329310"/>
                  </a:lnTo>
                  <a:lnTo>
                    <a:pt x="51777" y="301672"/>
                  </a:lnTo>
                  <a:lnTo>
                    <a:pt x="24135" y="265895"/>
                  </a:lnTo>
                  <a:lnTo>
                    <a:pt x="6314" y="223662"/>
                  </a:lnTo>
                  <a:lnTo>
                    <a:pt x="0" y="176656"/>
                  </a:lnTo>
                  <a:close/>
                </a:path>
              </a:pathLst>
            </a:custGeom>
            <a:ln w="2435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0624" y="2476499"/>
              <a:ext cx="1265682" cy="77800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48246" y="2488564"/>
              <a:ext cx="1139825" cy="689610"/>
            </a:xfrm>
            <a:custGeom>
              <a:avLst/>
              <a:gdLst/>
              <a:ahLst/>
              <a:cxnLst/>
              <a:rect l="l" t="t" r="r" b="b"/>
              <a:pathLst>
                <a:path w="1139825" h="689610">
                  <a:moveTo>
                    <a:pt x="1066228" y="616584"/>
                  </a:moveTo>
                  <a:lnTo>
                    <a:pt x="1066228" y="689609"/>
                  </a:lnTo>
                  <a:lnTo>
                    <a:pt x="1114911" y="665352"/>
                  </a:lnTo>
                  <a:lnTo>
                    <a:pt x="1078420" y="665352"/>
                  </a:lnTo>
                  <a:lnTo>
                    <a:pt x="1078420" y="640968"/>
                  </a:lnTo>
                  <a:lnTo>
                    <a:pt x="1114996" y="640968"/>
                  </a:lnTo>
                  <a:lnTo>
                    <a:pt x="1066228" y="616584"/>
                  </a:lnTo>
                  <a:close/>
                </a:path>
                <a:path w="1139825" h="689610">
                  <a:moveTo>
                    <a:pt x="158305" y="0"/>
                  </a:moveTo>
                  <a:lnTo>
                    <a:pt x="5448" y="0"/>
                  </a:lnTo>
                  <a:lnTo>
                    <a:pt x="0" y="5460"/>
                  </a:lnTo>
                  <a:lnTo>
                    <a:pt x="0" y="659891"/>
                  </a:lnTo>
                  <a:lnTo>
                    <a:pt x="5448" y="665352"/>
                  </a:lnTo>
                  <a:lnTo>
                    <a:pt x="1066228" y="665352"/>
                  </a:lnTo>
                  <a:lnTo>
                    <a:pt x="1066228" y="653160"/>
                  </a:lnTo>
                  <a:lnTo>
                    <a:pt x="24358" y="653160"/>
                  </a:lnTo>
                  <a:lnTo>
                    <a:pt x="12179" y="640968"/>
                  </a:lnTo>
                  <a:lnTo>
                    <a:pt x="24358" y="640968"/>
                  </a:lnTo>
                  <a:lnTo>
                    <a:pt x="24358" y="24383"/>
                  </a:lnTo>
                  <a:lnTo>
                    <a:pt x="12179" y="24383"/>
                  </a:lnTo>
                  <a:lnTo>
                    <a:pt x="24358" y="12191"/>
                  </a:lnTo>
                  <a:lnTo>
                    <a:pt x="158305" y="12191"/>
                  </a:lnTo>
                  <a:lnTo>
                    <a:pt x="158305" y="0"/>
                  </a:lnTo>
                  <a:close/>
                </a:path>
                <a:path w="1139825" h="689610">
                  <a:moveTo>
                    <a:pt x="1114996" y="640968"/>
                  </a:moveTo>
                  <a:lnTo>
                    <a:pt x="1078420" y="640968"/>
                  </a:lnTo>
                  <a:lnTo>
                    <a:pt x="1078420" y="665352"/>
                  </a:lnTo>
                  <a:lnTo>
                    <a:pt x="1114911" y="665352"/>
                  </a:lnTo>
                  <a:lnTo>
                    <a:pt x="1139380" y="653160"/>
                  </a:lnTo>
                  <a:lnTo>
                    <a:pt x="1114996" y="640968"/>
                  </a:lnTo>
                  <a:close/>
                </a:path>
                <a:path w="1139825" h="689610">
                  <a:moveTo>
                    <a:pt x="24358" y="640968"/>
                  </a:moveTo>
                  <a:lnTo>
                    <a:pt x="12179" y="640968"/>
                  </a:lnTo>
                  <a:lnTo>
                    <a:pt x="24358" y="653160"/>
                  </a:lnTo>
                  <a:lnTo>
                    <a:pt x="24358" y="640968"/>
                  </a:lnTo>
                  <a:close/>
                </a:path>
                <a:path w="1139825" h="689610">
                  <a:moveTo>
                    <a:pt x="1066228" y="640968"/>
                  </a:moveTo>
                  <a:lnTo>
                    <a:pt x="24358" y="640968"/>
                  </a:lnTo>
                  <a:lnTo>
                    <a:pt x="24358" y="653160"/>
                  </a:lnTo>
                  <a:lnTo>
                    <a:pt x="1066228" y="653160"/>
                  </a:lnTo>
                  <a:lnTo>
                    <a:pt x="1066228" y="640968"/>
                  </a:lnTo>
                  <a:close/>
                </a:path>
                <a:path w="1139825" h="689610">
                  <a:moveTo>
                    <a:pt x="24358" y="12191"/>
                  </a:moveTo>
                  <a:lnTo>
                    <a:pt x="12179" y="24383"/>
                  </a:lnTo>
                  <a:lnTo>
                    <a:pt x="24358" y="24383"/>
                  </a:lnTo>
                  <a:lnTo>
                    <a:pt x="24358" y="12191"/>
                  </a:lnTo>
                  <a:close/>
                </a:path>
                <a:path w="1139825" h="689610">
                  <a:moveTo>
                    <a:pt x="158305" y="12191"/>
                  </a:moveTo>
                  <a:lnTo>
                    <a:pt x="24358" y="12191"/>
                  </a:lnTo>
                  <a:lnTo>
                    <a:pt x="24358" y="24383"/>
                  </a:lnTo>
                  <a:lnTo>
                    <a:pt x="158305" y="24383"/>
                  </a:lnTo>
                  <a:lnTo>
                    <a:pt x="158305" y="12191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6554" y="3079089"/>
              <a:ext cx="585622" cy="14630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0" y="965"/>
              <a:ext cx="5844540" cy="3286125"/>
            </a:xfrm>
            <a:custGeom>
              <a:avLst/>
              <a:gdLst/>
              <a:ahLst/>
              <a:cxnLst/>
              <a:rect l="l" t="t" r="r" b="b"/>
              <a:pathLst>
                <a:path w="5844540" h="3286125">
                  <a:moveTo>
                    <a:pt x="0" y="3285998"/>
                  </a:moveTo>
                  <a:lnTo>
                    <a:pt x="5844286" y="3285998"/>
                  </a:lnTo>
                  <a:lnTo>
                    <a:pt x="5844286" y="0"/>
                  </a:lnTo>
                  <a:lnTo>
                    <a:pt x="0" y="0"/>
                  </a:lnTo>
                  <a:lnTo>
                    <a:pt x="0" y="3285998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投影片編號版面配置區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14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3299" y="201294"/>
            <a:ext cx="4999990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變更資料表名稱、變更資料行欄位名稱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-12191" y="0"/>
            <a:ext cx="5868670" cy="3312160"/>
            <a:chOff x="-12191" y="0"/>
            <a:chExt cx="5868670" cy="331216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3108" y="815339"/>
              <a:ext cx="4786883" cy="215176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80060" y="812291"/>
              <a:ext cx="4792980" cy="2158365"/>
            </a:xfrm>
            <a:custGeom>
              <a:avLst/>
              <a:gdLst/>
              <a:ahLst/>
              <a:cxnLst/>
              <a:rect l="l" t="t" r="r" b="b"/>
              <a:pathLst>
                <a:path w="4792980" h="2158365">
                  <a:moveTo>
                    <a:pt x="0" y="2157856"/>
                  </a:moveTo>
                  <a:lnTo>
                    <a:pt x="4792980" y="2157856"/>
                  </a:lnTo>
                  <a:lnTo>
                    <a:pt x="4792980" y="0"/>
                  </a:lnTo>
                  <a:lnTo>
                    <a:pt x="0" y="0"/>
                  </a:lnTo>
                  <a:lnTo>
                    <a:pt x="0" y="2157856"/>
                  </a:lnTo>
                  <a:close/>
                </a:path>
              </a:pathLst>
            </a:custGeom>
            <a:ln w="6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10811" y="1321307"/>
              <a:ext cx="1059180" cy="1645920"/>
            </a:xfrm>
            <a:custGeom>
              <a:avLst/>
              <a:gdLst/>
              <a:ahLst/>
              <a:cxnLst/>
              <a:rect l="l" t="t" r="r" b="b"/>
              <a:pathLst>
                <a:path w="1059179" h="1645920">
                  <a:moveTo>
                    <a:pt x="0" y="1645793"/>
                  </a:moveTo>
                  <a:lnTo>
                    <a:pt x="1059179" y="1645793"/>
                  </a:lnTo>
                  <a:lnTo>
                    <a:pt x="1059179" y="0"/>
                  </a:lnTo>
                  <a:lnTo>
                    <a:pt x="0" y="0"/>
                  </a:lnTo>
                  <a:lnTo>
                    <a:pt x="0" y="1645793"/>
                  </a:lnTo>
                  <a:close/>
                </a:path>
              </a:pathLst>
            </a:custGeom>
            <a:ln w="24354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7764" y="946403"/>
              <a:ext cx="353695" cy="354965"/>
            </a:xfrm>
            <a:custGeom>
              <a:avLst/>
              <a:gdLst/>
              <a:ahLst/>
              <a:cxnLst/>
              <a:rect l="l" t="t" r="r" b="b"/>
              <a:pathLst>
                <a:path w="353695" h="354965">
                  <a:moveTo>
                    <a:pt x="0" y="177419"/>
                  </a:moveTo>
                  <a:lnTo>
                    <a:pt x="6314" y="130233"/>
                  </a:lnTo>
                  <a:lnTo>
                    <a:pt x="24135" y="87846"/>
                  </a:lnTo>
                  <a:lnTo>
                    <a:pt x="51777" y="51943"/>
                  </a:lnTo>
                  <a:lnTo>
                    <a:pt x="87556" y="24209"/>
                  </a:lnTo>
                  <a:lnTo>
                    <a:pt x="129786" y="6333"/>
                  </a:lnTo>
                  <a:lnTo>
                    <a:pt x="176784" y="0"/>
                  </a:lnTo>
                  <a:lnTo>
                    <a:pt x="223781" y="6333"/>
                  </a:lnTo>
                  <a:lnTo>
                    <a:pt x="266011" y="24209"/>
                  </a:lnTo>
                  <a:lnTo>
                    <a:pt x="301790" y="51942"/>
                  </a:lnTo>
                  <a:lnTo>
                    <a:pt x="329432" y="87846"/>
                  </a:lnTo>
                  <a:lnTo>
                    <a:pt x="347253" y="130233"/>
                  </a:lnTo>
                  <a:lnTo>
                    <a:pt x="353568" y="177419"/>
                  </a:lnTo>
                  <a:lnTo>
                    <a:pt x="347253" y="224657"/>
                  </a:lnTo>
                  <a:lnTo>
                    <a:pt x="329432" y="267081"/>
                  </a:lnTo>
                  <a:lnTo>
                    <a:pt x="301790" y="303006"/>
                  </a:lnTo>
                  <a:lnTo>
                    <a:pt x="266011" y="330750"/>
                  </a:lnTo>
                  <a:lnTo>
                    <a:pt x="223781" y="348630"/>
                  </a:lnTo>
                  <a:lnTo>
                    <a:pt x="176784" y="354965"/>
                  </a:lnTo>
                  <a:lnTo>
                    <a:pt x="129786" y="348630"/>
                  </a:lnTo>
                  <a:lnTo>
                    <a:pt x="87556" y="330750"/>
                  </a:lnTo>
                  <a:lnTo>
                    <a:pt x="51777" y="303006"/>
                  </a:lnTo>
                  <a:lnTo>
                    <a:pt x="24135" y="267081"/>
                  </a:lnTo>
                  <a:lnTo>
                    <a:pt x="6314" y="224657"/>
                  </a:lnTo>
                  <a:lnTo>
                    <a:pt x="0" y="177419"/>
                  </a:lnTo>
                  <a:close/>
                </a:path>
              </a:pathLst>
            </a:custGeom>
            <a:ln w="2435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80"/>
              <a:ext cx="5844540" cy="3288029"/>
            </a:xfrm>
            <a:custGeom>
              <a:avLst/>
              <a:gdLst/>
              <a:ahLst/>
              <a:cxnLst/>
              <a:rect l="l" t="t" r="r" b="b"/>
              <a:pathLst>
                <a:path w="5844540" h="3288029">
                  <a:moveTo>
                    <a:pt x="0" y="3287522"/>
                  </a:moveTo>
                  <a:lnTo>
                    <a:pt x="5844286" y="3287522"/>
                  </a:lnTo>
                  <a:lnTo>
                    <a:pt x="5844286" y="0"/>
                  </a:lnTo>
                  <a:lnTo>
                    <a:pt x="0" y="0"/>
                  </a:lnTo>
                  <a:lnTo>
                    <a:pt x="0" y="3287522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投影片編號版面配置區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15</a:t>
            </a:fld>
            <a:endParaRPr lang="zh-TW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7263" y="676655"/>
            <a:ext cx="5339080" cy="2371725"/>
          </a:xfrm>
          <a:custGeom>
            <a:avLst/>
            <a:gdLst/>
            <a:ahLst/>
            <a:cxnLst/>
            <a:rect l="l" t="t" r="r" b="b"/>
            <a:pathLst>
              <a:path w="5339080" h="2371725">
                <a:moveTo>
                  <a:pt x="5141722" y="0"/>
                </a:moveTo>
                <a:lnTo>
                  <a:pt x="196849" y="0"/>
                </a:lnTo>
                <a:lnTo>
                  <a:pt x="151711" y="5199"/>
                </a:lnTo>
                <a:lnTo>
                  <a:pt x="110277" y="20008"/>
                </a:lnTo>
                <a:lnTo>
                  <a:pt x="73727" y="43247"/>
                </a:lnTo>
                <a:lnTo>
                  <a:pt x="43243" y="73732"/>
                </a:lnTo>
                <a:lnTo>
                  <a:pt x="20006" y="110282"/>
                </a:lnTo>
                <a:lnTo>
                  <a:pt x="5198" y="151715"/>
                </a:lnTo>
                <a:lnTo>
                  <a:pt x="0" y="196850"/>
                </a:lnTo>
                <a:lnTo>
                  <a:pt x="0" y="2174367"/>
                </a:lnTo>
                <a:lnTo>
                  <a:pt x="5198" y="2219501"/>
                </a:lnTo>
                <a:lnTo>
                  <a:pt x="20006" y="2260934"/>
                </a:lnTo>
                <a:lnTo>
                  <a:pt x="43243" y="2297484"/>
                </a:lnTo>
                <a:lnTo>
                  <a:pt x="73727" y="2327969"/>
                </a:lnTo>
                <a:lnTo>
                  <a:pt x="110277" y="2351208"/>
                </a:lnTo>
                <a:lnTo>
                  <a:pt x="151711" y="2366017"/>
                </a:lnTo>
                <a:lnTo>
                  <a:pt x="196849" y="2371217"/>
                </a:lnTo>
                <a:lnTo>
                  <a:pt x="5141722" y="2371217"/>
                </a:lnTo>
                <a:lnTo>
                  <a:pt x="5186856" y="2366017"/>
                </a:lnTo>
                <a:lnTo>
                  <a:pt x="5228289" y="2351208"/>
                </a:lnTo>
                <a:lnTo>
                  <a:pt x="5264839" y="2327969"/>
                </a:lnTo>
                <a:lnTo>
                  <a:pt x="5295324" y="2297484"/>
                </a:lnTo>
                <a:lnTo>
                  <a:pt x="5318563" y="2260934"/>
                </a:lnTo>
                <a:lnTo>
                  <a:pt x="5333372" y="2219501"/>
                </a:lnTo>
                <a:lnTo>
                  <a:pt x="5338572" y="2174367"/>
                </a:lnTo>
                <a:lnTo>
                  <a:pt x="5338572" y="196850"/>
                </a:lnTo>
                <a:lnTo>
                  <a:pt x="5333372" y="151715"/>
                </a:lnTo>
                <a:lnTo>
                  <a:pt x="5318563" y="110282"/>
                </a:lnTo>
                <a:lnTo>
                  <a:pt x="5295324" y="73732"/>
                </a:lnTo>
                <a:lnTo>
                  <a:pt x="5264839" y="43247"/>
                </a:lnTo>
                <a:lnTo>
                  <a:pt x="5228289" y="20008"/>
                </a:lnTo>
                <a:lnTo>
                  <a:pt x="5186856" y="5199"/>
                </a:lnTo>
                <a:lnTo>
                  <a:pt x="51417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dirty="0"/>
              <a:t>認識資料表關聯與排列</a:t>
            </a:r>
          </a:p>
        </p:txBody>
      </p:sp>
      <p:sp>
        <p:nvSpPr>
          <p:cNvPr id="6" name="object 6"/>
          <p:cNvSpPr/>
          <p:nvPr/>
        </p:nvSpPr>
        <p:spPr>
          <a:xfrm>
            <a:off x="403352" y="2286533"/>
            <a:ext cx="4556760" cy="376555"/>
          </a:xfrm>
          <a:custGeom>
            <a:avLst/>
            <a:gdLst/>
            <a:ahLst/>
            <a:cxnLst/>
            <a:rect l="l" t="t" r="r" b="b"/>
            <a:pathLst>
              <a:path w="4556760" h="376555">
                <a:moveTo>
                  <a:pt x="652259" y="153784"/>
                </a:moveTo>
                <a:lnTo>
                  <a:pt x="0" y="153784"/>
                </a:lnTo>
                <a:lnTo>
                  <a:pt x="0" y="376275"/>
                </a:lnTo>
                <a:lnTo>
                  <a:pt x="652259" y="376275"/>
                </a:lnTo>
                <a:lnTo>
                  <a:pt x="652259" y="153784"/>
                </a:lnTo>
                <a:close/>
              </a:path>
              <a:path w="4556760" h="376555">
                <a:moveTo>
                  <a:pt x="1467612" y="153784"/>
                </a:moveTo>
                <a:lnTo>
                  <a:pt x="815340" y="153784"/>
                </a:lnTo>
                <a:lnTo>
                  <a:pt x="815340" y="376275"/>
                </a:lnTo>
                <a:lnTo>
                  <a:pt x="1467612" y="376275"/>
                </a:lnTo>
                <a:lnTo>
                  <a:pt x="1467612" y="153784"/>
                </a:lnTo>
                <a:close/>
              </a:path>
              <a:path w="4556760" h="376555">
                <a:moveTo>
                  <a:pt x="2442972" y="153784"/>
                </a:moveTo>
                <a:lnTo>
                  <a:pt x="1630680" y="153784"/>
                </a:lnTo>
                <a:lnTo>
                  <a:pt x="1630680" y="376275"/>
                </a:lnTo>
                <a:lnTo>
                  <a:pt x="2442972" y="376275"/>
                </a:lnTo>
                <a:lnTo>
                  <a:pt x="2442972" y="153784"/>
                </a:lnTo>
                <a:close/>
              </a:path>
              <a:path w="4556760" h="376555">
                <a:moveTo>
                  <a:pt x="3418319" y="153784"/>
                </a:moveTo>
                <a:lnTo>
                  <a:pt x="2606040" y="153784"/>
                </a:lnTo>
                <a:lnTo>
                  <a:pt x="2606040" y="376275"/>
                </a:lnTo>
                <a:lnTo>
                  <a:pt x="3418319" y="376275"/>
                </a:lnTo>
                <a:lnTo>
                  <a:pt x="3418319" y="153784"/>
                </a:lnTo>
                <a:close/>
              </a:path>
              <a:path w="4556760" h="376555">
                <a:moveTo>
                  <a:pt x="4556760" y="0"/>
                </a:moveTo>
                <a:lnTo>
                  <a:pt x="3906012" y="0"/>
                </a:lnTo>
                <a:lnTo>
                  <a:pt x="3906012" y="216382"/>
                </a:lnTo>
                <a:lnTo>
                  <a:pt x="4556760" y="216382"/>
                </a:lnTo>
                <a:lnTo>
                  <a:pt x="455676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90855" y="836167"/>
            <a:ext cx="4857750" cy="198755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104139" algn="just">
              <a:lnSpc>
                <a:spcPct val="81300"/>
              </a:lnSpc>
              <a:spcBef>
                <a:spcPts val="380"/>
              </a:spcBef>
            </a:pPr>
            <a:r>
              <a:rPr sz="1200" b="1" spc="10" dirty="0">
                <a:latin typeface="Microsoft JhengHei"/>
                <a:cs typeface="Microsoft JhengHei"/>
              </a:rPr>
              <a:t>一對一關聯</a:t>
            </a:r>
            <a:r>
              <a:rPr sz="1200" spc="10" dirty="0">
                <a:latin typeface="Microsoft JhengHei"/>
                <a:cs typeface="Microsoft JhengHei"/>
              </a:rPr>
              <a:t>：兩個資料表之間是一</a:t>
            </a:r>
            <a:r>
              <a:rPr sz="1200" spc="20" dirty="0">
                <a:latin typeface="Microsoft JhengHei"/>
                <a:cs typeface="Microsoft JhengHei"/>
              </a:rPr>
              <a:t>對</a:t>
            </a:r>
            <a:r>
              <a:rPr sz="1200" spc="10" dirty="0">
                <a:latin typeface="Microsoft JhengHei"/>
                <a:cs typeface="Microsoft JhengHei"/>
              </a:rPr>
              <a:t>一關</a:t>
            </a:r>
            <a:r>
              <a:rPr sz="1200" spc="20" dirty="0">
                <a:latin typeface="Microsoft JhengHei"/>
                <a:cs typeface="Microsoft JhengHei"/>
              </a:rPr>
              <a:t>聯</a:t>
            </a:r>
            <a:r>
              <a:rPr sz="1200" spc="-20" dirty="0">
                <a:latin typeface="Microsoft JhengHei"/>
                <a:cs typeface="Microsoft JhengHei"/>
              </a:rPr>
              <a:t>時</a:t>
            </a:r>
            <a:r>
              <a:rPr sz="1200" dirty="0">
                <a:latin typeface="Calibri"/>
                <a:cs typeface="Calibri"/>
              </a:rPr>
              <a:t>,</a:t>
            </a:r>
            <a:r>
              <a:rPr sz="1200" spc="4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A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10" dirty="0">
                <a:latin typeface="Microsoft JhengHei"/>
                <a:cs typeface="Microsoft JhengHei"/>
              </a:rPr>
              <a:t>資料表中的一筆記錄</a:t>
            </a:r>
            <a:r>
              <a:rPr sz="1200" dirty="0">
                <a:latin typeface="Calibri"/>
                <a:cs typeface="Calibri"/>
              </a:rPr>
              <a:t>,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10" dirty="0">
                <a:latin typeface="Microsoft JhengHei"/>
                <a:cs typeface="Microsoft JhengHei"/>
              </a:rPr>
              <a:t>只能對應</a:t>
            </a:r>
            <a:r>
              <a:rPr sz="1200" spc="300" dirty="0">
                <a:latin typeface="Microsoft JhengHei"/>
                <a:cs typeface="Microsoft JhengHei"/>
              </a:rPr>
              <a:t>到</a:t>
            </a:r>
            <a:r>
              <a:rPr sz="1200" spc="5" dirty="0">
                <a:latin typeface="Calibri"/>
                <a:cs typeface="Calibri"/>
              </a:rPr>
              <a:t>B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10" dirty="0">
                <a:latin typeface="Microsoft JhengHei"/>
                <a:cs typeface="Microsoft JhengHei"/>
              </a:rPr>
              <a:t>資料表中</a:t>
            </a:r>
            <a:r>
              <a:rPr sz="1200" spc="310" dirty="0">
                <a:latin typeface="Microsoft JhengHei"/>
                <a:cs typeface="Microsoft JhengHei"/>
              </a:rPr>
              <a:t>的</a:t>
            </a:r>
            <a:r>
              <a:rPr sz="1200" spc="10" dirty="0">
                <a:latin typeface="Microsoft JhengHei"/>
                <a:cs typeface="Microsoft JhengHei"/>
              </a:rPr>
              <a:t>一筆記錄</a:t>
            </a:r>
            <a:r>
              <a:rPr sz="1200" dirty="0">
                <a:latin typeface="Calibri"/>
                <a:cs typeface="Calibri"/>
              </a:rPr>
              <a:t>, </a:t>
            </a:r>
            <a:r>
              <a:rPr sz="1200" spc="285" dirty="0">
                <a:latin typeface="Microsoft JhengHei"/>
                <a:cs typeface="Microsoft JhengHei"/>
              </a:rPr>
              <a:t>而</a:t>
            </a:r>
            <a:r>
              <a:rPr sz="1200" spc="5" dirty="0">
                <a:latin typeface="Calibri"/>
                <a:cs typeface="Calibri"/>
              </a:rPr>
              <a:t>B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10" dirty="0">
                <a:latin typeface="Microsoft JhengHei"/>
                <a:cs typeface="Microsoft JhengHei"/>
              </a:rPr>
              <a:t>資料表中的一筆記錄也只能對 應</a:t>
            </a:r>
            <a:r>
              <a:rPr sz="1200" spc="285" dirty="0">
                <a:latin typeface="Microsoft JhengHei"/>
                <a:cs typeface="Microsoft JhengHei"/>
              </a:rPr>
              <a:t>到</a:t>
            </a:r>
            <a:r>
              <a:rPr sz="1200" spc="5" dirty="0">
                <a:latin typeface="Calibri"/>
                <a:cs typeface="Calibri"/>
              </a:rPr>
              <a:t>A </a:t>
            </a:r>
            <a:r>
              <a:rPr sz="1200" spc="10" dirty="0">
                <a:latin typeface="Microsoft JhengHei"/>
                <a:cs typeface="Microsoft JhengHei"/>
              </a:rPr>
              <a:t>資料表中的一筆記錄。</a:t>
            </a:r>
            <a:endParaRPr sz="1200" dirty="0">
              <a:latin typeface="Microsoft JhengHei"/>
              <a:cs typeface="Microsoft JhengHei"/>
            </a:endParaRPr>
          </a:p>
          <a:p>
            <a:pPr marL="12700" marR="60960">
              <a:lnSpc>
                <a:spcPct val="81000"/>
              </a:lnSpc>
              <a:spcBef>
                <a:spcPts val="1055"/>
              </a:spcBef>
            </a:pPr>
            <a:r>
              <a:rPr sz="1200" b="1" spc="10" dirty="0">
                <a:latin typeface="Microsoft JhengHei"/>
                <a:cs typeface="Microsoft JhengHei"/>
              </a:rPr>
              <a:t>一對多關聯、多對一關聯</a:t>
            </a:r>
            <a:r>
              <a:rPr sz="1200" spc="10" dirty="0">
                <a:latin typeface="Microsoft JhengHei"/>
                <a:cs typeface="Microsoft JhengHei"/>
              </a:rPr>
              <a:t>：這是最</a:t>
            </a:r>
            <a:r>
              <a:rPr sz="1200" spc="20" dirty="0">
                <a:latin typeface="Microsoft JhengHei"/>
                <a:cs typeface="Microsoft JhengHei"/>
              </a:rPr>
              <a:t>常</a:t>
            </a:r>
            <a:r>
              <a:rPr sz="1200" spc="10" dirty="0">
                <a:latin typeface="Microsoft JhengHei"/>
                <a:cs typeface="Microsoft JhengHei"/>
              </a:rPr>
              <a:t>見的</a:t>
            </a:r>
            <a:r>
              <a:rPr sz="1200" spc="20" dirty="0">
                <a:latin typeface="Microsoft JhengHei"/>
                <a:cs typeface="Microsoft JhengHei"/>
              </a:rPr>
              <a:t>一</a:t>
            </a:r>
            <a:r>
              <a:rPr sz="1200" spc="10" dirty="0">
                <a:latin typeface="Microsoft JhengHei"/>
                <a:cs typeface="Microsoft JhengHei"/>
              </a:rPr>
              <a:t>種關</a:t>
            </a:r>
            <a:r>
              <a:rPr sz="1200" spc="25" dirty="0">
                <a:latin typeface="Microsoft JhengHei"/>
                <a:cs typeface="Microsoft JhengHei"/>
              </a:rPr>
              <a:t>聯</a:t>
            </a:r>
            <a:r>
              <a:rPr sz="1200" dirty="0">
                <a:latin typeface="Calibri"/>
                <a:cs typeface="Calibri"/>
              </a:rPr>
              <a:t>,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10" dirty="0">
                <a:latin typeface="Microsoft JhengHei"/>
                <a:cs typeface="Microsoft JhengHei"/>
              </a:rPr>
              <a:t>當兩個資料表之間 </a:t>
            </a:r>
            <a:r>
              <a:rPr sz="1200" spc="285" dirty="0">
                <a:latin typeface="Microsoft JhengHei"/>
                <a:cs typeface="Microsoft JhengHei"/>
              </a:rPr>
              <a:t>是</a:t>
            </a:r>
            <a:r>
              <a:rPr sz="1200" spc="10" dirty="0">
                <a:latin typeface="Microsoft JhengHei"/>
                <a:cs typeface="Microsoft JhengHei"/>
              </a:rPr>
              <a:t>一對多關聯時</a:t>
            </a:r>
            <a:r>
              <a:rPr sz="1200" dirty="0">
                <a:latin typeface="Calibri"/>
                <a:cs typeface="Calibri"/>
              </a:rPr>
              <a:t>,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10" dirty="0">
                <a:latin typeface="Microsoft JhengHei"/>
                <a:cs typeface="Microsoft JhengHei"/>
              </a:rPr>
              <a:t>表</a:t>
            </a:r>
            <a:r>
              <a:rPr sz="1200" spc="285" dirty="0">
                <a:latin typeface="Microsoft JhengHei"/>
                <a:cs typeface="Microsoft JhengHei"/>
              </a:rPr>
              <a:t>示</a:t>
            </a:r>
            <a:r>
              <a:rPr sz="1200" spc="5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10" dirty="0">
                <a:latin typeface="Microsoft JhengHei"/>
                <a:cs typeface="Microsoft JhengHei"/>
              </a:rPr>
              <a:t>資料表中的一筆記錄可</a:t>
            </a:r>
            <a:r>
              <a:rPr sz="1200" dirty="0">
                <a:latin typeface="Microsoft JhengHei"/>
                <a:cs typeface="Microsoft JhengHei"/>
              </a:rPr>
              <a:t> </a:t>
            </a:r>
            <a:r>
              <a:rPr sz="1200" spc="10" dirty="0">
                <a:latin typeface="Microsoft JhengHei"/>
                <a:cs typeface="Microsoft JhengHei"/>
              </a:rPr>
              <a:t>對應</a:t>
            </a:r>
            <a:r>
              <a:rPr sz="1200" spc="285" dirty="0">
                <a:latin typeface="Microsoft JhengHei"/>
                <a:cs typeface="Microsoft JhengHei"/>
              </a:rPr>
              <a:t>到</a:t>
            </a:r>
            <a:r>
              <a:rPr sz="1200" spc="5" dirty="0">
                <a:latin typeface="Calibri"/>
                <a:cs typeface="Calibri"/>
              </a:rPr>
              <a:t>B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10" dirty="0">
                <a:latin typeface="Microsoft JhengHei"/>
                <a:cs typeface="Microsoft JhengHei"/>
              </a:rPr>
              <a:t>資料表中的多 筆記錄；而</a:t>
            </a:r>
            <a:r>
              <a:rPr sz="1200" spc="5" dirty="0">
                <a:latin typeface="Calibri"/>
                <a:cs typeface="Calibri"/>
              </a:rPr>
              <a:t>B</a:t>
            </a:r>
            <a:r>
              <a:rPr sz="1200" spc="10" dirty="0">
                <a:latin typeface="Microsoft JhengHei"/>
                <a:cs typeface="Microsoft JhengHei"/>
              </a:rPr>
              <a:t>資料表中的一筆記錄</a:t>
            </a:r>
            <a:r>
              <a:rPr sz="1200" spc="20" dirty="0">
                <a:latin typeface="Microsoft JhengHei"/>
                <a:cs typeface="Microsoft JhengHei"/>
              </a:rPr>
              <a:t>只</a:t>
            </a:r>
            <a:r>
              <a:rPr sz="1200" spc="10" dirty="0">
                <a:latin typeface="Microsoft JhengHei"/>
                <a:cs typeface="Microsoft JhengHei"/>
              </a:rPr>
              <a:t>能對應</a:t>
            </a:r>
            <a:r>
              <a:rPr sz="1200" spc="15" dirty="0">
                <a:latin typeface="Microsoft JhengHei"/>
                <a:cs typeface="Microsoft JhengHei"/>
              </a:rPr>
              <a:t> </a:t>
            </a:r>
            <a:r>
              <a:rPr sz="1200" spc="5" dirty="0">
                <a:latin typeface="Calibri"/>
                <a:cs typeface="Calibri"/>
              </a:rPr>
              <a:t>A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10" dirty="0">
                <a:latin typeface="Microsoft JhengHei"/>
                <a:cs typeface="Microsoft JhengHei"/>
              </a:rPr>
              <a:t>資料表中的一筆記錄。</a:t>
            </a:r>
            <a:r>
              <a:rPr sz="1200" dirty="0">
                <a:latin typeface="Calibri"/>
                <a:cs typeface="Calibri"/>
              </a:rPr>
              <a:t>(</a:t>
            </a:r>
            <a:r>
              <a:rPr sz="1200" spc="10" dirty="0" err="1" smtClean="0">
                <a:latin typeface="Microsoft JhengHei"/>
                <a:cs typeface="Microsoft JhengHei"/>
              </a:rPr>
              <a:t>客戶資料表中每個客戶都只有一筆個</a:t>
            </a:r>
            <a:r>
              <a:rPr sz="1200" spc="20" dirty="0" err="1" smtClean="0">
                <a:latin typeface="Microsoft JhengHei"/>
                <a:cs typeface="Microsoft JhengHei"/>
              </a:rPr>
              <a:t>人</a:t>
            </a:r>
            <a:r>
              <a:rPr sz="1200" spc="10" dirty="0" err="1" smtClean="0">
                <a:latin typeface="Microsoft JhengHei"/>
                <a:cs typeface="Microsoft JhengHei"/>
              </a:rPr>
              <a:t>記</a:t>
            </a:r>
            <a:r>
              <a:rPr sz="1200" spc="15" dirty="0" err="1" smtClean="0">
                <a:latin typeface="Microsoft JhengHei"/>
                <a:cs typeface="Microsoft JhengHei"/>
              </a:rPr>
              <a:t>錄</a:t>
            </a:r>
            <a:r>
              <a:rPr sz="1200" dirty="0" err="1" smtClean="0">
                <a:latin typeface="Calibri"/>
                <a:cs typeface="Calibri"/>
              </a:rPr>
              <a:t>,</a:t>
            </a:r>
            <a:r>
              <a:rPr sz="1200" spc="10" dirty="0" err="1" smtClean="0">
                <a:latin typeface="Microsoft JhengHei"/>
                <a:cs typeface="Microsoft JhengHei"/>
              </a:rPr>
              <a:t>可以對應到訂單資料表中</a:t>
            </a:r>
            <a:r>
              <a:rPr sz="1200" spc="10" dirty="0" smtClean="0">
                <a:latin typeface="Microsoft JhengHei"/>
                <a:cs typeface="Microsoft JhengHei"/>
              </a:rPr>
              <a:t> </a:t>
            </a:r>
            <a:r>
              <a:rPr sz="1200" spc="10" dirty="0">
                <a:latin typeface="Microsoft JhengHei"/>
                <a:cs typeface="Microsoft JhengHei"/>
              </a:rPr>
              <a:t>的多筆銷費記錄</a:t>
            </a:r>
            <a:r>
              <a:rPr sz="1200" dirty="0">
                <a:latin typeface="Calibri"/>
                <a:cs typeface="Calibri"/>
              </a:rPr>
              <a:t>)</a:t>
            </a:r>
          </a:p>
          <a:p>
            <a:pPr marL="12700" marR="5080">
              <a:lnSpc>
                <a:spcPct val="81600"/>
              </a:lnSpc>
              <a:spcBef>
                <a:spcPts val="1090"/>
              </a:spcBef>
            </a:pPr>
            <a:r>
              <a:rPr sz="1250" b="1" spc="30" dirty="0">
                <a:latin typeface="Microsoft JhengHei"/>
                <a:cs typeface="Microsoft JhengHei"/>
              </a:rPr>
              <a:t>主鍵：</a:t>
            </a:r>
            <a:r>
              <a:rPr sz="1250" spc="30" dirty="0">
                <a:latin typeface="Microsoft JhengHei"/>
                <a:cs typeface="Microsoft JhengHei"/>
              </a:rPr>
              <a:t>每個主鍵在資料</a:t>
            </a:r>
            <a:r>
              <a:rPr sz="1250" spc="15" dirty="0">
                <a:latin typeface="Microsoft JhengHei"/>
                <a:cs typeface="Microsoft JhengHei"/>
              </a:rPr>
              <a:t>表</a:t>
            </a:r>
            <a:r>
              <a:rPr sz="1250" spc="30" dirty="0">
                <a:latin typeface="Microsoft JhengHei"/>
                <a:cs typeface="Microsoft JhengHei"/>
              </a:rPr>
              <a:t>中，</a:t>
            </a:r>
            <a:r>
              <a:rPr sz="1250" spc="15" dirty="0">
                <a:latin typeface="Microsoft JhengHei"/>
                <a:cs typeface="Microsoft JhengHei"/>
              </a:rPr>
              <a:t>都</a:t>
            </a:r>
            <a:r>
              <a:rPr sz="1250" spc="30" dirty="0">
                <a:latin typeface="Microsoft JhengHei"/>
                <a:cs typeface="Microsoft JhengHei"/>
              </a:rPr>
              <a:t>是獨</a:t>
            </a:r>
            <a:r>
              <a:rPr sz="1250" spc="15" dirty="0">
                <a:latin typeface="Microsoft JhengHei"/>
                <a:cs typeface="Microsoft JhengHei"/>
              </a:rPr>
              <a:t>一</a:t>
            </a:r>
            <a:r>
              <a:rPr sz="1250" spc="30" dirty="0">
                <a:latin typeface="Microsoft JhengHei"/>
                <a:cs typeface="Microsoft JhengHei"/>
              </a:rPr>
              <a:t>無二</a:t>
            </a:r>
            <a:r>
              <a:rPr sz="1250" spc="15" dirty="0">
                <a:latin typeface="Microsoft JhengHei"/>
                <a:cs typeface="Microsoft JhengHei"/>
              </a:rPr>
              <a:t>的</a:t>
            </a:r>
            <a:r>
              <a:rPr sz="1250" spc="30" dirty="0">
                <a:latin typeface="Microsoft JhengHei"/>
                <a:cs typeface="Microsoft JhengHei"/>
              </a:rPr>
              <a:t>，例</a:t>
            </a:r>
            <a:r>
              <a:rPr sz="1250" spc="15" dirty="0">
                <a:latin typeface="Microsoft JhengHei"/>
                <a:cs typeface="Microsoft JhengHei"/>
              </a:rPr>
              <a:t>如</a:t>
            </a:r>
            <a:r>
              <a:rPr sz="1250" spc="30" dirty="0">
                <a:latin typeface="Microsoft JhengHei"/>
                <a:cs typeface="Microsoft JhengHei"/>
              </a:rPr>
              <a:t>：員</a:t>
            </a:r>
            <a:r>
              <a:rPr sz="1250" spc="15" dirty="0">
                <a:latin typeface="Microsoft JhengHei"/>
                <a:cs typeface="Microsoft JhengHei"/>
              </a:rPr>
              <a:t>工</a:t>
            </a:r>
            <a:r>
              <a:rPr sz="1250" spc="30" dirty="0">
                <a:latin typeface="Microsoft JhengHei"/>
                <a:cs typeface="Microsoft JhengHei"/>
              </a:rPr>
              <a:t>編</a:t>
            </a:r>
            <a:r>
              <a:rPr sz="1250" spc="25" dirty="0">
                <a:latin typeface="Microsoft JhengHei"/>
                <a:cs typeface="Microsoft JhengHei"/>
              </a:rPr>
              <a:t>號</a:t>
            </a:r>
            <a:r>
              <a:rPr sz="1250" spc="30" dirty="0">
                <a:latin typeface="Microsoft JhengHei"/>
                <a:cs typeface="Microsoft JhengHei"/>
              </a:rPr>
              <a:t>、 客戶編號、產品編號、</a:t>
            </a:r>
            <a:r>
              <a:rPr sz="1250" spc="15" dirty="0">
                <a:latin typeface="Microsoft JhengHei"/>
                <a:cs typeface="Microsoft JhengHei"/>
              </a:rPr>
              <a:t>身</a:t>
            </a:r>
            <a:r>
              <a:rPr sz="1250" spc="30" dirty="0">
                <a:latin typeface="Microsoft JhengHei"/>
                <a:cs typeface="Microsoft JhengHei"/>
              </a:rPr>
              <a:t>份證</a:t>
            </a:r>
            <a:r>
              <a:rPr sz="1250" spc="15" dirty="0">
                <a:latin typeface="Microsoft JhengHei"/>
                <a:cs typeface="Microsoft JhengHei"/>
              </a:rPr>
              <a:t>字</a:t>
            </a:r>
            <a:r>
              <a:rPr sz="1250" spc="30" dirty="0">
                <a:latin typeface="Microsoft JhengHei"/>
                <a:cs typeface="Microsoft JhengHei"/>
              </a:rPr>
              <a:t>號、</a:t>
            </a:r>
            <a:r>
              <a:rPr sz="1250" spc="15" dirty="0">
                <a:latin typeface="Microsoft JhengHei"/>
                <a:cs typeface="Microsoft JhengHei"/>
              </a:rPr>
              <a:t>學</a:t>
            </a:r>
            <a:r>
              <a:rPr sz="1250" spc="30" dirty="0">
                <a:latin typeface="Microsoft JhengHei"/>
                <a:cs typeface="Microsoft JhengHei"/>
              </a:rPr>
              <a:t>生證</a:t>
            </a:r>
            <a:r>
              <a:rPr sz="1250" spc="15" dirty="0">
                <a:latin typeface="Microsoft JhengHei"/>
                <a:cs typeface="Microsoft JhengHei"/>
              </a:rPr>
              <a:t>編</a:t>
            </a:r>
            <a:r>
              <a:rPr sz="1250" spc="25" dirty="0">
                <a:latin typeface="Microsoft JhengHei"/>
                <a:cs typeface="Microsoft JhengHei"/>
              </a:rPr>
              <a:t>號</a:t>
            </a:r>
            <a:r>
              <a:rPr sz="1250" spc="5" dirty="0">
                <a:latin typeface="Calibri"/>
                <a:cs typeface="Calibri"/>
              </a:rPr>
              <a:t>…</a:t>
            </a:r>
            <a:r>
              <a:rPr sz="1250" spc="30" dirty="0">
                <a:latin typeface="Microsoft JhengHei"/>
                <a:cs typeface="Microsoft JhengHei"/>
              </a:rPr>
              <a:t>等。</a:t>
            </a:r>
            <a:r>
              <a:rPr sz="1250" spc="15" dirty="0">
                <a:latin typeface="Microsoft JhengHei"/>
                <a:cs typeface="Microsoft JhengHei"/>
              </a:rPr>
              <a:t>可</a:t>
            </a:r>
            <a:r>
              <a:rPr sz="1250" spc="30" dirty="0">
                <a:latin typeface="Microsoft JhengHei"/>
                <a:cs typeface="Microsoft JhengHei"/>
              </a:rPr>
              <a:t>以藉</a:t>
            </a:r>
            <a:r>
              <a:rPr sz="1250" spc="15" dirty="0">
                <a:latin typeface="Microsoft JhengHei"/>
                <a:cs typeface="Microsoft JhengHei"/>
              </a:rPr>
              <a:t>由</a:t>
            </a:r>
            <a:r>
              <a:rPr sz="1250" spc="30" dirty="0">
                <a:latin typeface="Microsoft JhengHei"/>
                <a:cs typeface="Microsoft JhengHei"/>
              </a:rPr>
              <a:t>這些 欄位，識別資料表內的</a:t>
            </a:r>
            <a:r>
              <a:rPr sz="1250" spc="15" dirty="0">
                <a:latin typeface="Microsoft JhengHei"/>
                <a:cs typeface="Microsoft JhengHei"/>
              </a:rPr>
              <a:t>每</a:t>
            </a:r>
            <a:r>
              <a:rPr sz="1250" spc="30" dirty="0">
                <a:latin typeface="Microsoft JhengHei"/>
                <a:cs typeface="Microsoft JhengHei"/>
              </a:rPr>
              <a:t>一筆</a:t>
            </a:r>
            <a:r>
              <a:rPr sz="1250" spc="15" dirty="0">
                <a:latin typeface="Microsoft JhengHei"/>
                <a:cs typeface="Microsoft JhengHei"/>
              </a:rPr>
              <a:t>記</a:t>
            </a:r>
            <a:r>
              <a:rPr sz="1250" spc="30" dirty="0">
                <a:latin typeface="Microsoft JhengHei"/>
                <a:cs typeface="Microsoft JhengHei"/>
              </a:rPr>
              <a:t>錄，</a:t>
            </a:r>
            <a:r>
              <a:rPr sz="1250" spc="15" dirty="0">
                <a:latin typeface="Microsoft JhengHei"/>
                <a:cs typeface="Microsoft JhengHei"/>
              </a:rPr>
              <a:t>並</a:t>
            </a:r>
            <a:r>
              <a:rPr sz="1250" spc="30" dirty="0">
                <a:latin typeface="Microsoft JhengHei"/>
                <a:cs typeface="Microsoft JhengHei"/>
              </a:rPr>
              <a:t>提供</a:t>
            </a:r>
            <a:r>
              <a:rPr sz="1250" spc="15" dirty="0">
                <a:latin typeface="Microsoft JhengHei"/>
                <a:cs typeface="Microsoft JhengHei"/>
              </a:rPr>
              <a:t>資</a:t>
            </a:r>
            <a:r>
              <a:rPr sz="1250" spc="30" dirty="0">
                <a:latin typeface="Microsoft JhengHei"/>
                <a:cs typeface="Microsoft JhengHei"/>
              </a:rPr>
              <a:t>料索</a:t>
            </a:r>
            <a:r>
              <a:rPr sz="1250" spc="15" dirty="0">
                <a:latin typeface="Microsoft JhengHei"/>
                <a:cs typeface="Microsoft JhengHei"/>
              </a:rPr>
              <a:t>引</a:t>
            </a:r>
            <a:r>
              <a:rPr sz="1250" spc="30" dirty="0">
                <a:latin typeface="Microsoft JhengHei"/>
                <a:cs typeface="Microsoft JhengHei"/>
              </a:rPr>
              <a:t>。</a:t>
            </a:r>
            <a:endParaRPr sz="1250" dirty="0">
              <a:latin typeface="Microsoft JhengHei"/>
              <a:cs typeface="Microsoft JhengHe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965"/>
            <a:ext cx="5844540" cy="3286125"/>
          </a:xfrm>
          <a:custGeom>
            <a:avLst/>
            <a:gdLst/>
            <a:ahLst/>
            <a:cxnLst/>
            <a:rect l="l" t="t" r="r" b="b"/>
            <a:pathLst>
              <a:path w="5844540" h="3286125">
                <a:moveTo>
                  <a:pt x="0" y="3285998"/>
                </a:moveTo>
                <a:lnTo>
                  <a:pt x="5844286" y="3285998"/>
                </a:lnTo>
                <a:lnTo>
                  <a:pt x="5844286" y="0"/>
                </a:lnTo>
                <a:lnTo>
                  <a:pt x="0" y="0"/>
                </a:lnTo>
                <a:lnTo>
                  <a:pt x="0" y="3285998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16</a:t>
            </a:fld>
            <a:endParaRPr lang="zh-TW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74147" y="697625"/>
          <a:ext cx="2827020" cy="20387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8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27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9777">
                <a:tc>
                  <a:txBody>
                    <a:bodyPr/>
                    <a:lstStyle/>
                    <a:p>
                      <a:pPr marL="92710" marR="857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150" b="1" dirty="0">
                          <a:solidFill>
                            <a:srgbClr val="FFFFFF"/>
                          </a:solidFill>
                          <a:latin typeface="Microsoft JhengHei"/>
                          <a:cs typeface="Microsoft JhengHei"/>
                        </a:rPr>
                        <a:t>訂單 編號</a:t>
                      </a:r>
                      <a:endParaRPr sz="1150">
                        <a:latin typeface="Microsoft JhengHei"/>
                        <a:cs typeface="Microsoft JhengHei"/>
                      </a:endParaRPr>
                    </a:p>
                  </a:txBody>
                  <a:tcPr marL="0" marR="0" marT="2540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83185" marR="635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150" b="1" dirty="0">
                          <a:solidFill>
                            <a:srgbClr val="FFFFFF"/>
                          </a:solidFill>
                          <a:latin typeface="Microsoft JhengHei"/>
                          <a:cs typeface="Microsoft JhengHei"/>
                        </a:rPr>
                        <a:t>產品 編號</a:t>
                      </a:r>
                      <a:endParaRPr sz="1150">
                        <a:latin typeface="Microsoft JhengHei"/>
                        <a:cs typeface="Microsoft JhengHei"/>
                      </a:endParaRPr>
                    </a:p>
                  </a:txBody>
                  <a:tcPr marL="0" marR="0" marT="2540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43510" marR="107314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150" b="1" dirty="0">
                          <a:solidFill>
                            <a:srgbClr val="FFFFFF"/>
                          </a:solidFill>
                          <a:latin typeface="Microsoft JhengHei"/>
                          <a:cs typeface="Microsoft JhengHei"/>
                        </a:rPr>
                        <a:t>顧客 編號</a:t>
                      </a:r>
                      <a:endParaRPr sz="1150">
                        <a:latin typeface="Microsoft JhengHei"/>
                        <a:cs typeface="Microsoft JhengHei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150" b="1" dirty="0">
                          <a:solidFill>
                            <a:srgbClr val="FFFFFF"/>
                          </a:solidFill>
                          <a:latin typeface="Microsoft JhengHei"/>
                          <a:cs typeface="Microsoft JhengHei"/>
                        </a:rPr>
                        <a:t>訂單日期</a:t>
                      </a:r>
                      <a:endParaRPr sz="1150">
                        <a:latin typeface="Microsoft JhengHei"/>
                        <a:cs typeface="Microsoft JhengHei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150" b="1" dirty="0">
                          <a:solidFill>
                            <a:srgbClr val="FFFFFF"/>
                          </a:solidFill>
                          <a:latin typeface="Microsoft JhengHei"/>
                          <a:cs typeface="Microsoft JhengHei"/>
                        </a:rPr>
                        <a:t>數量</a:t>
                      </a:r>
                      <a:endParaRPr sz="1150">
                        <a:latin typeface="Microsoft JhengHei"/>
                        <a:cs typeface="Microsoft JhengHei"/>
                      </a:endParaRPr>
                    </a:p>
                  </a:txBody>
                  <a:tcPr marL="0" marR="0" marT="2540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20014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A001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92075" algn="r">
                        <a:lnSpc>
                          <a:spcPct val="100000"/>
                        </a:lnSpc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P001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107314" algn="r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C5566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3335" algn="ctr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2022/9/2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3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A0150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92710" algn="r">
                        <a:lnSpc>
                          <a:spcPct val="100000"/>
                        </a:lnSpc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P002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107314" algn="r">
                        <a:lnSpc>
                          <a:spcPct val="100000"/>
                        </a:lnSpc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C5566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2700" algn="ctr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2022/10/15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6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A0150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92710" algn="r">
                        <a:lnSpc>
                          <a:spcPct val="100000"/>
                        </a:lnSpc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P003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107314" algn="r">
                        <a:lnSpc>
                          <a:spcPct val="100000"/>
                        </a:lnSpc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C5566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4604" algn="ctr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2022/12/3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5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633230" y="697625"/>
          <a:ext cx="1898015" cy="20387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6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1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9777">
                <a:tc>
                  <a:txBody>
                    <a:bodyPr/>
                    <a:lstStyle/>
                    <a:p>
                      <a:pPr marL="69850" marR="126364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150" b="1" dirty="0">
                          <a:solidFill>
                            <a:srgbClr val="FFFFFF"/>
                          </a:solidFill>
                          <a:latin typeface="Microsoft JhengHei"/>
                          <a:cs typeface="Microsoft JhengHei"/>
                        </a:rPr>
                        <a:t>顧客 編號</a:t>
                      </a:r>
                      <a:endParaRPr sz="1150">
                        <a:latin typeface="Microsoft JhengHei"/>
                        <a:cs typeface="Microsoft JhengHei"/>
                      </a:endParaRPr>
                    </a:p>
                  </a:txBody>
                  <a:tcPr marL="0" marR="0" marT="2540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9BBA58"/>
                    </a:solidFill>
                  </a:tcPr>
                </a:tc>
                <a:tc>
                  <a:txBody>
                    <a:bodyPr/>
                    <a:lstStyle/>
                    <a:p>
                      <a:pPr marR="6731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150" b="1" dirty="0">
                          <a:solidFill>
                            <a:srgbClr val="FFFFFF"/>
                          </a:solidFill>
                          <a:latin typeface="Microsoft JhengHei"/>
                          <a:cs typeface="Microsoft JhengHei"/>
                        </a:rPr>
                        <a:t>姓名</a:t>
                      </a:r>
                      <a:endParaRPr sz="1150">
                        <a:latin typeface="Microsoft JhengHei"/>
                        <a:cs typeface="Microsoft JhengHei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9BBA58"/>
                    </a:solidFill>
                  </a:tcPr>
                </a:tc>
                <a:tc>
                  <a:txBody>
                    <a:bodyPr/>
                    <a:lstStyle/>
                    <a:p>
                      <a:pPr marR="5334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150" b="1" dirty="0">
                          <a:solidFill>
                            <a:srgbClr val="FFFFFF"/>
                          </a:solidFill>
                          <a:latin typeface="Microsoft JhengHei"/>
                          <a:cs typeface="Microsoft JhengHei"/>
                        </a:rPr>
                        <a:t>姓別</a:t>
                      </a:r>
                      <a:endParaRPr sz="1150">
                        <a:latin typeface="Microsoft JhengHei"/>
                        <a:cs typeface="Microsoft JhengHei"/>
                      </a:endParaRPr>
                    </a:p>
                  </a:txBody>
                  <a:tcPr marL="0" marR="0" marT="2540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9BBA58"/>
                    </a:solidFill>
                  </a:tcPr>
                </a:tc>
                <a:tc>
                  <a:txBody>
                    <a:bodyPr/>
                    <a:lstStyle/>
                    <a:p>
                      <a:pPr marR="52069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150" b="1" dirty="0">
                          <a:solidFill>
                            <a:srgbClr val="FFFFFF"/>
                          </a:solidFill>
                          <a:latin typeface="Microsoft JhengHei"/>
                          <a:cs typeface="Microsoft JhengHei"/>
                        </a:rPr>
                        <a:t>年齡</a:t>
                      </a:r>
                      <a:endParaRPr sz="1150">
                        <a:latin typeface="Microsoft JhengHei"/>
                        <a:cs typeface="Microsoft JhengHei"/>
                      </a:endParaRPr>
                    </a:p>
                  </a:txBody>
                  <a:tcPr marL="0" marR="0" marT="2540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9BBA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78105">
                        <a:lnSpc>
                          <a:spcPct val="100000"/>
                        </a:lnSpc>
                      </a:pPr>
                      <a:r>
                        <a:rPr sz="900" spc="-10" dirty="0">
                          <a:latin typeface="Microsoft JhengHei"/>
                          <a:cs typeface="Microsoft JhengHei"/>
                        </a:rPr>
                        <a:t>C5566</a:t>
                      </a:r>
                      <a:endParaRPr sz="9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4445" algn="ctr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Microsoft JhengHei"/>
                          <a:cs typeface="Microsoft JhengHei"/>
                        </a:rPr>
                        <a:t>王小明</a:t>
                      </a:r>
                      <a:endParaRPr sz="9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900" dirty="0">
                          <a:latin typeface="Microsoft JhengHei"/>
                          <a:cs typeface="Microsoft JhengHei"/>
                        </a:rPr>
                        <a:t>男</a:t>
                      </a:r>
                      <a:endParaRPr sz="9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900" spc="-10" dirty="0">
                          <a:latin typeface="Microsoft JhengHei"/>
                          <a:cs typeface="Microsoft JhengHei"/>
                        </a:rPr>
                        <a:t>35</a:t>
                      </a:r>
                      <a:endParaRPr sz="9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EE7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6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633230" y="2766516"/>
            <a:ext cx="2405508" cy="3795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zh-TW" altLang="en-US" sz="115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主鍵</a:t>
            </a:r>
            <a:endParaRPr lang="en-US" altLang="zh-TW" sz="115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115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獨一無二</a:t>
            </a:r>
            <a:r>
              <a:rPr lang="zh-TW" altLang="en-US" sz="115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，</a:t>
            </a:r>
            <a:r>
              <a:rPr sz="115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唯一不重複的值</a:t>
            </a:r>
            <a:endParaRPr sz="1150" dirty="0"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-12192" y="0"/>
            <a:ext cx="5868670" cy="3310890"/>
            <a:chOff x="-12192" y="0"/>
            <a:chExt cx="5868670" cy="3310890"/>
          </a:xfrm>
        </p:grpSpPr>
        <p:sp>
          <p:nvSpPr>
            <p:cNvPr id="8" name="object 8"/>
            <p:cNvSpPr/>
            <p:nvPr/>
          </p:nvSpPr>
          <p:spPr>
            <a:xfrm>
              <a:off x="1546939" y="126491"/>
              <a:ext cx="2247900" cy="548640"/>
            </a:xfrm>
            <a:custGeom>
              <a:avLst/>
              <a:gdLst/>
              <a:ahLst/>
              <a:cxnLst/>
              <a:rect l="l" t="t" r="r" b="b"/>
              <a:pathLst>
                <a:path w="2247900" h="548640">
                  <a:moveTo>
                    <a:pt x="34305" y="475694"/>
                  </a:moveTo>
                  <a:lnTo>
                    <a:pt x="20748" y="479188"/>
                  </a:lnTo>
                  <a:lnTo>
                    <a:pt x="9191" y="487934"/>
                  </a:lnTo>
                  <a:lnTo>
                    <a:pt x="1863" y="500473"/>
                  </a:lnTo>
                  <a:lnTo>
                    <a:pt x="0" y="514334"/>
                  </a:lnTo>
                  <a:lnTo>
                    <a:pt x="3494" y="527885"/>
                  </a:lnTo>
                  <a:lnTo>
                    <a:pt x="12239" y="539496"/>
                  </a:lnTo>
                  <a:lnTo>
                    <a:pt x="24796" y="546770"/>
                  </a:lnTo>
                  <a:lnTo>
                    <a:pt x="38687" y="548639"/>
                  </a:lnTo>
                  <a:lnTo>
                    <a:pt x="52244" y="545175"/>
                  </a:lnTo>
                  <a:lnTo>
                    <a:pt x="63801" y="536448"/>
                  </a:lnTo>
                  <a:lnTo>
                    <a:pt x="71129" y="523890"/>
                  </a:lnTo>
                  <a:lnTo>
                    <a:pt x="71626" y="520191"/>
                  </a:lnTo>
                  <a:lnTo>
                    <a:pt x="45640" y="520191"/>
                  </a:lnTo>
                  <a:lnTo>
                    <a:pt x="27352" y="504063"/>
                  </a:lnTo>
                  <a:lnTo>
                    <a:pt x="50018" y="478621"/>
                  </a:lnTo>
                  <a:lnTo>
                    <a:pt x="48196" y="477557"/>
                  </a:lnTo>
                  <a:lnTo>
                    <a:pt x="34305" y="475694"/>
                  </a:lnTo>
                  <a:close/>
                </a:path>
                <a:path w="2247900" h="548640">
                  <a:moveTo>
                    <a:pt x="50018" y="478621"/>
                  </a:moveTo>
                  <a:lnTo>
                    <a:pt x="27352" y="504063"/>
                  </a:lnTo>
                  <a:lnTo>
                    <a:pt x="45640" y="520191"/>
                  </a:lnTo>
                  <a:lnTo>
                    <a:pt x="68205" y="494734"/>
                  </a:lnTo>
                  <a:lnTo>
                    <a:pt x="60753" y="484886"/>
                  </a:lnTo>
                  <a:lnTo>
                    <a:pt x="50018" y="478621"/>
                  </a:lnTo>
                  <a:close/>
                </a:path>
                <a:path w="2247900" h="548640">
                  <a:moveTo>
                    <a:pt x="68205" y="494734"/>
                  </a:moveTo>
                  <a:lnTo>
                    <a:pt x="45640" y="520191"/>
                  </a:lnTo>
                  <a:lnTo>
                    <a:pt x="71626" y="520191"/>
                  </a:lnTo>
                  <a:lnTo>
                    <a:pt x="72993" y="510000"/>
                  </a:lnTo>
                  <a:lnTo>
                    <a:pt x="69498" y="496443"/>
                  </a:lnTo>
                  <a:lnTo>
                    <a:pt x="68205" y="494734"/>
                  </a:lnTo>
                  <a:close/>
                </a:path>
                <a:path w="2247900" h="548640">
                  <a:moveTo>
                    <a:pt x="76628" y="449707"/>
                  </a:moveTo>
                  <a:lnTo>
                    <a:pt x="52244" y="476123"/>
                  </a:lnTo>
                  <a:lnTo>
                    <a:pt x="50018" y="478621"/>
                  </a:lnTo>
                  <a:lnTo>
                    <a:pt x="60753" y="484886"/>
                  </a:lnTo>
                  <a:lnTo>
                    <a:pt x="68205" y="494734"/>
                  </a:lnTo>
                  <a:lnTo>
                    <a:pt x="70405" y="492251"/>
                  </a:lnTo>
                  <a:lnTo>
                    <a:pt x="94408" y="466216"/>
                  </a:lnTo>
                  <a:lnTo>
                    <a:pt x="76628" y="449707"/>
                  </a:lnTo>
                  <a:close/>
                </a:path>
                <a:path w="2247900" h="548640">
                  <a:moveTo>
                    <a:pt x="145589" y="379984"/>
                  </a:moveTo>
                  <a:lnTo>
                    <a:pt x="129206" y="395732"/>
                  </a:lnTo>
                  <a:lnTo>
                    <a:pt x="103171" y="421766"/>
                  </a:lnTo>
                  <a:lnTo>
                    <a:pt x="93519" y="431926"/>
                  </a:lnTo>
                  <a:lnTo>
                    <a:pt x="111172" y="448817"/>
                  </a:lnTo>
                  <a:lnTo>
                    <a:pt x="120824" y="438658"/>
                  </a:lnTo>
                  <a:lnTo>
                    <a:pt x="146478" y="412876"/>
                  </a:lnTo>
                  <a:lnTo>
                    <a:pt x="162480" y="397510"/>
                  </a:lnTo>
                  <a:lnTo>
                    <a:pt x="145589" y="379984"/>
                  </a:lnTo>
                  <a:close/>
                </a:path>
                <a:path w="2247900" h="548640">
                  <a:moveTo>
                    <a:pt x="218360" y="314071"/>
                  </a:moveTo>
                  <a:lnTo>
                    <a:pt x="209343" y="321690"/>
                  </a:lnTo>
                  <a:lnTo>
                    <a:pt x="182292" y="345693"/>
                  </a:lnTo>
                  <a:lnTo>
                    <a:pt x="163369" y="362965"/>
                  </a:lnTo>
                  <a:lnTo>
                    <a:pt x="179879" y="380873"/>
                  </a:lnTo>
                  <a:lnTo>
                    <a:pt x="198802" y="363600"/>
                  </a:lnTo>
                  <a:lnTo>
                    <a:pt x="225472" y="339851"/>
                  </a:lnTo>
                  <a:lnTo>
                    <a:pt x="234108" y="332613"/>
                  </a:lnTo>
                  <a:lnTo>
                    <a:pt x="218360" y="314071"/>
                  </a:lnTo>
                  <a:close/>
                </a:path>
                <a:path w="2247900" h="548640">
                  <a:moveTo>
                    <a:pt x="295195" y="252729"/>
                  </a:moveTo>
                  <a:lnTo>
                    <a:pt x="292909" y="254380"/>
                  </a:lnTo>
                  <a:lnTo>
                    <a:pt x="264588" y="276098"/>
                  </a:lnTo>
                  <a:lnTo>
                    <a:pt x="237156" y="298068"/>
                  </a:lnTo>
                  <a:lnTo>
                    <a:pt x="252396" y="317118"/>
                  </a:lnTo>
                  <a:lnTo>
                    <a:pt x="279828" y="295021"/>
                  </a:lnTo>
                  <a:lnTo>
                    <a:pt x="309419" y="272414"/>
                  </a:lnTo>
                  <a:lnTo>
                    <a:pt x="295195" y="252729"/>
                  </a:lnTo>
                  <a:close/>
                </a:path>
                <a:path w="2247900" h="548640">
                  <a:moveTo>
                    <a:pt x="376094" y="197230"/>
                  </a:moveTo>
                  <a:lnTo>
                    <a:pt x="351075" y="213360"/>
                  </a:lnTo>
                  <a:lnTo>
                    <a:pt x="321738" y="233552"/>
                  </a:lnTo>
                  <a:lnTo>
                    <a:pt x="314880" y="238505"/>
                  </a:lnTo>
                  <a:lnTo>
                    <a:pt x="329231" y="258190"/>
                  </a:lnTo>
                  <a:lnTo>
                    <a:pt x="336089" y="253237"/>
                  </a:lnTo>
                  <a:lnTo>
                    <a:pt x="364791" y="233552"/>
                  </a:lnTo>
                  <a:lnTo>
                    <a:pt x="389302" y="217804"/>
                  </a:lnTo>
                  <a:lnTo>
                    <a:pt x="376094" y="197230"/>
                  </a:lnTo>
                  <a:close/>
                </a:path>
                <a:path w="2247900" h="548640">
                  <a:moveTo>
                    <a:pt x="461184" y="147954"/>
                  </a:moveTo>
                  <a:lnTo>
                    <a:pt x="442007" y="158114"/>
                  </a:lnTo>
                  <a:lnTo>
                    <a:pt x="411146" y="175767"/>
                  </a:lnTo>
                  <a:lnTo>
                    <a:pt x="397049" y="184276"/>
                  </a:lnTo>
                  <a:lnTo>
                    <a:pt x="409749" y="205104"/>
                  </a:lnTo>
                  <a:lnTo>
                    <a:pt x="423846" y="196468"/>
                  </a:lnTo>
                  <a:lnTo>
                    <a:pt x="454072" y="179324"/>
                  </a:lnTo>
                  <a:lnTo>
                    <a:pt x="472614" y="169417"/>
                  </a:lnTo>
                  <a:lnTo>
                    <a:pt x="461184" y="147954"/>
                  </a:lnTo>
                  <a:close/>
                </a:path>
                <a:path w="2247900" h="548640">
                  <a:moveTo>
                    <a:pt x="549957" y="105410"/>
                  </a:moveTo>
                  <a:lnTo>
                    <a:pt x="537892" y="110489"/>
                  </a:lnTo>
                  <a:lnTo>
                    <a:pt x="505380" y="125475"/>
                  </a:lnTo>
                  <a:lnTo>
                    <a:pt x="483155" y="136525"/>
                  </a:lnTo>
                  <a:lnTo>
                    <a:pt x="493950" y="158368"/>
                  </a:lnTo>
                  <a:lnTo>
                    <a:pt x="516175" y="147320"/>
                  </a:lnTo>
                  <a:lnTo>
                    <a:pt x="548179" y="132587"/>
                  </a:lnTo>
                  <a:lnTo>
                    <a:pt x="559482" y="127762"/>
                  </a:lnTo>
                  <a:lnTo>
                    <a:pt x="549957" y="105410"/>
                  </a:lnTo>
                  <a:close/>
                </a:path>
                <a:path w="2247900" h="548640">
                  <a:moveTo>
                    <a:pt x="641905" y="70103"/>
                  </a:moveTo>
                  <a:lnTo>
                    <a:pt x="639238" y="70992"/>
                  </a:lnTo>
                  <a:lnTo>
                    <a:pt x="604948" y="83185"/>
                  </a:lnTo>
                  <a:lnTo>
                    <a:pt x="572690" y="95758"/>
                  </a:lnTo>
                  <a:lnTo>
                    <a:pt x="581580" y="118490"/>
                  </a:lnTo>
                  <a:lnTo>
                    <a:pt x="613711" y="105917"/>
                  </a:lnTo>
                  <a:lnTo>
                    <a:pt x="647366" y="93979"/>
                  </a:lnTo>
                  <a:lnTo>
                    <a:pt x="649398" y="93345"/>
                  </a:lnTo>
                  <a:lnTo>
                    <a:pt x="641905" y="70103"/>
                  </a:lnTo>
                  <a:close/>
                </a:path>
                <a:path w="2247900" h="548640">
                  <a:moveTo>
                    <a:pt x="736139" y="42545"/>
                  </a:moveTo>
                  <a:lnTo>
                    <a:pt x="710104" y="49275"/>
                  </a:lnTo>
                  <a:lnTo>
                    <a:pt x="674417" y="59689"/>
                  </a:lnTo>
                  <a:lnTo>
                    <a:pt x="665146" y="62611"/>
                  </a:lnTo>
                  <a:lnTo>
                    <a:pt x="672639" y="85851"/>
                  </a:lnTo>
                  <a:lnTo>
                    <a:pt x="681783" y="82803"/>
                  </a:lnTo>
                  <a:lnTo>
                    <a:pt x="716962" y="72643"/>
                  </a:lnTo>
                  <a:lnTo>
                    <a:pt x="742235" y="66166"/>
                  </a:lnTo>
                  <a:lnTo>
                    <a:pt x="736139" y="42545"/>
                  </a:lnTo>
                  <a:close/>
                </a:path>
                <a:path w="2247900" h="548640">
                  <a:moveTo>
                    <a:pt x="832405" y="22225"/>
                  </a:moveTo>
                  <a:lnTo>
                    <a:pt x="821610" y="24002"/>
                  </a:lnTo>
                  <a:lnTo>
                    <a:pt x="783764" y="31496"/>
                  </a:lnTo>
                  <a:lnTo>
                    <a:pt x="760142" y="36829"/>
                  </a:lnTo>
                  <a:lnTo>
                    <a:pt x="765476" y="60578"/>
                  </a:lnTo>
                  <a:lnTo>
                    <a:pt x="789225" y="55245"/>
                  </a:lnTo>
                  <a:lnTo>
                    <a:pt x="826436" y="47878"/>
                  </a:lnTo>
                  <a:lnTo>
                    <a:pt x="836469" y="46227"/>
                  </a:lnTo>
                  <a:lnTo>
                    <a:pt x="832405" y="22225"/>
                  </a:lnTo>
                  <a:close/>
                </a:path>
                <a:path w="2247900" h="548640">
                  <a:moveTo>
                    <a:pt x="929560" y="8889"/>
                  </a:moveTo>
                  <a:lnTo>
                    <a:pt x="899715" y="12064"/>
                  </a:lnTo>
                  <a:lnTo>
                    <a:pt x="860345" y="17525"/>
                  </a:lnTo>
                  <a:lnTo>
                    <a:pt x="856408" y="18161"/>
                  </a:lnTo>
                  <a:lnTo>
                    <a:pt x="860472" y="42163"/>
                  </a:lnTo>
                  <a:lnTo>
                    <a:pt x="864282" y="41528"/>
                  </a:lnTo>
                  <a:lnTo>
                    <a:pt x="903017" y="36195"/>
                  </a:lnTo>
                  <a:lnTo>
                    <a:pt x="932227" y="33020"/>
                  </a:lnTo>
                  <a:lnTo>
                    <a:pt x="929560" y="8889"/>
                  </a:lnTo>
                  <a:close/>
                </a:path>
                <a:path w="2247900" h="548640">
                  <a:moveTo>
                    <a:pt x="1027731" y="1904"/>
                  </a:moveTo>
                  <a:lnTo>
                    <a:pt x="1022778" y="2032"/>
                  </a:lnTo>
                  <a:lnTo>
                    <a:pt x="980995" y="4317"/>
                  </a:lnTo>
                  <a:lnTo>
                    <a:pt x="954198" y="6476"/>
                  </a:lnTo>
                  <a:lnTo>
                    <a:pt x="956103" y="30861"/>
                  </a:lnTo>
                  <a:lnTo>
                    <a:pt x="982900" y="28575"/>
                  </a:lnTo>
                  <a:lnTo>
                    <a:pt x="1024175" y="26288"/>
                  </a:lnTo>
                  <a:lnTo>
                    <a:pt x="1028366" y="26288"/>
                  </a:lnTo>
                  <a:lnTo>
                    <a:pt x="1027731" y="1904"/>
                  </a:lnTo>
                  <a:close/>
                </a:path>
                <a:path w="2247900" h="548640">
                  <a:moveTo>
                    <a:pt x="1118028" y="0"/>
                  </a:moveTo>
                  <a:lnTo>
                    <a:pt x="1065450" y="762"/>
                  </a:lnTo>
                  <a:lnTo>
                    <a:pt x="1051988" y="1142"/>
                  </a:lnTo>
                  <a:lnTo>
                    <a:pt x="1052750" y="25526"/>
                  </a:lnTo>
                  <a:lnTo>
                    <a:pt x="1066085" y="25146"/>
                  </a:lnTo>
                  <a:lnTo>
                    <a:pt x="1118409" y="24384"/>
                  </a:lnTo>
                  <a:lnTo>
                    <a:pt x="1125269" y="24384"/>
                  </a:lnTo>
                  <a:lnTo>
                    <a:pt x="1125648" y="126"/>
                  </a:lnTo>
                  <a:lnTo>
                    <a:pt x="1118028" y="0"/>
                  </a:lnTo>
                  <a:close/>
                </a:path>
                <a:path w="2247900" h="548640">
                  <a:moveTo>
                    <a:pt x="1125269" y="24384"/>
                  </a:moveTo>
                  <a:lnTo>
                    <a:pt x="1118409" y="24384"/>
                  </a:lnTo>
                  <a:lnTo>
                    <a:pt x="1125267" y="24511"/>
                  </a:lnTo>
                  <a:close/>
                </a:path>
                <a:path w="2247900" h="548640">
                  <a:moveTo>
                    <a:pt x="1150032" y="635"/>
                  </a:moveTo>
                  <a:lnTo>
                    <a:pt x="1149524" y="24891"/>
                  </a:lnTo>
                  <a:lnTo>
                    <a:pt x="1169590" y="25273"/>
                  </a:lnTo>
                  <a:lnTo>
                    <a:pt x="1220136" y="27686"/>
                  </a:lnTo>
                  <a:lnTo>
                    <a:pt x="1221787" y="27812"/>
                  </a:lnTo>
                  <a:lnTo>
                    <a:pt x="1223819" y="3555"/>
                  </a:lnTo>
                  <a:lnTo>
                    <a:pt x="1221279" y="3301"/>
                  </a:lnTo>
                  <a:lnTo>
                    <a:pt x="1170098" y="1015"/>
                  </a:lnTo>
                  <a:lnTo>
                    <a:pt x="1150032" y="635"/>
                  </a:lnTo>
                  <a:close/>
                </a:path>
                <a:path w="2247900" h="548640">
                  <a:moveTo>
                    <a:pt x="1248076" y="5461"/>
                  </a:moveTo>
                  <a:lnTo>
                    <a:pt x="1246171" y="29717"/>
                  </a:lnTo>
                  <a:lnTo>
                    <a:pt x="1269793" y="31623"/>
                  </a:lnTo>
                  <a:lnTo>
                    <a:pt x="1318434" y="36957"/>
                  </a:lnTo>
                  <a:lnTo>
                    <a:pt x="1321101" y="12700"/>
                  </a:lnTo>
                  <a:lnTo>
                    <a:pt x="1271698" y="7365"/>
                  </a:lnTo>
                  <a:lnTo>
                    <a:pt x="1248076" y="5461"/>
                  </a:lnTo>
                  <a:close/>
                </a:path>
                <a:path w="2247900" h="548640">
                  <a:moveTo>
                    <a:pt x="1345612" y="16255"/>
                  </a:moveTo>
                  <a:lnTo>
                    <a:pt x="1342183" y="40386"/>
                  </a:lnTo>
                  <a:lnTo>
                    <a:pt x="1366313" y="43814"/>
                  </a:lnTo>
                  <a:lnTo>
                    <a:pt x="1413303" y="51815"/>
                  </a:lnTo>
                  <a:lnTo>
                    <a:pt x="1413557" y="51942"/>
                  </a:lnTo>
                  <a:lnTo>
                    <a:pt x="1418383" y="28066"/>
                  </a:lnTo>
                  <a:lnTo>
                    <a:pt x="1417367" y="27812"/>
                  </a:lnTo>
                  <a:lnTo>
                    <a:pt x="1369742" y="19685"/>
                  </a:lnTo>
                  <a:lnTo>
                    <a:pt x="1345612" y="16255"/>
                  </a:lnTo>
                  <a:close/>
                </a:path>
                <a:path w="2247900" h="548640">
                  <a:moveTo>
                    <a:pt x="1442259" y="32765"/>
                  </a:moveTo>
                  <a:lnTo>
                    <a:pt x="1437433" y="56641"/>
                  </a:lnTo>
                  <a:lnTo>
                    <a:pt x="1459277" y="61087"/>
                  </a:lnTo>
                  <a:lnTo>
                    <a:pt x="1504235" y="71627"/>
                  </a:lnTo>
                  <a:lnTo>
                    <a:pt x="1508045" y="72643"/>
                  </a:lnTo>
                  <a:lnTo>
                    <a:pt x="1514268" y="49149"/>
                  </a:lnTo>
                  <a:lnTo>
                    <a:pt x="1509823" y="48005"/>
                  </a:lnTo>
                  <a:lnTo>
                    <a:pt x="1464103" y="37211"/>
                  </a:lnTo>
                  <a:lnTo>
                    <a:pt x="1442259" y="32765"/>
                  </a:lnTo>
                  <a:close/>
                </a:path>
                <a:path w="2247900" h="548640">
                  <a:moveTo>
                    <a:pt x="1537763" y="55372"/>
                  </a:moveTo>
                  <a:lnTo>
                    <a:pt x="1531540" y="78866"/>
                  </a:lnTo>
                  <a:lnTo>
                    <a:pt x="1548431" y="83438"/>
                  </a:lnTo>
                  <a:lnTo>
                    <a:pt x="1591611" y="96138"/>
                  </a:lnTo>
                  <a:lnTo>
                    <a:pt x="1601009" y="99313"/>
                  </a:lnTo>
                  <a:lnTo>
                    <a:pt x="1608629" y="76073"/>
                  </a:lnTo>
                  <a:lnTo>
                    <a:pt x="1598469" y="72771"/>
                  </a:lnTo>
                  <a:lnTo>
                    <a:pt x="1554654" y="59816"/>
                  </a:lnTo>
                  <a:lnTo>
                    <a:pt x="1537763" y="55372"/>
                  </a:lnTo>
                  <a:close/>
                </a:path>
                <a:path w="2247900" h="548640">
                  <a:moveTo>
                    <a:pt x="1631743" y="83820"/>
                  </a:moveTo>
                  <a:lnTo>
                    <a:pt x="1624123" y="106934"/>
                  </a:lnTo>
                  <a:lnTo>
                    <a:pt x="1633648" y="110109"/>
                  </a:lnTo>
                  <a:lnTo>
                    <a:pt x="1674923" y="124840"/>
                  </a:lnTo>
                  <a:lnTo>
                    <a:pt x="1692068" y="131699"/>
                  </a:lnTo>
                  <a:lnTo>
                    <a:pt x="1700958" y="108965"/>
                  </a:lnTo>
                  <a:lnTo>
                    <a:pt x="1683051" y="101980"/>
                  </a:lnTo>
                  <a:lnTo>
                    <a:pt x="1641268" y="86867"/>
                  </a:lnTo>
                  <a:lnTo>
                    <a:pt x="1631743" y="83820"/>
                  </a:lnTo>
                  <a:close/>
                </a:path>
                <a:path w="2247900" h="548640">
                  <a:moveTo>
                    <a:pt x="1723818" y="117983"/>
                  </a:moveTo>
                  <a:lnTo>
                    <a:pt x="1723691" y="117983"/>
                  </a:lnTo>
                  <a:lnTo>
                    <a:pt x="1714801" y="140588"/>
                  </a:lnTo>
                  <a:lnTo>
                    <a:pt x="1753917" y="157352"/>
                  </a:lnTo>
                  <a:lnTo>
                    <a:pt x="1780841" y="169925"/>
                  </a:lnTo>
                  <a:lnTo>
                    <a:pt x="1791128" y="147827"/>
                  </a:lnTo>
                  <a:lnTo>
                    <a:pt x="1763569" y="135000"/>
                  </a:lnTo>
                  <a:lnTo>
                    <a:pt x="1723818" y="117983"/>
                  </a:lnTo>
                  <a:close/>
                </a:path>
                <a:path w="2247900" h="548640">
                  <a:moveTo>
                    <a:pt x="1813353" y="158496"/>
                  </a:moveTo>
                  <a:lnTo>
                    <a:pt x="1802558" y="180212"/>
                  </a:lnTo>
                  <a:lnTo>
                    <a:pt x="1828720" y="193166"/>
                  </a:lnTo>
                  <a:lnTo>
                    <a:pt x="1864534" y="212343"/>
                  </a:lnTo>
                  <a:lnTo>
                    <a:pt x="1866820" y="213613"/>
                  </a:lnTo>
                  <a:lnTo>
                    <a:pt x="1878885" y="192404"/>
                  </a:lnTo>
                  <a:lnTo>
                    <a:pt x="1875964" y="190753"/>
                  </a:lnTo>
                  <a:lnTo>
                    <a:pt x="1839515" y="171450"/>
                  </a:lnTo>
                  <a:lnTo>
                    <a:pt x="1813353" y="158496"/>
                  </a:lnTo>
                  <a:close/>
                </a:path>
                <a:path w="2247900" h="548640">
                  <a:moveTo>
                    <a:pt x="1899967" y="204470"/>
                  </a:moveTo>
                  <a:lnTo>
                    <a:pt x="1887902" y="225678"/>
                  </a:lnTo>
                  <a:lnTo>
                    <a:pt x="1899205" y="232028"/>
                  </a:lnTo>
                  <a:lnTo>
                    <a:pt x="1932606" y="252349"/>
                  </a:lnTo>
                  <a:lnTo>
                    <a:pt x="1949751" y="263398"/>
                  </a:lnTo>
                  <a:lnTo>
                    <a:pt x="1962959" y="242950"/>
                  </a:lnTo>
                  <a:lnTo>
                    <a:pt x="1945306" y="231521"/>
                  </a:lnTo>
                  <a:lnTo>
                    <a:pt x="1911270" y="210820"/>
                  </a:lnTo>
                  <a:lnTo>
                    <a:pt x="1899967" y="204470"/>
                  </a:lnTo>
                  <a:close/>
                </a:path>
                <a:path w="2247900" h="548640">
                  <a:moveTo>
                    <a:pt x="1983533" y="256412"/>
                  </a:moveTo>
                  <a:lnTo>
                    <a:pt x="1969817" y="276478"/>
                  </a:lnTo>
                  <a:lnTo>
                    <a:pt x="1995979" y="294513"/>
                  </a:lnTo>
                  <a:lnTo>
                    <a:pt x="2026078" y="316484"/>
                  </a:lnTo>
                  <a:lnTo>
                    <a:pt x="2028745" y="318515"/>
                  </a:lnTo>
                  <a:lnTo>
                    <a:pt x="2043604" y="299212"/>
                  </a:lnTo>
                  <a:lnTo>
                    <a:pt x="2040429" y="296799"/>
                  </a:lnTo>
                  <a:lnTo>
                    <a:pt x="2009822" y="274447"/>
                  </a:lnTo>
                  <a:lnTo>
                    <a:pt x="1983533" y="256412"/>
                  </a:lnTo>
                  <a:close/>
                </a:path>
                <a:path w="2247900" h="548640">
                  <a:moveTo>
                    <a:pt x="2062908" y="314198"/>
                  </a:moveTo>
                  <a:lnTo>
                    <a:pt x="2048049" y="333375"/>
                  </a:lnTo>
                  <a:lnTo>
                    <a:pt x="2054780" y="338582"/>
                  </a:lnTo>
                  <a:lnTo>
                    <a:pt x="2082085" y="361188"/>
                  </a:lnTo>
                  <a:lnTo>
                    <a:pt x="2103548" y="379857"/>
                  </a:lnTo>
                  <a:lnTo>
                    <a:pt x="2119423" y="361441"/>
                  </a:lnTo>
                  <a:lnTo>
                    <a:pt x="2097706" y="342518"/>
                  </a:lnTo>
                  <a:lnTo>
                    <a:pt x="2069639" y="319404"/>
                  </a:lnTo>
                  <a:lnTo>
                    <a:pt x="2062908" y="314198"/>
                  </a:lnTo>
                  <a:close/>
                </a:path>
                <a:path w="2247900" h="548640">
                  <a:moveTo>
                    <a:pt x="2191735" y="468164"/>
                  </a:moveTo>
                  <a:lnTo>
                    <a:pt x="2173144" y="483488"/>
                  </a:lnTo>
                  <a:lnTo>
                    <a:pt x="2247820" y="516636"/>
                  </a:lnTo>
                  <a:lnTo>
                    <a:pt x="2238866" y="477647"/>
                  </a:lnTo>
                  <a:lnTo>
                    <a:pt x="2199941" y="477647"/>
                  </a:lnTo>
                  <a:lnTo>
                    <a:pt x="2191735" y="468164"/>
                  </a:lnTo>
                  <a:close/>
                </a:path>
                <a:path w="2247900" h="548640">
                  <a:moveTo>
                    <a:pt x="2210521" y="452678"/>
                  </a:moveTo>
                  <a:lnTo>
                    <a:pt x="2191735" y="468164"/>
                  </a:lnTo>
                  <a:lnTo>
                    <a:pt x="2199941" y="477647"/>
                  </a:lnTo>
                  <a:lnTo>
                    <a:pt x="2218356" y="461645"/>
                  </a:lnTo>
                  <a:lnTo>
                    <a:pt x="2210521" y="452678"/>
                  </a:lnTo>
                  <a:close/>
                </a:path>
                <a:path w="2247900" h="548640">
                  <a:moveTo>
                    <a:pt x="2229532" y="437007"/>
                  </a:moveTo>
                  <a:lnTo>
                    <a:pt x="2210521" y="452678"/>
                  </a:lnTo>
                  <a:lnTo>
                    <a:pt x="2218356" y="461645"/>
                  </a:lnTo>
                  <a:lnTo>
                    <a:pt x="2199941" y="477647"/>
                  </a:lnTo>
                  <a:lnTo>
                    <a:pt x="2238866" y="477647"/>
                  </a:lnTo>
                  <a:lnTo>
                    <a:pt x="2229532" y="437007"/>
                  </a:lnTo>
                  <a:close/>
                </a:path>
                <a:path w="2247900" h="548640">
                  <a:moveTo>
                    <a:pt x="2206926" y="448563"/>
                  </a:moveTo>
                  <a:lnTo>
                    <a:pt x="2188511" y="464438"/>
                  </a:lnTo>
                  <a:lnTo>
                    <a:pt x="2191735" y="468164"/>
                  </a:lnTo>
                  <a:lnTo>
                    <a:pt x="2210521" y="452678"/>
                  </a:lnTo>
                  <a:lnTo>
                    <a:pt x="2206926" y="448563"/>
                  </a:lnTo>
                  <a:close/>
                </a:path>
                <a:path w="2247900" h="548640">
                  <a:moveTo>
                    <a:pt x="2137711" y="378078"/>
                  </a:moveTo>
                  <a:lnTo>
                    <a:pt x="2121201" y="395986"/>
                  </a:lnTo>
                  <a:lnTo>
                    <a:pt x="2133393" y="407162"/>
                  </a:lnTo>
                  <a:lnTo>
                    <a:pt x="2157015" y="430402"/>
                  </a:lnTo>
                  <a:lnTo>
                    <a:pt x="2172636" y="446786"/>
                  </a:lnTo>
                  <a:lnTo>
                    <a:pt x="2190289" y="430022"/>
                  </a:lnTo>
                  <a:lnTo>
                    <a:pt x="2174033" y="413130"/>
                  </a:lnTo>
                  <a:lnTo>
                    <a:pt x="2149903" y="389254"/>
                  </a:lnTo>
                  <a:lnTo>
                    <a:pt x="2137711" y="378078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965"/>
              <a:ext cx="5844540" cy="3286125"/>
            </a:xfrm>
            <a:custGeom>
              <a:avLst/>
              <a:gdLst/>
              <a:ahLst/>
              <a:cxnLst/>
              <a:rect l="l" t="t" r="r" b="b"/>
              <a:pathLst>
                <a:path w="5844540" h="3286125">
                  <a:moveTo>
                    <a:pt x="0" y="3285998"/>
                  </a:moveTo>
                  <a:lnTo>
                    <a:pt x="5844286" y="3285998"/>
                  </a:lnTo>
                  <a:lnTo>
                    <a:pt x="5844286" y="0"/>
                  </a:lnTo>
                  <a:lnTo>
                    <a:pt x="0" y="0"/>
                  </a:lnTo>
                  <a:lnTo>
                    <a:pt x="0" y="3285998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291927" y="1646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銷售明細表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893568" y="1646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顧客資料表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17</a:t>
            </a:fld>
            <a:endParaRPr lang="zh-TW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44830" y="2775584"/>
            <a:ext cx="2139315" cy="298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spc="35" dirty="0">
                <a:latin typeface="Microsoft JhengHei"/>
                <a:cs typeface="Microsoft JhengHei"/>
              </a:rPr>
              <a:t>自動偵測關</a:t>
            </a:r>
            <a:r>
              <a:rPr sz="1750" spc="405" dirty="0">
                <a:latin typeface="Microsoft JhengHei"/>
                <a:cs typeface="Microsoft JhengHei"/>
              </a:rPr>
              <a:t>聯</a:t>
            </a:r>
            <a:r>
              <a:rPr sz="1500" spc="10" dirty="0">
                <a:latin typeface="Calibri"/>
                <a:cs typeface="Calibri"/>
              </a:rPr>
              <a:t>(</a:t>
            </a:r>
            <a:r>
              <a:rPr sz="1500" spc="35" dirty="0">
                <a:latin typeface="Microsoft JhengHei"/>
                <a:cs typeface="Microsoft JhengHei"/>
              </a:rPr>
              <a:t>一對多</a:t>
            </a:r>
            <a:r>
              <a:rPr sz="1500" spc="10" dirty="0">
                <a:latin typeface="Calibri"/>
                <a:cs typeface="Calibri"/>
              </a:rPr>
              <a:t>)</a:t>
            </a:r>
            <a:endParaRPr sz="1500" dirty="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8016" y="1271155"/>
            <a:ext cx="5250180" cy="1746250"/>
            <a:chOff x="128016" y="1271155"/>
            <a:chExt cx="5250180" cy="1746250"/>
          </a:xfrm>
        </p:grpSpPr>
        <p:sp>
          <p:nvSpPr>
            <p:cNvPr id="6" name="object 6"/>
            <p:cNvSpPr/>
            <p:nvPr/>
          </p:nvSpPr>
          <p:spPr>
            <a:xfrm>
              <a:off x="128016" y="2804032"/>
              <a:ext cx="184785" cy="213360"/>
            </a:xfrm>
            <a:custGeom>
              <a:avLst/>
              <a:gdLst/>
              <a:ahLst/>
              <a:cxnLst/>
              <a:rect l="l" t="t" r="r" b="b"/>
              <a:pathLst>
                <a:path w="184785" h="213360">
                  <a:moveTo>
                    <a:pt x="0" y="0"/>
                  </a:moveTo>
                  <a:lnTo>
                    <a:pt x="0" y="213360"/>
                  </a:lnTo>
                  <a:lnTo>
                    <a:pt x="184403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3352" y="1271155"/>
              <a:ext cx="4974590" cy="847725"/>
            </a:xfrm>
            <a:custGeom>
              <a:avLst/>
              <a:gdLst/>
              <a:ahLst/>
              <a:cxnLst/>
              <a:rect l="l" t="t" r="r" b="b"/>
              <a:pathLst>
                <a:path w="4974590" h="847725">
                  <a:moveTo>
                    <a:pt x="877824" y="172212"/>
                  </a:moveTo>
                  <a:lnTo>
                    <a:pt x="0" y="172212"/>
                  </a:lnTo>
                  <a:lnTo>
                    <a:pt x="0" y="373367"/>
                  </a:lnTo>
                  <a:lnTo>
                    <a:pt x="877824" y="373367"/>
                  </a:lnTo>
                  <a:lnTo>
                    <a:pt x="877824" y="172212"/>
                  </a:lnTo>
                  <a:close/>
                </a:path>
                <a:path w="4974590" h="847725">
                  <a:moveTo>
                    <a:pt x="1755648" y="0"/>
                  </a:moveTo>
                  <a:lnTo>
                    <a:pt x="1170432" y="0"/>
                  </a:lnTo>
                  <a:lnTo>
                    <a:pt x="1170432" y="195059"/>
                  </a:lnTo>
                  <a:lnTo>
                    <a:pt x="1755648" y="195059"/>
                  </a:lnTo>
                  <a:lnTo>
                    <a:pt x="1755648" y="0"/>
                  </a:lnTo>
                  <a:close/>
                </a:path>
                <a:path w="4974590" h="847725">
                  <a:moveTo>
                    <a:pt x="2194560" y="474091"/>
                  </a:moveTo>
                  <a:lnTo>
                    <a:pt x="1901952" y="474091"/>
                  </a:lnTo>
                  <a:lnTo>
                    <a:pt x="1901952" y="669150"/>
                  </a:lnTo>
                  <a:lnTo>
                    <a:pt x="2194560" y="669150"/>
                  </a:lnTo>
                  <a:lnTo>
                    <a:pt x="2194560" y="474091"/>
                  </a:lnTo>
                  <a:close/>
                </a:path>
                <a:path w="4974590" h="847725">
                  <a:moveTo>
                    <a:pt x="4242816" y="646303"/>
                  </a:moveTo>
                  <a:lnTo>
                    <a:pt x="2487168" y="646303"/>
                  </a:lnTo>
                  <a:lnTo>
                    <a:pt x="2487168" y="847471"/>
                  </a:lnTo>
                  <a:lnTo>
                    <a:pt x="4242816" y="847471"/>
                  </a:lnTo>
                  <a:lnTo>
                    <a:pt x="4242816" y="646303"/>
                  </a:lnTo>
                  <a:close/>
                </a:path>
                <a:path w="4974590" h="847725">
                  <a:moveTo>
                    <a:pt x="4974336" y="0"/>
                  </a:moveTo>
                  <a:lnTo>
                    <a:pt x="3511296" y="0"/>
                  </a:lnTo>
                  <a:lnTo>
                    <a:pt x="3511296" y="195059"/>
                  </a:lnTo>
                  <a:lnTo>
                    <a:pt x="4974336" y="195059"/>
                  </a:lnTo>
                  <a:lnTo>
                    <a:pt x="497433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90855" y="1274190"/>
            <a:ext cx="5006340" cy="102298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10160">
              <a:lnSpc>
                <a:spcPts val="1360"/>
              </a:lnSpc>
              <a:spcBef>
                <a:spcPts val="160"/>
              </a:spcBef>
            </a:pPr>
            <a:r>
              <a:rPr sz="1150" b="1" dirty="0">
                <a:latin typeface="Microsoft JhengHei"/>
                <a:cs typeface="Microsoft JhengHei"/>
              </a:rPr>
              <a:t>事實資料表</a:t>
            </a:r>
            <a:r>
              <a:rPr sz="1150" dirty="0">
                <a:latin typeface="Microsoft JhengHei"/>
                <a:cs typeface="Microsoft JhengHei"/>
              </a:rPr>
              <a:t>：包含大量的行。包含數字資料（事實），特性：資料內容是重複 性多筆的出現；例</a:t>
            </a:r>
            <a:r>
              <a:rPr sz="1150" spc="260" dirty="0">
                <a:latin typeface="Microsoft JhengHei"/>
                <a:cs typeface="Microsoft JhengHei"/>
              </a:rPr>
              <a:t>如</a:t>
            </a:r>
            <a:r>
              <a:rPr sz="1150" dirty="0">
                <a:latin typeface="Microsoft JhengHei"/>
                <a:cs typeface="Microsoft JhengHei"/>
              </a:rPr>
              <a:t>“訂單明細資料表”：同一位顧客的多筆訂單。</a:t>
            </a:r>
          </a:p>
          <a:p>
            <a:pPr marL="12700" marR="5080">
              <a:lnSpc>
                <a:spcPts val="1360"/>
              </a:lnSpc>
              <a:spcBef>
                <a:spcPts val="1015"/>
              </a:spcBef>
            </a:pPr>
            <a:r>
              <a:rPr sz="1150" b="1" dirty="0">
                <a:latin typeface="Microsoft JhengHei"/>
                <a:cs typeface="Microsoft JhengHei"/>
              </a:rPr>
              <a:t>維度資料表</a:t>
            </a:r>
            <a:r>
              <a:rPr sz="1150" dirty="0">
                <a:latin typeface="Microsoft JhengHei"/>
                <a:cs typeface="Microsoft JhengHei"/>
              </a:rPr>
              <a:t>：維度表一般是有主鍵的，代表該類物質的一個單一個體；維度表 包含事實記錄的特性，描述性的資訊；特性：唯一、項目不會重覆，</a:t>
            </a:r>
          </a:p>
          <a:p>
            <a:pPr marL="12700">
              <a:lnSpc>
                <a:spcPts val="1335"/>
              </a:lnSpc>
            </a:pPr>
            <a:r>
              <a:rPr sz="1150" dirty="0">
                <a:latin typeface="Microsoft JhengHei"/>
                <a:cs typeface="Microsoft JhengHei"/>
              </a:rPr>
              <a:t>例如：”產品資料表的產品編號”、”顧客資料表的顧客編號”。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44830" y="825753"/>
            <a:ext cx="2837180" cy="298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spc="35" dirty="0">
                <a:latin typeface="Microsoft JhengHei"/>
                <a:cs typeface="Microsoft JhengHei"/>
              </a:rPr>
              <a:t>什麼</a:t>
            </a:r>
            <a:r>
              <a:rPr sz="1750" spc="450" dirty="0">
                <a:latin typeface="Microsoft JhengHei"/>
                <a:cs typeface="Microsoft JhengHei"/>
              </a:rPr>
              <a:t>是</a:t>
            </a:r>
            <a:r>
              <a:rPr sz="1750" spc="10" dirty="0">
                <a:latin typeface="Calibri"/>
                <a:cs typeface="Calibri"/>
              </a:rPr>
              <a:t>“</a:t>
            </a:r>
            <a:r>
              <a:rPr sz="1750" spc="35" dirty="0">
                <a:latin typeface="Microsoft JhengHei"/>
                <a:cs typeface="Microsoft JhengHei"/>
              </a:rPr>
              <a:t>事實</a:t>
            </a:r>
            <a:r>
              <a:rPr sz="1750" spc="30" dirty="0">
                <a:latin typeface="Microsoft JhengHei"/>
                <a:cs typeface="Microsoft JhengHei"/>
              </a:rPr>
              <a:t>表</a:t>
            </a:r>
            <a:r>
              <a:rPr sz="1750" spc="15" dirty="0">
                <a:latin typeface="Calibri"/>
                <a:cs typeface="Calibri"/>
              </a:rPr>
              <a:t>”</a:t>
            </a:r>
            <a:r>
              <a:rPr sz="1750" spc="-40" dirty="0">
                <a:latin typeface="Calibri"/>
                <a:cs typeface="Calibri"/>
              </a:rPr>
              <a:t> </a:t>
            </a:r>
            <a:r>
              <a:rPr sz="1750" spc="455" dirty="0">
                <a:latin typeface="Microsoft JhengHei"/>
                <a:cs typeface="Microsoft JhengHei"/>
              </a:rPr>
              <a:t>和</a:t>
            </a:r>
            <a:r>
              <a:rPr sz="1750" spc="10" dirty="0">
                <a:latin typeface="Calibri"/>
                <a:cs typeface="Calibri"/>
              </a:rPr>
              <a:t>“</a:t>
            </a:r>
            <a:r>
              <a:rPr sz="1750" spc="35" dirty="0">
                <a:latin typeface="Microsoft JhengHei"/>
                <a:cs typeface="Microsoft JhengHei"/>
              </a:rPr>
              <a:t>維度表</a:t>
            </a:r>
            <a:r>
              <a:rPr sz="1750" spc="15" dirty="0">
                <a:latin typeface="Calibri"/>
                <a:cs typeface="Calibri"/>
              </a:rPr>
              <a:t>”</a:t>
            </a:r>
            <a:endParaRPr sz="1750" dirty="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28016" y="861059"/>
            <a:ext cx="5560060" cy="1706880"/>
            <a:chOff x="128016" y="861059"/>
            <a:chExt cx="5560060" cy="1706880"/>
          </a:xfrm>
        </p:grpSpPr>
        <p:sp>
          <p:nvSpPr>
            <p:cNvPr id="11" name="object 11"/>
            <p:cNvSpPr/>
            <p:nvPr/>
          </p:nvSpPr>
          <p:spPr>
            <a:xfrm>
              <a:off x="128016" y="861059"/>
              <a:ext cx="184785" cy="213360"/>
            </a:xfrm>
            <a:custGeom>
              <a:avLst/>
              <a:gdLst/>
              <a:ahLst/>
              <a:cxnLst/>
              <a:rect l="l" t="t" r="r" b="b"/>
              <a:pathLst>
                <a:path w="184785" h="213359">
                  <a:moveTo>
                    <a:pt x="0" y="0"/>
                  </a:moveTo>
                  <a:lnTo>
                    <a:pt x="0" y="213232"/>
                  </a:lnTo>
                  <a:lnTo>
                    <a:pt x="184403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7264" y="2564764"/>
              <a:ext cx="5478145" cy="0"/>
            </a:xfrm>
            <a:custGeom>
              <a:avLst/>
              <a:gdLst/>
              <a:ahLst/>
              <a:cxnLst/>
              <a:rect l="l" t="t" r="r" b="b"/>
              <a:pathLst>
                <a:path w="5478145">
                  <a:moveTo>
                    <a:pt x="0" y="0"/>
                  </a:moveTo>
                  <a:lnTo>
                    <a:pt x="5477637" y="0"/>
                  </a:lnTo>
                </a:path>
              </a:pathLst>
            </a:custGeom>
            <a:ln w="6088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44830" y="256413"/>
            <a:ext cx="1842770" cy="298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spc="35" dirty="0"/>
              <a:t>【模型檢視模式】</a:t>
            </a:r>
            <a:endParaRPr sz="1750" dirty="0"/>
          </a:p>
        </p:txBody>
      </p:sp>
      <p:grpSp>
        <p:nvGrpSpPr>
          <p:cNvPr id="14" name="object 14"/>
          <p:cNvGrpSpPr/>
          <p:nvPr/>
        </p:nvGrpSpPr>
        <p:grpSpPr>
          <a:xfrm>
            <a:off x="-12191" y="0"/>
            <a:ext cx="5868670" cy="3312160"/>
            <a:chOff x="-12191" y="0"/>
            <a:chExt cx="5868670" cy="3312160"/>
          </a:xfrm>
        </p:grpSpPr>
        <p:sp>
          <p:nvSpPr>
            <p:cNvPr id="15" name="object 15"/>
            <p:cNvSpPr/>
            <p:nvPr/>
          </p:nvSpPr>
          <p:spPr>
            <a:xfrm>
              <a:off x="128016" y="291083"/>
              <a:ext cx="184785" cy="213360"/>
            </a:xfrm>
            <a:custGeom>
              <a:avLst/>
              <a:gdLst/>
              <a:ahLst/>
              <a:cxnLst/>
              <a:rect l="l" t="t" r="r" b="b"/>
              <a:pathLst>
                <a:path w="184785" h="213359">
                  <a:moveTo>
                    <a:pt x="0" y="0"/>
                  </a:moveTo>
                  <a:lnTo>
                    <a:pt x="0" y="213359"/>
                  </a:lnTo>
                  <a:lnTo>
                    <a:pt x="184403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380"/>
              <a:ext cx="5844540" cy="3288029"/>
            </a:xfrm>
            <a:custGeom>
              <a:avLst/>
              <a:gdLst/>
              <a:ahLst/>
              <a:cxnLst/>
              <a:rect l="l" t="t" r="r" b="b"/>
              <a:pathLst>
                <a:path w="5844540" h="3288029">
                  <a:moveTo>
                    <a:pt x="0" y="3287522"/>
                  </a:moveTo>
                  <a:lnTo>
                    <a:pt x="5844286" y="3287522"/>
                  </a:lnTo>
                  <a:lnTo>
                    <a:pt x="5844286" y="0"/>
                  </a:lnTo>
                  <a:lnTo>
                    <a:pt x="0" y="0"/>
                  </a:lnTo>
                  <a:lnTo>
                    <a:pt x="0" y="3287522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投影片編號版面配置區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18</a:t>
            </a:fld>
            <a:endParaRPr lang="zh-TW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516394" y="251078"/>
            <a:ext cx="5272405" cy="2832100"/>
            <a:chOff x="516394" y="251078"/>
            <a:chExt cx="5272405" cy="28321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8828" y="263651"/>
              <a:ext cx="5247132" cy="280708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22744" y="257428"/>
              <a:ext cx="5259705" cy="2819400"/>
            </a:xfrm>
            <a:custGeom>
              <a:avLst/>
              <a:gdLst/>
              <a:ahLst/>
              <a:cxnLst/>
              <a:rect l="l" t="t" r="r" b="b"/>
              <a:pathLst>
                <a:path w="5259705" h="2819400">
                  <a:moveTo>
                    <a:pt x="0" y="2819273"/>
                  </a:moveTo>
                  <a:lnTo>
                    <a:pt x="5259324" y="2819273"/>
                  </a:lnTo>
                  <a:lnTo>
                    <a:pt x="5259324" y="0"/>
                  </a:lnTo>
                  <a:lnTo>
                    <a:pt x="0" y="0"/>
                  </a:lnTo>
                  <a:lnTo>
                    <a:pt x="0" y="2819273"/>
                  </a:lnTo>
                  <a:close/>
                </a:path>
              </a:pathLst>
            </a:custGeom>
            <a:ln w="121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39924" y="2104516"/>
              <a:ext cx="966469" cy="321945"/>
            </a:xfrm>
            <a:custGeom>
              <a:avLst/>
              <a:gdLst/>
              <a:ahLst/>
              <a:cxnLst/>
              <a:rect l="l" t="t" r="r" b="b"/>
              <a:pathLst>
                <a:path w="966470" h="321944">
                  <a:moveTo>
                    <a:pt x="805434" y="0"/>
                  </a:moveTo>
                  <a:lnTo>
                    <a:pt x="160781" y="0"/>
                  </a:lnTo>
                  <a:lnTo>
                    <a:pt x="109971" y="8199"/>
                  </a:lnTo>
                  <a:lnTo>
                    <a:pt x="65836" y="31028"/>
                  </a:lnTo>
                  <a:lnTo>
                    <a:pt x="31028" y="65836"/>
                  </a:lnTo>
                  <a:lnTo>
                    <a:pt x="8199" y="109971"/>
                  </a:lnTo>
                  <a:lnTo>
                    <a:pt x="0" y="160781"/>
                  </a:lnTo>
                  <a:lnTo>
                    <a:pt x="8199" y="211592"/>
                  </a:lnTo>
                  <a:lnTo>
                    <a:pt x="31028" y="255727"/>
                  </a:lnTo>
                  <a:lnTo>
                    <a:pt x="65836" y="290535"/>
                  </a:lnTo>
                  <a:lnTo>
                    <a:pt x="109971" y="313364"/>
                  </a:lnTo>
                  <a:lnTo>
                    <a:pt x="160781" y="321563"/>
                  </a:lnTo>
                  <a:lnTo>
                    <a:pt x="805434" y="321563"/>
                  </a:lnTo>
                  <a:lnTo>
                    <a:pt x="856244" y="313364"/>
                  </a:lnTo>
                  <a:lnTo>
                    <a:pt x="900379" y="290535"/>
                  </a:lnTo>
                  <a:lnTo>
                    <a:pt x="935187" y="255727"/>
                  </a:lnTo>
                  <a:lnTo>
                    <a:pt x="958016" y="211592"/>
                  </a:lnTo>
                  <a:lnTo>
                    <a:pt x="966215" y="160781"/>
                  </a:lnTo>
                  <a:lnTo>
                    <a:pt x="958016" y="109971"/>
                  </a:lnTo>
                  <a:lnTo>
                    <a:pt x="935187" y="65836"/>
                  </a:lnTo>
                  <a:lnTo>
                    <a:pt x="900379" y="31028"/>
                  </a:lnTo>
                  <a:lnTo>
                    <a:pt x="856244" y="8199"/>
                  </a:lnTo>
                  <a:lnTo>
                    <a:pt x="805434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531745" y="2161996"/>
            <a:ext cx="756920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b="1" spc="-5" dirty="0">
                <a:latin typeface="Microsoft JhengHei"/>
                <a:cs typeface="Microsoft JhengHei"/>
              </a:rPr>
              <a:t>事實資料表</a:t>
            </a:r>
            <a:endParaRPr sz="1150">
              <a:latin typeface="Microsoft JhengHei"/>
              <a:cs typeface="Microsoft JhengHe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20140" y="1229740"/>
            <a:ext cx="820419" cy="321945"/>
          </a:xfrm>
          <a:custGeom>
            <a:avLst/>
            <a:gdLst/>
            <a:ahLst/>
            <a:cxnLst/>
            <a:rect l="l" t="t" r="r" b="b"/>
            <a:pathLst>
              <a:path w="820419" h="321944">
                <a:moveTo>
                  <a:pt x="659129" y="0"/>
                </a:moveTo>
                <a:lnTo>
                  <a:pt x="160781" y="0"/>
                </a:lnTo>
                <a:lnTo>
                  <a:pt x="109971" y="8199"/>
                </a:lnTo>
                <a:lnTo>
                  <a:pt x="65836" y="31028"/>
                </a:lnTo>
                <a:lnTo>
                  <a:pt x="31028" y="65836"/>
                </a:lnTo>
                <a:lnTo>
                  <a:pt x="8199" y="109971"/>
                </a:lnTo>
                <a:lnTo>
                  <a:pt x="0" y="160781"/>
                </a:lnTo>
                <a:lnTo>
                  <a:pt x="8199" y="211592"/>
                </a:lnTo>
                <a:lnTo>
                  <a:pt x="31028" y="255727"/>
                </a:lnTo>
                <a:lnTo>
                  <a:pt x="65836" y="290535"/>
                </a:lnTo>
                <a:lnTo>
                  <a:pt x="109971" y="313364"/>
                </a:lnTo>
                <a:lnTo>
                  <a:pt x="160781" y="321563"/>
                </a:lnTo>
                <a:lnTo>
                  <a:pt x="659129" y="321563"/>
                </a:lnTo>
                <a:lnTo>
                  <a:pt x="709940" y="313364"/>
                </a:lnTo>
                <a:lnTo>
                  <a:pt x="754075" y="290535"/>
                </a:lnTo>
                <a:lnTo>
                  <a:pt x="788883" y="255727"/>
                </a:lnTo>
                <a:lnTo>
                  <a:pt x="811712" y="211592"/>
                </a:lnTo>
                <a:lnTo>
                  <a:pt x="819911" y="160781"/>
                </a:lnTo>
                <a:lnTo>
                  <a:pt x="811712" y="109971"/>
                </a:lnTo>
                <a:lnTo>
                  <a:pt x="788883" y="65836"/>
                </a:lnTo>
                <a:lnTo>
                  <a:pt x="754075" y="31028"/>
                </a:lnTo>
                <a:lnTo>
                  <a:pt x="709940" y="8199"/>
                </a:lnTo>
                <a:lnTo>
                  <a:pt x="659129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58366" y="1287906"/>
            <a:ext cx="75692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b="1" dirty="0">
                <a:latin typeface="Microsoft JhengHei"/>
                <a:cs typeface="Microsoft JhengHei"/>
              </a:rPr>
              <a:t>維度資料表</a:t>
            </a:r>
            <a:endParaRPr sz="1150">
              <a:latin typeface="Microsoft JhengHei"/>
              <a:cs typeface="Microsoft JhengHe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20140" y="2419984"/>
            <a:ext cx="820419" cy="323215"/>
          </a:xfrm>
          <a:custGeom>
            <a:avLst/>
            <a:gdLst/>
            <a:ahLst/>
            <a:cxnLst/>
            <a:rect l="l" t="t" r="r" b="b"/>
            <a:pathLst>
              <a:path w="820419" h="323214">
                <a:moveTo>
                  <a:pt x="658367" y="0"/>
                </a:moveTo>
                <a:lnTo>
                  <a:pt x="161543" y="0"/>
                </a:lnTo>
                <a:lnTo>
                  <a:pt x="118577" y="5766"/>
                </a:lnTo>
                <a:lnTo>
                  <a:pt x="79981" y="22041"/>
                </a:lnTo>
                <a:lnTo>
                  <a:pt x="47291" y="47291"/>
                </a:lnTo>
                <a:lnTo>
                  <a:pt x="22041" y="79981"/>
                </a:lnTo>
                <a:lnTo>
                  <a:pt x="5766" y="118577"/>
                </a:lnTo>
                <a:lnTo>
                  <a:pt x="0" y="161544"/>
                </a:lnTo>
                <a:lnTo>
                  <a:pt x="5766" y="204466"/>
                </a:lnTo>
                <a:lnTo>
                  <a:pt x="22041" y="243049"/>
                </a:lnTo>
                <a:lnTo>
                  <a:pt x="47291" y="275748"/>
                </a:lnTo>
                <a:lnTo>
                  <a:pt x="79981" y="301018"/>
                </a:lnTo>
                <a:lnTo>
                  <a:pt x="118577" y="317313"/>
                </a:lnTo>
                <a:lnTo>
                  <a:pt x="161543" y="323088"/>
                </a:lnTo>
                <a:lnTo>
                  <a:pt x="658367" y="323088"/>
                </a:lnTo>
                <a:lnTo>
                  <a:pt x="701334" y="317313"/>
                </a:lnTo>
                <a:lnTo>
                  <a:pt x="739930" y="301018"/>
                </a:lnTo>
                <a:lnTo>
                  <a:pt x="772620" y="275748"/>
                </a:lnTo>
                <a:lnTo>
                  <a:pt x="797870" y="243049"/>
                </a:lnTo>
                <a:lnTo>
                  <a:pt x="814145" y="204466"/>
                </a:lnTo>
                <a:lnTo>
                  <a:pt x="819911" y="161544"/>
                </a:lnTo>
                <a:lnTo>
                  <a:pt x="814145" y="118577"/>
                </a:lnTo>
                <a:lnTo>
                  <a:pt x="797870" y="79981"/>
                </a:lnTo>
                <a:lnTo>
                  <a:pt x="772620" y="47291"/>
                </a:lnTo>
                <a:lnTo>
                  <a:pt x="739930" y="22041"/>
                </a:lnTo>
                <a:lnTo>
                  <a:pt x="701334" y="5766"/>
                </a:lnTo>
                <a:lnTo>
                  <a:pt x="658367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58366" y="2478785"/>
            <a:ext cx="75692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b="1" dirty="0">
                <a:latin typeface="Microsoft JhengHei"/>
                <a:cs typeface="Microsoft JhengHei"/>
              </a:rPr>
              <a:t>維度資料表</a:t>
            </a:r>
            <a:endParaRPr sz="1150">
              <a:latin typeface="Microsoft JhengHei"/>
              <a:cs typeface="Microsoft JhengHe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210811" y="1414144"/>
            <a:ext cx="821690" cy="321945"/>
          </a:xfrm>
          <a:custGeom>
            <a:avLst/>
            <a:gdLst/>
            <a:ahLst/>
            <a:cxnLst/>
            <a:rect l="l" t="t" r="r" b="b"/>
            <a:pathLst>
              <a:path w="821689" h="321944">
                <a:moveTo>
                  <a:pt x="660653" y="0"/>
                </a:moveTo>
                <a:lnTo>
                  <a:pt x="160781" y="0"/>
                </a:lnTo>
                <a:lnTo>
                  <a:pt x="109971" y="8199"/>
                </a:lnTo>
                <a:lnTo>
                  <a:pt x="65836" y="31028"/>
                </a:lnTo>
                <a:lnTo>
                  <a:pt x="31028" y="65836"/>
                </a:lnTo>
                <a:lnTo>
                  <a:pt x="8199" y="109971"/>
                </a:lnTo>
                <a:lnTo>
                  <a:pt x="0" y="160781"/>
                </a:lnTo>
                <a:lnTo>
                  <a:pt x="8199" y="211592"/>
                </a:lnTo>
                <a:lnTo>
                  <a:pt x="31028" y="255727"/>
                </a:lnTo>
                <a:lnTo>
                  <a:pt x="65836" y="290535"/>
                </a:lnTo>
                <a:lnTo>
                  <a:pt x="109971" y="313364"/>
                </a:lnTo>
                <a:lnTo>
                  <a:pt x="160781" y="321564"/>
                </a:lnTo>
                <a:lnTo>
                  <a:pt x="660653" y="321564"/>
                </a:lnTo>
                <a:lnTo>
                  <a:pt x="711464" y="313364"/>
                </a:lnTo>
                <a:lnTo>
                  <a:pt x="755599" y="290535"/>
                </a:lnTo>
                <a:lnTo>
                  <a:pt x="790407" y="255727"/>
                </a:lnTo>
                <a:lnTo>
                  <a:pt x="813236" y="211592"/>
                </a:lnTo>
                <a:lnTo>
                  <a:pt x="821436" y="160781"/>
                </a:lnTo>
                <a:lnTo>
                  <a:pt x="813236" y="109971"/>
                </a:lnTo>
                <a:lnTo>
                  <a:pt x="790407" y="65836"/>
                </a:lnTo>
                <a:lnTo>
                  <a:pt x="755599" y="31028"/>
                </a:lnTo>
                <a:lnTo>
                  <a:pt x="711464" y="8199"/>
                </a:lnTo>
                <a:lnTo>
                  <a:pt x="660653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258183" y="1468881"/>
            <a:ext cx="75692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b="1" dirty="0">
                <a:latin typeface="Microsoft JhengHei"/>
                <a:cs typeface="Microsoft JhengHei"/>
              </a:rPr>
              <a:t>維度資料表</a:t>
            </a:r>
            <a:endParaRPr sz="1150">
              <a:latin typeface="Microsoft JhengHei"/>
              <a:cs typeface="Microsoft JhengHe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210811" y="2743072"/>
            <a:ext cx="867410" cy="321945"/>
          </a:xfrm>
          <a:custGeom>
            <a:avLst/>
            <a:gdLst/>
            <a:ahLst/>
            <a:cxnLst/>
            <a:rect l="l" t="t" r="r" b="b"/>
            <a:pathLst>
              <a:path w="867410" h="321944">
                <a:moveTo>
                  <a:pt x="706374" y="0"/>
                </a:moveTo>
                <a:lnTo>
                  <a:pt x="160781" y="0"/>
                </a:lnTo>
                <a:lnTo>
                  <a:pt x="118048" y="5736"/>
                </a:lnTo>
                <a:lnTo>
                  <a:pt x="79643" y="21928"/>
                </a:lnTo>
                <a:lnTo>
                  <a:pt x="47101" y="47053"/>
                </a:lnTo>
                <a:lnTo>
                  <a:pt x="21956" y="79586"/>
                </a:lnTo>
                <a:lnTo>
                  <a:pt x="5744" y="118004"/>
                </a:lnTo>
                <a:lnTo>
                  <a:pt x="0" y="160782"/>
                </a:lnTo>
                <a:lnTo>
                  <a:pt x="8199" y="211592"/>
                </a:lnTo>
                <a:lnTo>
                  <a:pt x="31028" y="255727"/>
                </a:lnTo>
                <a:lnTo>
                  <a:pt x="65836" y="290535"/>
                </a:lnTo>
                <a:lnTo>
                  <a:pt x="109971" y="313364"/>
                </a:lnTo>
                <a:lnTo>
                  <a:pt x="160781" y="321563"/>
                </a:lnTo>
                <a:lnTo>
                  <a:pt x="706374" y="321563"/>
                </a:lnTo>
                <a:lnTo>
                  <a:pt x="757184" y="313364"/>
                </a:lnTo>
                <a:lnTo>
                  <a:pt x="801319" y="290535"/>
                </a:lnTo>
                <a:lnTo>
                  <a:pt x="836127" y="255727"/>
                </a:lnTo>
                <a:lnTo>
                  <a:pt x="858956" y="211592"/>
                </a:lnTo>
                <a:lnTo>
                  <a:pt x="867155" y="160782"/>
                </a:lnTo>
                <a:lnTo>
                  <a:pt x="861411" y="118004"/>
                </a:lnTo>
                <a:lnTo>
                  <a:pt x="845199" y="79586"/>
                </a:lnTo>
                <a:lnTo>
                  <a:pt x="820054" y="47053"/>
                </a:lnTo>
                <a:lnTo>
                  <a:pt x="787512" y="21928"/>
                </a:lnTo>
                <a:lnTo>
                  <a:pt x="749107" y="5736"/>
                </a:lnTo>
                <a:lnTo>
                  <a:pt x="706374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250182" y="2800857"/>
            <a:ext cx="758825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b="1" dirty="0">
                <a:latin typeface="Microsoft JhengHei"/>
                <a:cs typeface="Microsoft JhengHei"/>
              </a:rPr>
              <a:t>維度資料表</a:t>
            </a:r>
            <a:endParaRPr sz="1150">
              <a:latin typeface="Microsoft JhengHei"/>
              <a:cs typeface="Microsoft JhengHe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039867" y="2511424"/>
            <a:ext cx="759460" cy="321945"/>
          </a:xfrm>
          <a:custGeom>
            <a:avLst/>
            <a:gdLst/>
            <a:ahLst/>
            <a:cxnLst/>
            <a:rect l="l" t="t" r="r" b="b"/>
            <a:pathLst>
              <a:path w="759460" h="321944">
                <a:moveTo>
                  <a:pt x="598170" y="0"/>
                </a:moveTo>
                <a:lnTo>
                  <a:pt x="160782" y="0"/>
                </a:lnTo>
                <a:lnTo>
                  <a:pt x="109971" y="8199"/>
                </a:lnTo>
                <a:lnTo>
                  <a:pt x="65836" y="31028"/>
                </a:lnTo>
                <a:lnTo>
                  <a:pt x="31028" y="65836"/>
                </a:lnTo>
                <a:lnTo>
                  <a:pt x="8199" y="109971"/>
                </a:lnTo>
                <a:lnTo>
                  <a:pt x="0" y="160782"/>
                </a:lnTo>
                <a:lnTo>
                  <a:pt x="8199" y="211592"/>
                </a:lnTo>
                <a:lnTo>
                  <a:pt x="31028" y="255727"/>
                </a:lnTo>
                <a:lnTo>
                  <a:pt x="65836" y="290535"/>
                </a:lnTo>
                <a:lnTo>
                  <a:pt x="109971" y="313364"/>
                </a:lnTo>
                <a:lnTo>
                  <a:pt x="160782" y="321563"/>
                </a:lnTo>
                <a:lnTo>
                  <a:pt x="598170" y="321563"/>
                </a:lnTo>
                <a:lnTo>
                  <a:pt x="648980" y="313364"/>
                </a:lnTo>
                <a:lnTo>
                  <a:pt x="693115" y="290535"/>
                </a:lnTo>
                <a:lnTo>
                  <a:pt x="727923" y="255727"/>
                </a:lnTo>
                <a:lnTo>
                  <a:pt x="750752" y="211592"/>
                </a:lnTo>
                <a:lnTo>
                  <a:pt x="758952" y="160782"/>
                </a:lnTo>
                <a:lnTo>
                  <a:pt x="750752" y="109971"/>
                </a:lnTo>
                <a:lnTo>
                  <a:pt x="727923" y="65836"/>
                </a:lnTo>
                <a:lnTo>
                  <a:pt x="693115" y="31028"/>
                </a:lnTo>
                <a:lnTo>
                  <a:pt x="648980" y="8199"/>
                </a:lnTo>
                <a:lnTo>
                  <a:pt x="59817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057902" y="2568396"/>
            <a:ext cx="756920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b="1" spc="-5" dirty="0">
                <a:latin typeface="Microsoft JhengHei"/>
                <a:cs typeface="Microsoft JhengHei"/>
              </a:rPr>
              <a:t>維度資料表</a:t>
            </a:r>
            <a:endParaRPr sz="1150">
              <a:latin typeface="Microsoft JhengHei"/>
              <a:cs typeface="Microsoft JhengHe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-12191" y="0"/>
            <a:ext cx="5868670" cy="3312160"/>
            <a:chOff x="-12191" y="0"/>
            <a:chExt cx="5868670" cy="3312160"/>
          </a:xfrm>
        </p:grpSpPr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304" y="263651"/>
              <a:ext cx="316991" cy="1351661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40220" y="257555"/>
              <a:ext cx="329565" cy="1363980"/>
            </a:xfrm>
            <a:custGeom>
              <a:avLst/>
              <a:gdLst/>
              <a:ahLst/>
              <a:cxnLst/>
              <a:rect l="l" t="t" r="r" b="b"/>
              <a:pathLst>
                <a:path w="329565" h="1363980">
                  <a:moveTo>
                    <a:pt x="0" y="1363852"/>
                  </a:moveTo>
                  <a:lnTo>
                    <a:pt x="329171" y="1363852"/>
                  </a:lnTo>
                  <a:lnTo>
                    <a:pt x="329171" y="0"/>
                  </a:lnTo>
                  <a:lnTo>
                    <a:pt x="0" y="0"/>
                  </a:lnTo>
                  <a:lnTo>
                    <a:pt x="0" y="1363852"/>
                  </a:lnTo>
                  <a:close/>
                </a:path>
              </a:pathLst>
            </a:custGeom>
            <a:ln w="121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8580" y="761999"/>
              <a:ext cx="353695" cy="353695"/>
            </a:xfrm>
            <a:custGeom>
              <a:avLst/>
              <a:gdLst/>
              <a:ahLst/>
              <a:cxnLst/>
              <a:rect l="l" t="t" r="r" b="b"/>
              <a:pathLst>
                <a:path w="353695" h="353694">
                  <a:moveTo>
                    <a:pt x="0" y="176784"/>
                  </a:moveTo>
                  <a:lnTo>
                    <a:pt x="6314" y="129778"/>
                  </a:lnTo>
                  <a:lnTo>
                    <a:pt x="24135" y="87545"/>
                  </a:lnTo>
                  <a:lnTo>
                    <a:pt x="51777" y="51768"/>
                  </a:lnTo>
                  <a:lnTo>
                    <a:pt x="87556" y="24129"/>
                  </a:lnTo>
                  <a:lnTo>
                    <a:pt x="129786" y="6312"/>
                  </a:lnTo>
                  <a:lnTo>
                    <a:pt x="176784" y="0"/>
                  </a:lnTo>
                  <a:lnTo>
                    <a:pt x="223781" y="6312"/>
                  </a:lnTo>
                  <a:lnTo>
                    <a:pt x="266011" y="24129"/>
                  </a:lnTo>
                  <a:lnTo>
                    <a:pt x="301790" y="51768"/>
                  </a:lnTo>
                  <a:lnTo>
                    <a:pt x="329432" y="87545"/>
                  </a:lnTo>
                  <a:lnTo>
                    <a:pt x="347253" y="129778"/>
                  </a:lnTo>
                  <a:lnTo>
                    <a:pt x="353567" y="176784"/>
                  </a:lnTo>
                  <a:lnTo>
                    <a:pt x="347253" y="223736"/>
                  </a:lnTo>
                  <a:lnTo>
                    <a:pt x="329432" y="265933"/>
                  </a:lnTo>
                  <a:lnTo>
                    <a:pt x="301790" y="301688"/>
                  </a:lnTo>
                  <a:lnTo>
                    <a:pt x="266011" y="329315"/>
                  </a:lnTo>
                  <a:lnTo>
                    <a:pt x="223781" y="347128"/>
                  </a:lnTo>
                  <a:lnTo>
                    <a:pt x="176784" y="353441"/>
                  </a:lnTo>
                  <a:lnTo>
                    <a:pt x="129786" y="347128"/>
                  </a:lnTo>
                  <a:lnTo>
                    <a:pt x="87556" y="329315"/>
                  </a:lnTo>
                  <a:lnTo>
                    <a:pt x="51777" y="301688"/>
                  </a:lnTo>
                  <a:lnTo>
                    <a:pt x="24135" y="265933"/>
                  </a:lnTo>
                  <a:lnTo>
                    <a:pt x="6314" y="223736"/>
                  </a:lnTo>
                  <a:lnTo>
                    <a:pt x="0" y="176784"/>
                  </a:lnTo>
                  <a:close/>
                </a:path>
              </a:pathLst>
            </a:custGeom>
            <a:ln w="2435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0" y="380"/>
              <a:ext cx="5844540" cy="3288029"/>
            </a:xfrm>
            <a:custGeom>
              <a:avLst/>
              <a:gdLst/>
              <a:ahLst/>
              <a:cxnLst/>
              <a:rect l="l" t="t" r="r" b="b"/>
              <a:pathLst>
                <a:path w="5844540" h="3288029">
                  <a:moveTo>
                    <a:pt x="0" y="3287522"/>
                  </a:moveTo>
                  <a:lnTo>
                    <a:pt x="5844286" y="3287522"/>
                  </a:lnTo>
                  <a:lnTo>
                    <a:pt x="5844286" y="0"/>
                  </a:lnTo>
                  <a:lnTo>
                    <a:pt x="0" y="0"/>
                  </a:lnTo>
                  <a:lnTo>
                    <a:pt x="0" y="3287522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投影片編號版面配置區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19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26473" y="2794057"/>
            <a:ext cx="1248339" cy="284033"/>
          </a:xfrm>
          <a:custGeom>
            <a:avLst/>
            <a:gdLst/>
            <a:ahLst/>
            <a:cxnLst/>
            <a:rect l="l" t="t" r="r" b="b"/>
            <a:pathLst>
              <a:path w="2592704" h="589914">
                <a:moveTo>
                  <a:pt x="1944242" y="0"/>
                </a:moveTo>
                <a:lnTo>
                  <a:pt x="1862956" y="459"/>
                </a:lnTo>
                <a:lnTo>
                  <a:pt x="1784681" y="1801"/>
                </a:lnTo>
                <a:lnTo>
                  <a:pt x="1710024" y="3969"/>
                </a:lnTo>
                <a:lnTo>
                  <a:pt x="1639594" y="6909"/>
                </a:lnTo>
                <a:lnTo>
                  <a:pt x="1573997" y="10566"/>
                </a:lnTo>
                <a:lnTo>
                  <a:pt x="1513842" y="14884"/>
                </a:lnTo>
                <a:lnTo>
                  <a:pt x="1459736" y="19807"/>
                </a:lnTo>
                <a:lnTo>
                  <a:pt x="1412287" y="25281"/>
                </a:lnTo>
                <a:lnTo>
                  <a:pt x="1372102" y="31251"/>
                </a:lnTo>
                <a:lnTo>
                  <a:pt x="1315957" y="44455"/>
                </a:lnTo>
                <a:lnTo>
                  <a:pt x="1291111" y="66377"/>
                </a:lnTo>
                <a:lnTo>
                  <a:pt x="1276366" y="73501"/>
                </a:lnTo>
                <a:lnTo>
                  <a:pt x="1220221" y="86706"/>
                </a:lnTo>
                <a:lnTo>
                  <a:pt x="1180036" y="92675"/>
                </a:lnTo>
                <a:lnTo>
                  <a:pt x="1132587" y="98149"/>
                </a:lnTo>
                <a:lnTo>
                  <a:pt x="1078481" y="103073"/>
                </a:lnTo>
                <a:lnTo>
                  <a:pt x="1018326" y="107391"/>
                </a:lnTo>
                <a:lnTo>
                  <a:pt x="952729" y="111047"/>
                </a:lnTo>
                <a:lnTo>
                  <a:pt x="882299" y="113987"/>
                </a:lnTo>
                <a:lnTo>
                  <a:pt x="807642" y="116156"/>
                </a:lnTo>
                <a:lnTo>
                  <a:pt x="729367" y="117498"/>
                </a:lnTo>
                <a:lnTo>
                  <a:pt x="648080" y="117957"/>
                </a:lnTo>
                <a:lnTo>
                  <a:pt x="566794" y="117498"/>
                </a:lnTo>
                <a:lnTo>
                  <a:pt x="488519" y="116156"/>
                </a:lnTo>
                <a:lnTo>
                  <a:pt x="413862" y="113987"/>
                </a:lnTo>
                <a:lnTo>
                  <a:pt x="343432" y="111047"/>
                </a:lnTo>
                <a:lnTo>
                  <a:pt x="277835" y="107391"/>
                </a:lnTo>
                <a:lnTo>
                  <a:pt x="217680" y="103073"/>
                </a:lnTo>
                <a:lnTo>
                  <a:pt x="163574" y="98149"/>
                </a:lnTo>
                <a:lnTo>
                  <a:pt x="116125" y="92675"/>
                </a:lnTo>
                <a:lnTo>
                  <a:pt x="75940" y="86706"/>
                </a:lnTo>
                <a:lnTo>
                  <a:pt x="19795" y="73501"/>
                </a:lnTo>
                <a:lnTo>
                  <a:pt x="0" y="58978"/>
                </a:lnTo>
                <a:lnTo>
                  <a:pt x="0" y="530809"/>
                </a:lnTo>
                <a:lnTo>
                  <a:pt x="43628" y="552126"/>
                </a:lnTo>
                <a:lnTo>
                  <a:pt x="116125" y="564506"/>
                </a:lnTo>
                <a:lnTo>
                  <a:pt x="163574" y="569980"/>
                </a:lnTo>
                <a:lnTo>
                  <a:pt x="217680" y="574903"/>
                </a:lnTo>
                <a:lnTo>
                  <a:pt x="277835" y="579221"/>
                </a:lnTo>
                <a:lnTo>
                  <a:pt x="343432" y="582878"/>
                </a:lnTo>
                <a:lnTo>
                  <a:pt x="413862" y="585818"/>
                </a:lnTo>
                <a:lnTo>
                  <a:pt x="488519" y="587986"/>
                </a:lnTo>
                <a:lnTo>
                  <a:pt x="566794" y="589328"/>
                </a:lnTo>
                <a:lnTo>
                  <a:pt x="648080" y="589788"/>
                </a:lnTo>
                <a:lnTo>
                  <a:pt x="729367" y="589328"/>
                </a:lnTo>
                <a:lnTo>
                  <a:pt x="807642" y="587986"/>
                </a:lnTo>
                <a:lnTo>
                  <a:pt x="882299" y="585818"/>
                </a:lnTo>
                <a:lnTo>
                  <a:pt x="952729" y="582878"/>
                </a:lnTo>
                <a:lnTo>
                  <a:pt x="1018326" y="579221"/>
                </a:lnTo>
                <a:lnTo>
                  <a:pt x="1078481" y="574903"/>
                </a:lnTo>
                <a:lnTo>
                  <a:pt x="1132587" y="569980"/>
                </a:lnTo>
                <a:lnTo>
                  <a:pt x="1180036" y="564506"/>
                </a:lnTo>
                <a:lnTo>
                  <a:pt x="1220221" y="558536"/>
                </a:lnTo>
                <a:lnTo>
                  <a:pt x="1276366" y="545332"/>
                </a:lnTo>
                <a:lnTo>
                  <a:pt x="1301212" y="523410"/>
                </a:lnTo>
                <a:lnTo>
                  <a:pt x="1315957" y="516286"/>
                </a:lnTo>
                <a:lnTo>
                  <a:pt x="1372102" y="503081"/>
                </a:lnTo>
                <a:lnTo>
                  <a:pt x="1412287" y="497112"/>
                </a:lnTo>
                <a:lnTo>
                  <a:pt x="1459736" y="491638"/>
                </a:lnTo>
                <a:lnTo>
                  <a:pt x="1513842" y="486714"/>
                </a:lnTo>
                <a:lnTo>
                  <a:pt x="1573997" y="482396"/>
                </a:lnTo>
                <a:lnTo>
                  <a:pt x="1639594" y="478740"/>
                </a:lnTo>
                <a:lnTo>
                  <a:pt x="1710024" y="475800"/>
                </a:lnTo>
                <a:lnTo>
                  <a:pt x="1784681" y="473631"/>
                </a:lnTo>
                <a:lnTo>
                  <a:pt x="1862956" y="472289"/>
                </a:lnTo>
                <a:lnTo>
                  <a:pt x="1944242" y="471830"/>
                </a:lnTo>
                <a:lnTo>
                  <a:pt x="2025529" y="472289"/>
                </a:lnTo>
                <a:lnTo>
                  <a:pt x="2103804" y="473631"/>
                </a:lnTo>
                <a:lnTo>
                  <a:pt x="2178461" y="475800"/>
                </a:lnTo>
                <a:lnTo>
                  <a:pt x="2248891" y="478740"/>
                </a:lnTo>
                <a:lnTo>
                  <a:pt x="2314488" y="482396"/>
                </a:lnTo>
                <a:lnTo>
                  <a:pt x="2374643" y="486714"/>
                </a:lnTo>
                <a:lnTo>
                  <a:pt x="2428749" y="491638"/>
                </a:lnTo>
                <a:lnTo>
                  <a:pt x="2476198" y="497112"/>
                </a:lnTo>
                <a:lnTo>
                  <a:pt x="2516383" y="503081"/>
                </a:lnTo>
                <a:lnTo>
                  <a:pt x="2572528" y="516286"/>
                </a:lnTo>
                <a:lnTo>
                  <a:pt x="2592324" y="530809"/>
                </a:lnTo>
                <a:lnTo>
                  <a:pt x="2592324" y="58978"/>
                </a:lnTo>
                <a:lnTo>
                  <a:pt x="2548695" y="37661"/>
                </a:lnTo>
                <a:lnTo>
                  <a:pt x="2476198" y="25281"/>
                </a:lnTo>
                <a:lnTo>
                  <a:pt x="2428749" y="19807"/>
                </a:lnTo>
                <a:lnTo>
                  <a:pt x="2374643" y="14884"/>
                </a:lnTo>
                <a:lnTo>
                  <a:pt x="2314488" y="10566"/>
                </a:lnTo>
                <a:lnTo>
                  <a:pt x="2248891" y="6909"/>
                </a:lnTo>
                <a:lnTo>
                  <a:pt x="2178461" y="3969"/>
                </a:lnTo>
                <a:lnTo>
                  <a:pt x="2103804" y="1801"/>
                </a:lnTo>
                <a:lnTo>
                  <a:pt x="2025529" y="459"/>
                </a:lnTo>
                <a:lnTo>
                  <a:pt x="1944242" y="0"/>
                </a:lnTo>
                <a:close/>
              </a:path>
            </a:pathLst>
          </a:custGeom>
          <a:solidFill>
            <a:srgbClr val="E6DFEB"/>
          </a:solidFill>
        </p:spPr>
        <p:txBody>
          <a:bodyPr wrap="square" lIns="0" tIns="0" rIns="0" bIns="0" rtlCol="0"/>
          <a:lstStyle/>
          <a:p>
            <a:endParaRPr sz="867"/>
          </a:p>
        </p:txBody>
      </p:sp>
      <p:sp>
        <p:nvSpPr>
          <p:cNvPr id="3" name="object 3"/>
          <p:cNvSpPr/>
          <p:nvPr/>
        </p:nvSpPr>
        <p:spPr>
          <a:xfrm>
            <a:off x="2618401" y="1105634"/>
            <a:ext cx="1248339" cy="284033"/>
          </a:xfrm>
          <a:custGeom>
            <a:avLst/>
            <a:gdLst/>
            <a:ahLst/>
            <a:cxnLst/>
            <a:rect l="l" t="t" r="r" b="b"/>
            <a:pathLst>
              <a:path w="2592704" h="589914">
                <a:moveTo>
                  <a:pt x="1944242" y="0"/>
                </a:moveTo>
                <a:lnTo>
                  <a:pt x="1862956" y="459"/>
                </a:lnTo>
                <a:lnTo>
                  <a:pt x="1784681" y="1801"/>
                </a:lnTo>
                <a:lnTo>
                  <a:pt x="1710024" y="3970"/>
                </a:lnTo>
                <a:lnTo>
                  <a:pt x="1639594" y="6910"/>
                </a:lnTo>
                <a:lnTo>
                  <a:pt x="1573997" y="10566"/>
                </a:lnTo>
                <a:lnTo>
                  <a:pt x="1513842" y="14883"/>
                </a:lnTo>
                <a:lnTo>
                  <a:pt x="1459736" y="19804"/>
                </a:lnTo>
                <a:lnTo>
                  <a:pt x="1412287" y="25275"/>
                </a:lnTo>
                <a:lnTo>
                  <a:pt x="1372102" y="31240"/>
                </a:lnTo>
                <a:lnTo>
                  <a:pt x="1315957" y="44429"/>
                </a:lnTo>
                <a:lnTo>
                  <a:pt x="1291111" y="66340"/>
                </a:lnTo>
                <a:lnTo>
                  <a:pt x="1276366" y="73476"/>
                </a:lnTo>
                <a:lnTo>
                  <a:pt x="1220221" y="86700"/>
                </a:lnTo>
                <a:lnTo>
                  <a:pt x="1180036" y="92677"/>
                </a:lnTo>
                <a:lnTo>
                  <a:pt x="1132587" y="98158"/>
                </a:lnTo>
                <a:lnTo>
                  <a:pt x="1078481" y="103087"/>
                </a:lnTo>
                <a:lnTo>
                  <a:pt x="1018326" y="107408"/>
                </a:lnTo>
                <a:lnTo>
                  <a:pt x="952729" y="111068"/>
                </a:lnTo>
                <a:lnTo>
                  <a:pt x="882299" y="114010"/>
                </a:lnTo>
                <a:lnTo>
                  <a:pt x="807642" y="116180"/>
                </a:lnTo>
                <a:lnTo>
                  <a:pt x="729367" y="117523"/>
                </a:lnTo>
                <a:lnTo>
                  <a:pt x="648080" y="117983"/>
                </a:lnTo>
                <a:lnTo>
                  <a:pt x="566794" y="117523"/>
                </a:lnTo>
                <a:lnTo>
                  <a:pt x="488519" y="116180"/>
                </a:lnTo>
                <a:lnTo>
                  <a:pt x="413862" y="114010"/>
                </a:lnTo>
                <a:lnTo>
                  <a:pt x="343432" y="111068"/>
                </a:lnTo>
                <a:lnTo>
                  <a:pt x="277835" y="107408"/>
                </a:lnTo>
                <a:lnTo>
                  <a:pt x="217680" y="103087"/>
                </a:lnTo>
                <a:lnTo>
                  <a:pt x="163574" y="98158"/>
                </a:lnTo>
                <a:lnTo>
                  <a:pt x="116125" y="92677"/>
                </a:lnTo>
                <a:lnTo>
                  <a:pt x="75940" y="86700"/>
                </a:lnTo>
                <a:lnTo>
                  <a:pt x="19795" y="73476"/>
                </a:lnTo>
                <a:lnTo>
                  <a:pt x="0" y="58928"/>
                </a:lnTo>
                <a:lnTo>
                  <a:pt x="0" y="530860"/>
                </a:lnTo>
                <a:lnTo>
                  <a:pt x="43628" y="552144"/>
                </a:lnTo>
                <a:lnTo>
                  <a:pt x="116125" y="564512"/>
                </a:lnTo>
                <a:lnTo>
                  <a:pt x="163574" y="569983"/>
                </a:lnTo>
                <a:lnTo>
                  <a:pt x="217680" y="574904"/>
                </a:lnTo>
                <a:lnTo>
                  <a:pt x="277835" y="579221"/>
                </a:lnTo>
                <a:lnTo>
                  <a:pt x="343432" y="582877"/>
                </a:lnTo>
                <a:lnTo>
                  <a:pt x="413862" y="585817"/>
                </a:lnTo>
                <a:lnTo>
                  <a:pt x="488519" y="587986"/>
                </a:lnTo>
                <a:lnTo>
                  <a:pt x="566794" y="589328"/>
                </a:lnTo>
                <a:lnTo>
                  <a:pt x="648080" y="589788"/>
                </a:lnTo>
                <a:lnTo>
                  <a:pt x="729367" y="589328"/>
                </a:lnTo>
                <a:lnTo>
                  <a:pt x="807642" y="587986"/>
                </a:lnTo>
                <a:lnTo>
                  <a:pt x="882299" y="585817"/>
                </a:lnTo>
                <a:lnTo>
                  <a:pt x="952729" y="582877"/>
                </a:lnTo>
                <a:lnTo>
                  <a:pt x="1018326" y="579221"/>
                </a:lnTo>
                <a:lnTo>
                  <a:pt x="1078481" y="574904"/>
                </a:lnTo>
                <a:lnTo>
                  <a:pt x="1132587" y="569983"/>
                </a:lnTo>
                <a:lnTo>
                  <a:pt x="1180036" y="564512"/>
                </a:lnTo>
                <a:lnTo>
                  <a:pt x="1220221" y="558547"/>
                </a:lnTo>
                <a:lnTo>
                  <a:pt x="1276366" y="545358"/>
                </a:lnTo>
                <a:lnTo>
                  <a:pt x="1301212" y="523447"/>
                </a:lnTo>
                <a:lnTo>
                  <a:pt x="1315957" y="516311"/>
                </a:lnTo>
                <a:lnTo>
                  <a:pt x="1372102" y="503087"/>
                </a:lnTo>
                <a:lnTo>
                  <a:pt x="1412287" y="497110"/>
                </a:lnTo>
                <a:lnTo>
                  <a:pt x="1459736" y="491629"/>
                </a:lnTo>
                <a:lnTo>
                  <a:pt x="1513842" y="486700"/>
                </a:lnTo>
                <a:lnTo>
                  <a:pt x="1573997" y="482379"/>
                </a:lnTo>
                <a:lnTo>
                  <a:pt x="1639594" y="478719"/>
                </a:lnTo>
                <a:lnTo>
                  <a:pt x="1710024" y="475777"/>
                </a:lnTo>
                <a:lnTo>
                  <a:pt x="1784681" y="473607"/>
                </a:lnTo>
                <a:lnTo>
                  <a:pt x="1862956" y="472264"/>
                </a:lnTo>
                <a:lnTo>
                  <a:pt x="1944242" y="471805"/>
                </a:lnTo>
                <a:lnTo>
                  <a:pt x="2025529" y="472264"/>
                </a:lnTo>
                <a:lnTo>
                  <a:pt x="2103804" y="473607"/>
                </a:lnTo>
                <a:lnTo>
                  <a:pt x="2178461" y="475777"/>
                </a:lnTo>
                <a:lnTo>
                  <a:pt x="2248891" y="478719"/>
                </a:lnTo>
                <a:lnTo>
                  <a:pt x="2314488" y="482379"/>
                </a:lnTo>
                <a:lnTo>
                  <a:pt x="2374643" y="486700"/>
                </a:lnTo>
                <a:lnTo>
                  <a:pt x="2428749" y="491629"/>
                </a:lnTo>
                <a:lnTo>
                  <a:pt x="2476198" y="497110"/>
                </a:lnTo>
                <a:lnTo>
                  <a:pt x="2516383" y="503087"/>
                </a:lnTo>
                <a:lnTo>
                  <a:pt x="2572528" y="516311"/>
                </a:lnTo>
                <a:lnTo>
                  <a:pt x="2592324" y="530860"/>
                </a:lnTo>
                <a:lnTo>
                  <a:pt x="2592324" y="58928"/>
                </a:lnTo>
                <a:lnTo>
                  <a:pt x="2548695" y="37643"/>
                </a:lnTo>
                <a:lnTo>
                  <a:pt x="2476198" y="25275"/>
                </a:lnTo>
                <a:lnTo>
                  <a:pt x="2428749" y="19804"/>
                </a:lnTo>
                <a:lnTo>
                  <a:pt x="2374643" y="14883"/>
                </a:lnTo>
                <a:lnTo>
                  <a:pt x="2314488" y="10566"/>
                </a:lnTo>
                <a:lnTo>
                  <a:pt x="2248891" y="6910"/>
                </a:lnTo>
                <a:lnTo>
                  <a:pt x="2178461" y="3970"/>
                </a:lnTo>
                <a:lnTo>
                  <a:pt x="2103804" y="1801"/>
                </a:lnTo>
                <a:lnTo>
                  <a:pt x="2025529" y="459"/>
                </a:lnTo>
                <a:lnTo>
                  <a:pt x="1944242" y="0"/>
                </a:lnTo>
                <a:close/>
              </a:path>
            </a:pathLst>
          </a:custGeom>
          <a:solidFill>
            <a:srgbClr val="E6DFEB"/>
          </a:solidFill>
        </p:spPr>
        <p:txBody>
          <a:bodyPr wrap="square" lIns="0" tIns="0" rIns="0" bIns="0" rtlCol="0"/>
          <a:lstStyle/>
          <a:p>
            <a:endParaRPr sz="867"/>
          </a:p>
        </p:txBody>
      </p:sp>
      <p:sp>
        <p:nvSpPr>
          <p:cNvPr id="4" name="object 4"/>
          <p:cNvSpPr/>
          <p:nvPr/>
        </p:nvSpPr>
        <p:spPr>
          <a:xfrm>
            <a:off x="2616200" y="1683117"/>
            <a:ext cx="1248339" cy="284033"/>
          </a:xfrm>
          <a:custGeom>
            <a:avLst/>
            <a:gdLst/>
            <a:ahLst/>
            <a:cxnLst/>
            <a:rect l="l" t="t" r="r" b="b"/>
            <a:pathLst>
              <a:path w="2592704" h="589914">
                <a:moveTo>
                  <a:pt x="1944243" y="0"/>
                </a:moveTo>
                <a:lnTo>
                  <a:pt x="1862956" y="459"/>
                </a:lnTo>
                <a:lnTo>
                  <a:pt x="1784681" y="1801"/>
                </a:lnTo>
                <a:lnTo>
                  <a:pt x="1710024" y="3970"/>
                </a:lnTo>
                <a:lnTo>
                  <a:pt x="1639594" y="6910"/>
                </a:lnTo>
                <a:lnTo>
                  <a:pt x="1573997" y="10566"/>
                </a:lnTo>
                <a:lnTo>
                  <a:pt x="1513842" y="14883"/>
                </a:lnTo>
                <a:lnTo>
                  <a:pt x="1459736" y="19804"/>
                </a:lnTo>
                <a:lnTo>
                  <a:pt x="1412287" y="25275"/>
                </a:lnTo>
                <a:lnTo>
                  <a:pt x="1372102" y="31240"/>
                </a:lnTo>
                <a:lnTo>
                  <a:pt x="1315957" y="44429"/>
                </a:lnTo>
                <a:lnTo>
                  <a:pt x="1291111" y="66340"/>
                </a:lnTo>
                <a:lnTo>
                  <a:pt x="1276366" y="73476"/>
                </a:lnTo>
                <a:lnTo>
                  <a:pt x="1220221" y="86700"/>
                </a:lnTo>
                <a:lnTo>
                  <a:pt x="1180036" y="92677"/>
                </a:lnTo>
                <a:lnTo>
                  <a:pt x="1132587" y="98158"/>
                </a:lnTo>
                <a:lnTo>
                  <a:pt x="1078481" y="103087"/>
                </a:lnTo>
                <a:lnTo>
                  <a:pt x="1018326" y="107408"/>
                </a:lnTo>
                <a:lnTo>
                  <a:pt x="952729" y="111068"/>
                </a:lnTo>
                <a:lnTo>
                  <a:pt x="882299" y="114010"/>
                </a:lnTo>
                <a:lnTo>
                  <a:pt x="807642" y="116180"/>
                </a:lnTo>
                <a:lnTo>
                  <a:pt x="729367" y="117523"/>
                </a:lnTo>
                <a:lnTo>
                  <a:pt x="648081" y="117983"/>
                </a:lnTo>
                <a:lnTo>
                  <a:pt x="566794" y="117523"/>
                </a:lnTo>
                <a:lnTo>
                  <a:pt x="488519" y="116180"/>
                </a:lnTo>
                <a:lnTo>
                  <a:pt x="413862" y="114010"/>
                </a:lnTo>
                <a:lnTo>
                  <a:pt x="343432" y="111068"/>
                </a:lnTo>
                <a:lnTo>
                  <a:pt x="277835" y="107408"/>
                </a:lnTo>
                <a:lnTo>
                  <a:pt x="217680" y="103087"/>
                </a:lnTo>
                <a:lnTo>
                  <a:pt x="163574" y="98158"/>
                </a:lnTo>
                <a:lnTo>
                  <a:pt x="116125" y="92677"/>
                </a:lnTo>
                <a:lnTo>
                  <a:pt x="75940" y="86700"/>
                </a:lnTo>
                <a:lnTo>
                  <a:pt x="19795" y="73476"/>
                </a:lnTo>
                <a:lnTo>
                  <a:pt x="0" y="58928"/>
                </a:lnTo>
                <a:lnTo>
                  <a:pt x="0" y="530860"/>
                </a:lnTo>
                <a:lnTo>
                  <a:pt x="43628" y="552144"/>
                </a:lnTo>
                <a:lnTo>
                  <a:pt x="116125" y="564512"/>
                </a:lnTo>
                <a:lnTo>
                  <a:pt x="163574" y="569983"/>
                </a:lnTo>
                <a:lnTo>
                  <a:pt x="217680" y="574904"/>
                </a:lnTo>
                <a:lnTo>
                  <a:pt x="277835" y="579221"/>
                </a:lnTo>
                <a:lnTo>
                  <a:pt x="343432" y="582877"/>
                </a:lnTo>
                <a:lnTo>
                  <a:pt x="413862" y="585817"/>
                </a:lnTo>
                <a:lnTo>
                  <a:pt x="488519" y="587986"/>
                </a:lnTo>
                <a:lnTo>
                  <a:pt x="566794" y="589328"/>
                </a:lnTo>
                <a:lnTo>
                  <a:pt x="648081" y="589788"/>
                </a:lnTo>
                <a:lnTo>
                  <a:pt x="729367" y="589328"/>
                </a:lnTo>
                <a:lnTo>
                  <a:pt x="807642" y="587986"/>
                </a:lnTo>
                <a:lnTo>
                  <a:pt x="882299" y="585817"/>
                </a:lnTo>
                <a:lnTo>
                  <a:pt x="952729" y="582877"/>
                </a:lnTo>
                <a:lnTo>
                  <a:pt x="1018326" y="579221"/>
                </a:lnTo>
                <a:lnTo>
                  <a:pt x="1078481" y="574904"/>
                </a:lnTo>
                <a:lnTo>
                  <a:pt x="1132587" y="569983"/>
                </a:lnTo>
                <a:lnTo>
                  <a:pt x="1180036" y="564512"/>
                </a:lnTo>
                <a:lnTo>
                  <a:pt x="1220221" y="558547"/>
                </a:lnTo>
                <a:lnTo>
                  <a:pt x="1276366" y="545358"/>
                </a:lnTo>
                <a:lnTo>
                  <a:pt x="1301212" y="523447"/>
                </a:lnTo>
                <a:lnTo>
                  <a:pt x="1315957" y="516311"/>
                </a:lnTo>
                <a:lnTo>
                  <a:pt x="1372102" y="503087"/>
                </a:lnTo>
                <a:lnTo>
                  <a:pt x="1412287" y="497110"/>
                </a:lnTo>
                <a:lnTo>
                  <a:pt x="1459736" y="491629"/>
                </a:lnTo>
                <a:lnTo>
                  <a:pt x="1513842" y="486700"/>
                </a:lnTo>
                <a:lnTo>
                  <a:pt x="1573997" y="482379"/>
                </a:lnTo>
                <a:lnTo>
                  <a:pt x="1639594" y="478719"/>
                </a:lnTo>
                <a:lnTo>
                  <a:pt x="1710024" y="475777"/>
                </a:lnTo>
                <a:lnTo>
                  <a:pt x="1784681" y="473607"/>
                </a:lnTo>
                <a:lnTo>
                  <a:pt x="1862956" y="472264"/>
                </a:lnTo>
                <a:lnTo>
                  <a:pt x="1944243" y="471805"/>
                </a:lnTo>
                <a:lnTo>
                  <a:pt x="2025529" y="472264"/>
                </a:lnTo>
                <a:lnTo>
                  <a:pt x="2103804" y="473607"/>
                </a:lnTo>
                <a:lnTo>
                  <a:pt x="2178461" y="475777"/>
                </a:lnTo>
                <a:lnTo>
                  <a:pt x="2248891" y="478719"/>
                </a:lnTo>
                <a:lnTo>
                  <a:pt x="2314488" y="482379"/>
                </a:lnTo>
                <a:lnTo>
                  <a:pt x="2374643" y="486700"/>
                </a:lnTo>
                <a:lnTo>
                  <a:pt x="2428749" y="491629"/>
                </a:lnTo>
                <a:lnTo>
                  <a:pt x="2476198" y="497110"/>
                </a:lnTo>
                <a:lnTo>
                  <a:pt x="2516383" y="503087"/>
                </a:lnTo>
                <a:lnTo>
                  <a:pt x="2572528" y="516311"/>
                </a:lnTo>
                <a:lnTo>
                  <a:pt x="2592324" y="530860"/>
                </a:lnTo>
                <a:lnTo>
                  <a:pt x="2592324" y="58928"/>
                </a:lnTo>
                <a:lnTo>
                  <a:pt x="2548695" y="37643"/>
                </a:lnTo>
                <a:lnTo>
                  <a:pt x="2476198" y="25275"/>
                </a:lnTo>
                <a:lnTo>
                  <a:pt x="2428749" y="19804"/>
                </a:lnTo>
                <a:lnTo>
                  <a:pt x="2374643" y="14883"/>
                </a:lnTo>
                <a:lnTo>
                  <a:pt x="2314488" y="10566"/>
                </a:lnTo>
                <a:lnTo>
                  <a:pt x="2248891" y="6910"/>
                </a:lnTo>
                <a:lnTo>
                  <a:pt x="2178461" y="3970"/>
                </a:lnTo>
                <a:lnTo>
                  <a:pt x="2103804" y="1801"/>
                </a:lnTo>
                <a:lnTo>
                  <a:pt x="2025529" y="459"/>
                </a:lnTo>
                <a:lnTo>
                  <a:pt x="1944243" y="0"/>
                </a:lnTo>
                <a:close/>
              </a:path>
            </a:pathLst>
          </a:custGeom>
          <a:solidFill>
            <a:srgbClr val="E6DFEB"/>
          </a:solidFill>
        </p:spPr>
        <p:txBody>
          <a:bodyPr wrap="square" lIns="0" tIns="0" rIns="0" bIns="0" rtlCol="0"/>
          <a:lstStyle/>
          <a:p>
            <a:endParaRPr sz="867"/>
          </a:p>
        </p:txBody>
      </p:sp>
      <p:sp>
        <p:nvSpPr>
          <p:cNvPr id="5" name="object 5"/>
          <p:cNvSpPr/>
          <p:nvPr/>
        </p:nvSpPr>
        <p:spPr>
          <a:xfrm>
            <a:off x="2616200" y="2260600"/>
            <a:ext cx="1248339" cy="284950"/>
          </a:xfrm>
          <a:custGeom>
            <a:avLst/>
            <a:gdLst/>
            <a:ahLst/>
            <a:cxnLst/>
            <a:rect l="l" t="t" r="r" b="b"/>
            <a:pathLst>
              <a:path w="2592704" h="591820">
                <a:moveTo>
                  <a:pt x="1944243" y="0"/>
                </a:moveTo>
                <a:lnTo>
                  <a:pt x="1862956" y="459"/>
                </a:lnTo>
                <a:lnTo>
                  <a:pt x="1784681" y="1802"/>
                </a:lnTo>
                <a:lnTo>
                  <a:pt x="1710024" y="3973"/>
                </a:lnTo>
                <a:lnTo>
                  <a:pt x="1639594" y="6918"/>
                </a:lnTo>
                <a:lnTo>
                  <a:pt x="1573997" y="10581"/>
                </a:lnTo>
                <a:lnTo>
                  <a:pt x="1513842" y="14908"/>
                </a:lnTo>
                <a:lnTo>
                  <a:pt x="1459736" y="19844"/>
                </a:lnTo>
                <a:lnTo>
                  <a:pt x="1412287" y="25334"/>
                </a:lnTo>
                <a:lnTo>
                  <a:pt x="1372102" y="31324"/>
                </a:lnTo>
                <a:lnTo>
                  <a:pt x="1315957" y="44583"/>
                </a:lnTo>
                <a:lnTo>
                  <a:pt x="1291111" y="66594"/>
                </a:lnTo>
                <a:lnTo>
                  <a:pt x="1276366" y="73730"/>
                </a:lnTo>
                <a:lnTo>
                  <a:pt x="1220221" y="86954"/>
                </a:lnTo>
                <a:lnTo>
                  <a:pt x="1180036" y="92931"/>
                </a:lnTo>
                <a:lnTo>
                  <a:pt x="1132587" y="98412"/>
                </a:lnTo>
                <a:lnTo>
                  <a:pt x="1078481" y="103341"/>
                </a:lnTo>
                <a:lnTo>
                  <a:pt x="1018326" y="107662"/>
                </a:lnTo>
                <a:lnTo>
                  <a:pt x="952729" y="111322"/>
                </a:lnTo>
                <a:lnTo>
                  <a:pt x="882299" y="114264"/>
                </a:lnTo>
                <a:lnTo>
                  <a:pt x="807642" y="116434"/>
                </a:lnTo>
                <a:lnTo>
                  <a:pt x="729367" y="117777"/>
                </a:lnTo>
                <a:lnTo>
                  <a:pt x="648081" y="118237"/>
                </a:lnTo>
                <a:lnTo>
                  <a:pt x="566794" y="117777"/>
                </a:lnTo>
                <a:lnTo>
                  <a:pt x="488519" y="116434"/>
                </a:lnTo>
                <a:lnTo>
                  <a:pt x="413862" y="114264"/>
                </a:lnTo>
                <a:lnTo>
                  <a:pt x="343432" y="111322"/>
                </a:lnTo>
                <a:lnTo>
                  <a:pt x="277835" y="107662"/>
                </a:lnTo>
                <a:lnTo>
                  <a:pt x="217680" y="103341"/>
                </a:lnTo>
                <a:lnTo>
                  <a:pt x="163574" y="98412"/>
                </a:lnTo>
                <a:lnTo>
                  <a:pt x="116125" y="92931"/>
                </a:lnTo>
                <a:lnTo>
                  <a:pt x="75940" y="86954"/>
                </a:lnTo>
                <a:lnTo>
                  <a:pt x="19795" y="73730"/>
                </a:lnTo>
                <a:lnTo>
                  <a:pt x="0" y="59182"/>
                </a:lnTo>
                <a:lnTo>
                  <a:pt x="0" y="532130"/>
                </a:lnTo>
                <a:lnTo>
                  <a:pt x="43628" y="553553"/>
                </a:lnTo>
                <a:lnTo>
                  <a:pt x="116125" y="565977"/>
                </a:lnTo>
                <a:lnTo>
                  <a:pt x="163574" y="571467"/>
                </a:lnTo>
                <a:lnTo>
                  <a:pt x="217680" y="576403"/>
                </a:lnTo>
                <a:lnTo>
                  <a:pt x="277835" y="580730"/>
                </a:lnTo>
                <a:lnTo>
                  <a:pt x="343432" y="584393"/>
                </a:lnTo>
                <a:lnTo>
                  <a:pt x="413862" y="587338"/>
                </a:lnTo>
                <a:lnTo>
                  <a:pt x="488519" y="589509"/>
                </a:lnTo>
                <a:lnTo>
                  <a:pt x="566794" y="590852"/>
                </a:lnTo>
                <a:lnTo>
                  <a:pt x="648081" y="591312"/>
                </a:lnTo>
                <a:lnTo>
                  <a:pt x="729367" y="590852"/>
                </a:lnTo>
                <a:lnTo>
                  <a:pt x="807642" y="589509"/>
                </a:lnTo>
                <a:lnTo>
                  <a:pt x="882299" y="587338"/>
                </a:lnTo>
                <a:lnTo>
                  <a:pt x="952729" y="584393"/>
                </a:lnTo>
                <a:lnTo>
                  <a:pt x="1018326" y="580730"/>
                </a:lnTo>
                <a:lnTo>
                  <a:pt x="1078481" y="576403"/>
                </a:lnTo>
                <a:lnTo>
                  <a:pt x="1132587" y="571467"/>
                </a:lnTo>
                <a:lnTo>
                  <a:pt x="1180036" y="565977"/>
                </a:lnTo>
                <a:lnTo>
                  <a:pt x="1220221" y="559987"/>
                </a:lnTo>
                <a:lnTo>
                  <a:pt x="1276366" y="546728"/>
                </a:lnTo>
                <a:lnTo>
                  <a:pt x="1301212" y="524717"/>
                </a:lnTo>
                <a:lnTo>
                  <a:pt x="1315957" y="517581"/>
                </a:lnTo>
                <a:lnTo>
                  <a:pt x="1372102" y="504357"/>
                </a:lnTo>
                <a:lnTo>
                  <a:pt x="1412287" y="498380"/>
                </a:lnTo>
                <a:lnTo>
                  <a:pt x="1459736" y="492899"/>
                </a:lnTo>
                <a:lnTo>
                  <a:pt x="1513842" y="487970"/>
                </a:lnTo>
                <a:lnTo>
                  <a:pt x="1573997" y="483649"/>
                </a:lnTo>
                <a:lnTo>
                  <a:pt x="1639594" y="479989"/>
                </a:lnTo>
                <a:lnTo>
                  <a:pt x="1710024" y="477047"/>
                </a:lnTo>
                <a:lnTo>
                  <a:pt x="1784681" y="474877"/>
                </a:lnTo>
                <a:lnTo>
                  <a:pt x="1862956" y="473534"/>
                </a:lnTo>
                <a:lnTo>
                  <a:pt x="1944243" y="473075"/>
                </a:lnTo>
                <a:lnTo>
                  <a:pt x="2025529" y="473534"/>
                </a:lnTo>
                <a:lnTo>
                  <a:pt x="2103804" y="474877"/>
                </a:lnTo>
                <a:lnTo>
                  <a:pt x="2178461" y="477047"/>
                </a:lnTo>
                <a:lnTo>
                  <a:pt x="2248891" y="479989"/>
                </a:lnTo>
                <a:lnTo>
                  <a:pt x="2314488" y="483649"/>
                </a:lnTo>
                <a:lnTo>
                  <a:pt x="2374643" y="487970"/>
                </a:lnTo>
                <a:lnTo>
                  <a:pt x="2428749" y="492899"/>
                </a:lnTo>
                <a:lnTo>
                  <a:pt x="2476198" y="498380"/>
                </a:lnTo>
                <a:lnTo>
                  <a:pt x="2516383" y="504357"/>
                </a:lnTo>
                <a:lnTo>
                  <a:pt x="2572528" y="517581"/>
                </a:lnTo>
                <a:lnTo>
                  <a:pt x="2592324" y="532130"/>
                </a:lnTo>
                <a:lnTo>
                  <a:pt x="2592324" y="59182"/>
                </a:lnTo>
                <a:lnTo>
                  <a:pt x="2548695" y="37758"/>
                </a:lnTo>
                <a:lnTo>
                  <a:pt x="2476198" y="25334"/>
                </a:lnTo>
                <a:lnTo>
                  <a:pt x="2428749" y="19844"/>
                </a:lnTo>
                <a:lnTo>
                  <a:pt x="2374643" y="14908"/>
                </a:lnTo>
                <a:lnTo>
                  <a:pt x="2314488" y="10581"/>
                </a:lnTo>
                <a:lnTo>
                  <a:pt x="2248891" y="6918"/>
                </a:lnTo>
                <a:lnTo>
                  <a:pt x="2178461" y="3973"/>
                </a:lnTo>
                <a:lnTo>
                  <a:pt x="2103804" y="1802"/>
                </a:lnTo>
                <a:lnTo>
                  <a:pt x="2025529" y="459"/>
                </a:lnTo>
                <a:lnTo>
                  <a:pt x="1944243" y="0"/>
                </a:lnTo>
                <a:close/>
              </a:path>
            </a:pathLst>
          </a:custGeom>
          <a:solidFill>
            <a:srgbClr val="E6DFEB"/>
          </a:solidFill>
        </p:spPr>
        <p:txBody>
          <a:bodyPr wrap="square" lIns="0" tIns="0" rIns="0" bIns="0" rtlCol="0"/>
          <a:lstStyle/>
          <a:p>
            <a:endParaRPr sz="867"/>
          </a:p>
        </p:txBody>
      </p:sp>
      <p:sp>
        <p:nvSpPr>
          <p:cNvPr id="6" name="object 6"/>
          <p:cNvSpPr/>
          <p:nvPr/>
        </p:nvSpPr>
        <p:spPr>
          <a:xfrm>
            <a:off x="2616200" y="527417"/>
            <a:ext cx="1248339" cy="284033"/>
          </a:xfrm>
          <a:custGeom>
            <a:avLst/>
            <a:gdLst/>
            <a:ahLst/>
            <a:cxnLst/>
            <a:rect l="l" t="t" r="r" b="b"/>
            <a:pathLst>
              <a:path w="2592704" h="589915">
                <a:moveTo>
                  <a:pt x="1944243" y="0"/>
                </a:moveTo>
                <a:lnTo>
                  <a:pt x="1862956" y="459"/>
                </a:lnTo>
                <a:lnTo>
                  <a:pt x="1784681" y="1801"/>
                </a:lnTo>
                <a:lnTo>
                  <a:pt x="1710024" y="3970"/>
                </a:lnTo>
                <a:lnTo>
                  <a:pt x="1639594" y="6910"/>
                </a:lnTo>
                <a:lnTo>
                  <a:pt x="1573997" y="10566"/>
                </a:lnTo>
                <a:lnTo>
                  <a:pt x="1513842" y="14883"/>
                </a:lnTo>
                <a:lnTo>
                  <a:pt x="1459736" y="19804"/>
                </a:lnTo>
                <a:lnTo>
                  <a:pt x="1412287" y="25275"/>
                </a:lnTo>
                <a:lnTo>
                  <a:pt x="1372102" y="31240"/>
                </a:lnTo>
                <a:lnTo>
                  <a:pt x="1315957" y="44429"/>
                </a:lnTo>
                <a:lnTo>
                  <a:pt x="1291111" y="66340"/>
                </a:lnTo>
                <a:lnTo>
                  <a:pt x="1276366" y="73476"/>
                </a:lnTo>
                <a:lnTo>
                  <a:pt x="1220221" y="86700"/>
                </a:lnTo>
                <a:lnTo>
                  <a:pt x="1180036" y="92677"/>
                </a:lnTo>
                <a:lnTo>
                  <a:pt x="1132587" y="98158"/>
                </a:lnTo>
                <a:lnTo>
                  <a:pt x="1078481" y="103087"/>
                </a:lnTo>
                <a:lnTo>
                  <a:pt x="1018326" y="107408"/>
                </a:lnTo>
                <a:lnTo>
                  <a:pt x="952729" y="111068"/>
                </a:lnTo>
                <a:lnTo>
                  <a:pt x="882299" y="114010"/>
                </a:lnTo>
                <a:lnTo>
                  <a:pt x="807642" y="116180"/>
                </a:lnTo>
                <a:lnTo>
                  <a:pt x="729367" y="117523"/>
                </a:lnTo>
                <a:lnTo>
                  <a:pt x="648081" y="117983"/>
                </a:lnTo>
                <a:lnTo>
                  <a:pt x="566794" y="117523"/>
                </a:lnTo>
                <a:lnTo>
                  <a:pt x="488519" y="116180"/>
                </a:lnTo>
                <a:lnTo>
                  <a:pt x="413862" y="114010"/>
                </a:lnTo>
                <a:lnTo>
                  <a:pt x="343432" y="111068"/>
                </a:lnTo>
                <a:lnTo>
                  <a:pt x="277835" y="107408"/>
                </a:lnTo>
                <a:lnTo>
                  <a:pt x="217680" y="103087"/>
                </a:lnTo>
                <a:lnTo>
                  <a:pt x="163574" y="98158"/>
                </a:lnTo>
                <a:lnTo>
                  <a:pt x="116125" y="92677"/>
                </a:lnTo>
                <a:lnTo>
                  <a:pt x="75940" y="86700"/>
                </a:lnTo>
                <a:lnTo>
                  <a:pt x="19795" y="73476"/>
                </a:lnTo>
                <a:lnTo>
                  <a:pt x="0" y="58928"/>
                </a:lnTo>
                <a:lnTo>
                  <a:pt x="0" y="530860"/>
                </a:lnTo>
                <a:lnTo>
                  <a:pt x="43628" y="552144"/>
                </a:lnTo>
                <a:lnTo>
                  <a:pt x="116125" y="564512"/>
                </a:lnTo>
                <a:lnTo>
                  <a:pt x="163574" y="569983"/>
                </a:lnTo>
                <a:lnTo>
                  <a:pt x="217680" y="574904"/>
                </a:lnTo>
                <a:lnTo>
                  <a:pt x="277835" y="579221"/>
                </a:lnTo>
                <a:lnTo>
                  <a:pt x="343432" y="582877"/>
                </a:lnTo>
                <a:lnTo>
                  <a:pt x="413862" y="585817"/>
                </a:lnTo>
                <a:lnTo>
                  <a:pt x="488519" y="587986"/>
                </a:lnTo>
                <a:lnTo>
                  <a:pt x="566794" y="589328"/>
                </a:lnTo>
                <a:lnTo>
                  <a:pt x="648081" y="589788"/>
                </a:lnTo>
                <a:lnTo>
                  <a:pt x="729367" y="589328"/>
                </a:lnTo>
                <a:lnTo>
                  <a:pt x="807642" y="587986"/>
                </a:lnTo>
                <a:lnTo>
                  <a:pt x="882299" y="585817"/>
                </a:lnTo>
                <a:lnTo>
                  <a:pt x="952729" y="582877"/>
                </a:lnTo>
                <a:lnTo>
                  <a:pt x="1018326" y="579221"/>
                </a:lnTo>
                <a:lnTo>
                  <a:pt x="1078481" y="574904"/>
                </a:lnTo>
                <a:lnTo>
                  <a:pt x="1132587" y="569983"/>
                </a:lnTo>
                <a:lnTo>
                  <a:pt x="1180036" y="564512"/>
                </a:lnTo>
                <a:lnTo>
                  <a:pt x="1220221" y="558547"/>
                </a:lnTo>
                <a:lnTo>
                  <a:pt x="1276366" y="545358"/>
                </a:lnTo>
                <a:lnTo>
                  <a:pt x="1301212" y="523447"/>
                </a:lnTo>
                <a:lnTo>
                  <a:pt x="1315957" y="516311"/>
                </a:lnTo>
                <a:lnTo>
                  <a:pt x="1372102" y="503087"/>
                </a:lnTo>
                <a:lnTo>
                  <a:pt x="1412287" y="497110"/>
                </a:lnTo>
                <a:lnTo>
                  <a:pt x="1459736" y="491629"/>
                </a:lnTo>
                <a:lnTo>
                  <a:pt x="1513842" y="486700"/>
                </a:lnTo>
                <a:lnTo>
                  <a:pt x="1573997" y="482379"/>
                </a:lnTo>
                <a:lnTo>
                  <a:pt x="1639594" y="478719"/>
                </a:lnTo>
                <a:lnTo>
                  <a:pt x="1710024" y="475777"/>
                </a:lnTo>
                <a:lnTo>
                  <a:pt x="1784681" y="473607"/>
                </a:lnTo>
                <a:lnTo>
                  <a:pt x="1862956" y="472264"/>
                </a:lnTo>
                <a:lnTo>
                  <a:pt x="1944243" y="471805"/>
                </a:lnTo>
                <a:lnTo>
                  <a:pt x="2025529" y="472264"/>
                </a:lnTo>
                <a:lnTo>
                  <a:pt x="2103804" y="473607"/>
                </a:lnTo>
                <a:lnTo>
                  <a:pt x="2178461" y="475777"/>
                </a:lnTo>
                <a:lnTo>
                  <a:pt x="2248891" y="478719"/>
                </a:lnTo>
                <a:lnTo>
                  <a:pt x="2314488" y="482379"/>
                </a:lnTo>
                <a:lnTo>
                  <a:pt x="2374643" y="486700"/>
                </a:lnTo>
                <a:lnTo>
                  <a:pt x="2428749" y="491629"/>
                </a:lnTo>
                <a:lnTo>
                  <a:pt x="2476198" y="497110"/>
                </a:lnTo>
                <a:lnTo>
                  <a:pt x="2516383" y="503087"/>
                </a:lnTo>
                <a:lnTo>
                  <a:pt x="2572528" y="516311"/>
                </a:lnTo>
                <a:lnTo>
                  <a:pt x="2592324" y="530860"/>
                </a:lnTo>
                <a:lnTo>
                  <a:pt x="2592324" y="58928"/>
                </a:lnTo>
                <a:lnTo>
                  <a:pt x="2548695" y="37643"/>
                </a:lnTo>
                <a:lnTo>
                  <a:pt x="2476198" y="25275"/>
                </a:lnTo>
                <a:lnTo>
                  <a:pt x="2428749" y="19804"/>
                </a:lnTo>
                <a:lnTo>
                  <a:pt x="2374643" y="14883"/>
                </a:lnTo>
                <a:lnTo>
                  <a:pt x="2314488" y="10566"/>
                </a:lnTo>
                <a:lnTo>
                  <a:pt x="2248891" y="6910"/>
                </a:lnTo>
                <a:lnTo>
                  <a:pt x="2178461" y="3970"/>
                </a:lnTo>
                <a:lnTo>
                  <a:pt x="2103804" y="1801"/>
                </a:lnTo>
                <a:lnTo>
                  <a:pt x="2025529" y="459"/>
                </a:lnTo>
                <a:lnTo>
                  <a:pt x="1944243" y="0"/>
                </a:lnTo>
                <a:close/>
              </a:path>
            </a:pathLst>
          </a:custGeom>
          <a:solidFill>
            <a:srgbClr val="E6DFEB"/>
          </a:solidFill>
        </p:spPr>
        <p:txBody>
          <a:bodyPr wrap="square" lIns="0" tIns="0" rIns="0" bIns="0" rtlCol="0"/>
          <a:lstStyle/>
          <a:p>
            <a:endParaRPr sz="867"/>
          </a:p>
        </p:txBody>
      </p:sp>
      <p:sp>
        <p:nvSpPr>
          <p:cNvPr id="7" name="object 7"/>
          <p:cNvSpPr txBox="1"/>
          <p:nvPr/>
        </p:nvSpPr>
        <p:spPr>
          <a:xfrm>
            <a:off x="2322892" y="447172"/>
            <a:ext cx="1819159" cy="326338"/>
          </a:xfrm>
          <a:prstGeom prst="rect">
            <a:avLst/>
          </a:prstGeom>
        </p:spPr>
        <p:txBody>
          <a:bodyPr vert="horz" wrap="square" lIns="0" tIns="88359" rIns="0" bIns="0" rtlCol="0">
            <a:spAutoFit/>
          </a:bodyPr>
          <a:lstStyle/>
          <a:p>
            <a:pPr marL="6115">
              <a:spcBef>
                <a:spcPts val="578"/>
              </a:spcBef>
            </a:pPr>
            <a:r>
              <a:rPr lang="zh-TW" altLang="en-US" sz="1541" dirty="0" smtClean="0">
                <a:solidFill>
                  <a:srgbClr val="3E3E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軟體下載與安裝</a:t>
            </a:r>
            <a:endParaRPr sz="1541" dirty="0">
              <a:latin typeface="微軟正黑體" panose="020B0604030504040204" pitchFamily="34" charset="-120"/>
              <a:ea typeface="微軟正黑體" panose="020B0604030504040204" pitchFamily="34" charset="-120"/>
              <a:cs typeface="Noto Sans CJK JP Medi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48248" y="1023794"/>
            <a:ext cx="2809758" cy="252705"/>
          </a:xfrm>
          <a:prstGeom prst="rect">
            <a:avLst/>
          </a:prstGeom>
        </p:spPr>
        <p:txBody>
          <a:bodyPr vert="horz" wrap="square" lIns="0" tIns="6421" rIns="0" bIns="0" rtlCol="0">
            <a:spAutoFit/>
          </a:bodyPr>
          <a:lstStyle/>
          <a:p>
            <a:pPr marL="6115">
              <a:spcBef>
                <a:spcPts val="578"/>
              </a:spcBef>
            </a:pPr>
            <a:r>
              <a:rPr lang="zh-TW" altLang="en-US" sz="1541" dirty="0">
                <a:solidFill>
                  <a:srgbClr val="3E3E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商業數據</a:t>
            </a:r>
            <a:r>
              <a:rPr lang="zh-TW" altLang="en-US" sz="1541" dirty="0" smtClean="0">
                <a:solidFill>
                  <a:srgbClr val="3E3E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視覺化工具</a:t>
            </a:r>
            <a:r>
              <a:rPr lang="zh-TW" altLang="en-US" sz="1541" dirty="0">
                <a:solidFill>
                  <a:srgbClr val="3E3E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平台簡介</a:t>
            </a:r>
            <a:endParaRPr sz="1541" dirty="0">
              <a:solidFill>
                <a:srgbClr val="3E3E3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Noto Sans CJK JP Medi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48249" y="1587604"/>
            <a:ext cx="2249151" cy="252705"/>
          </a:xfrm>
          <a:prstGeom prst="rect">
            <a:avLst/>
          </a:prstGeom>
        </p:spPr>
        <p:txBody>
          <a:bodyPr vert="horz" wrap="square" lIns="0" tIns="642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zh-TW" altLang="en-US" sz="1541" dirty="0">
                <a:solidFill>
                  <a:srgbClr val="3E3E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多資料表關聯應用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348248" y="2151329"/>
            <a:ext cx="1526563" cy="243291"/>
          </a:xfrm>
          <a:prstGeom prst="rect">
            <a:avLst/>
          </a:prstGeom>
        </p:spPr>
        <p:txBody>
          <a:bodyPr vert="horz" wrap="square" lIns="0" tIns="6115" rIns="0" bIns="0" rtlCol="0">
            <a:spAutoFit/>
          </a:bodyPr>
          <a:lstStyle/>
          <a:p>
            <a:pPr marL="6115">
              <a:spcBef>
                <a:spcPts val="48"/>
              </a:spcBef>
            </a:pPr>
            <a:r>
              <a:rPr lang="zh-TW" altLang="en-US" sz="1541" dirty="0" smtClean="0">
                <a:solidFill>
                  <a:srgbClr val="3E3E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建立互動式圖表</a:t>
            </a:r>
            <a:endParaRPr sz="1541" dirty="0">
              <a:latin typeface="微軟正黑體" panose="020B0604030504040204" pitchFamily="34" charset="-120"/>
              <a:ea typeface="微軟正黑體" panose="020B0604030504040204" pitchFamily="34" charset="-120"/>
              <a:cs typeface="Noto Sans CJK JP Medi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48248" y="2715004"/>
            <a:ext cx="3773151" cy="489512"/>
          </a:xfrm>
          <a:prstGeom prst="rect">
            <a:avLst/>
          </a:prstGeom>
        </p:spPr>
        <p:txBody>
          <a:bodyPr vert="horz" wrap="square" lIns="0" tIns="6115" rIns="0" bIns="0" rtlCol="0">
            <a:spAutoFit/>
          </a:bodyPr>
          <a:lstStyle/>
          <a:p>
            <a:pPr marL="6115">
              <a:spcBef>
                <a:spcPts val="48"/>
              </a:spcBef>
            </a:pPr>
            <a:r>
              <a:rPr lang="en-US" altLang="zh-TW" sz="1541" dirty="0" smtClean="0">
                <a:solidFill>
                  <a:srgbClr val="3E3E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DAX/</a:t>
            </a:r>
            <a:r>
              <a:rPr lang="zh-TW" altLang="en-US" sz="1541" dirty="0" smtClean="0">
                <a:solidFill>
                  <a:srgbClr val="3E3E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互動式進階設定與篩選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  <a:cs typeface="Noto Sans CJK JP Medium"/>
            </a:endParaRPr>
          </a:p>
          <a:p>
            <a:pPr marL="6115">
              <a:spcBef>
                <a:spcPts val="48"/>
              </a:spcBef>
            </a:pPr>
            <a:endParaRPr sz="1541" dirty="0">
              <a:latin typeface="微軟正黑體" panose="020B0604030504040204" pitchFamily="34" charset="-120"/>
              <a:ea typeface="微軟正黑體" panose="020B0604030504040204" pitchFamily="34" charset="-120"/>
              <a:cs typeface="Noto Sans CJK JP Medium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784218" y="478376"/>
            <a:ext cx="393794" cy="318276"/>
            <a:chOff x="1679701" y="823213"/>
            <a:chExt cx="817880" cy="661035"/>
          </a:xfrm>
        </p:grpSpPr>
        <p:sp>
          <p:nvSpPr>
            <p:cNvPr id="13" name="object 13"/>
            <p:cNvSpPr/>
            <p:nvPr/>
          </p:nvSpPr>
          <p:spPr>
            <a:xfrm>
              <a:off x="1692401" y="835913"/>
              <a:ext cx="792480" cy="635635"/>
            </a:xfrm>
            <a:custGeom>
              <a:avLst/>
              <a:gdLst/>
              <a:ahLst/>
              <a:cxnLst/>
              <a:rect l="l" t="t" r="r" b="b"/>
              <a:pathLst>
                <a:path w="792480" h="635635">
                  <a:moveTo>
                    <a:pt x="633603" y="0"/>
                  </a:moveTo>
                  <a:lnTo>
                    <a:pt x="158877" y="0"/>
                  </a:lnTo>
                  <a:lnTo>
                    <a:pt x="0" y="317753"/>
                  </a:lnTo>
                  <a:lnTo>
                    <a:pt x="158877" y="635508"/>
                  </a:lnTo>
                  <a:lnTo>
                    <a:pt x="633603" y="635508"/>
                  </a:lnTo>
                  <a:lnTo>
                    <a:pt x="792480" y="317753"/>
                  </a:lnTo>
                  <a:lnTo>
                    <a:pt x="633603" y="0"/>
                  </a:lnTo>
                  <a:close/>
                </a:path>
              </a:pathLst>
            </a:custGeom>
            <a:solidFill>
              <a:srgbClr val="92CDDD"/>
            </a:solidFill>
          </p:spPr>
          <p:txBody>
            <a:bodyPr wrap="square" lIns="0" tIns="0" rIns="0" bIns="0" rtlCol="0"/>
            <a:lstStyle/>
            <a:p>
              <a:endParaRPr sz="867"/>
            </a:p>
          </p:txBody>
        </p:sp>
        <p:sp>
          <p:nvSpPr>
            <p:cNvPr id="14" name="object 14"/>
            <p:cNvSpPr/>
            <p:nvPr/>
          </p:nvSpPr>
          <p:spPr>
            <a:xfrm>
              <a:off x="1692401" y="835913"/>
              <a:ext cx="792480" cy="635635"/>
            </a:xfrm>
            <a:custGeom>
              <a:avLst/>
              <a:gdLst/>
              <a:ahLst/>
              <a:cxnLst/>
              <a:rect l="l" t="t" r="r" b="b"/>
              <a:pathLst>
                <a:path w="792480" h="635635">
                  <a:moveTo>
                    <a:pt x="0" y="317753"/>
                  </a:moveTo>
                  <a:lnTo>
                    <a:pt x="158877" y="0"/>
                  </a:lnTo>
                  <a:lnTo>
                    <a:pt x="633603" y="0"/>
                  </a:lnTo>
                  <a:lnTo>
                    <a:pt x="792480" y="317753"/>
                  </a:lnTo>
                  <a:lnTo>
                    <a:pt x="633603" y="635508"/>
                  </a:lnTo>
                  <a:lnTo>
                    <a:pt x="158877" y="635508"/>
                  </a:lnTo>
                  <a:lnTo>
                    <a:pt x="0" y="317753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867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920212" y="507666"/>
            <a:ext cx="121379" cy="243600"/>
          </a:xfrm>
          <a:prstGeom prst="rect">
            <a:avLst/>
          </a:prstGeom>
        </p:spPr>
        <p:txBody>
          <a:bodyPr vert="horz" wrap="square" lIns="0" tIns="6421" rIns="0" bIns="0" rtlCol="0">
            <a:spAutoFit/>
          </a:bodyPr>
          <a:lstStyle/>
          <a:p>
            <a:pPr marL="6115">
              <a:spcBef>
                <a:spcPts val="51"/>
              </a:spcBef>
            </a:pPr>
            <a:r>
              <a:rPr sz="1541" b="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541" dirty="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784218" y="1039716"/>
            <a:ext cx="393794" cy="318276"/>
            <a:chOff x="1679701" y="1989073"/>
            <a:chExt cx="817880" cy="661035"/>
          </a:xfrm>
        </p:grpSpPr>
        <p:sp>
          <p:nvSpPr>
            <p:cNvPr id="17" name="object 17"/>
            <p:cNvSpPr/>
            <p:nvPr/>
          </p:nvSpPr>
          <p:spPr>
            <a:xfrm>
              <a:off x="1692401" y="2001773"/>
              <a:ext cx="792480" cy="635635"/>
            </a:xfrm>
            <a:custGeom>
              <a:avLst/>
              <a:gdLst/>
              <a:ahLst/>
              <a:cxnLst/>
              <a:rect l="l" t="t" r="r" b="b"/>
              <a:pathLst>
                <a:path w="792480" h="635635">
                  <a:moveTo>
                    <a:pt x="633603" y="0"/>
                  </a:moveTo>
                  <a:lnTo>
                    <a:pt x="158877" y="0"/>
                  </a:lnTo>
                  <a:lnTo>
                    <a:pt x="0" y="317753"/>
                  </a:lnTo>
                  <a:lnTo>
                    <a:pt x="158877" y="635508"/>
                  </a:lnTo>
                  <a:lnTo>
                    <a:pt x="633603" y="635508"/>
                  </a:lnTo>
                  <a:lnTo>
                    <a:pt x="792480" y="317753"/>
                  </a:lnTo>
                  <a:lnTo>
                    <a:pt x="633603" y="0"/>
                  </a:lnTo>
                  <a:close/>
                </a:path>
              </a:pathLst>
            </a:custGeom>
            <a:solidFill>
              <a:srgbClr val="92CDDD"/>
            </a:solidFill>
          </p:spPr>
          <p:txBody>
            <a:bodyPr wrap="square" lIns="0" tIns="0" rIns="0" bIns="0" rtlCol="0"/>
            <a:lstStyle/>
            <a:p>
              <a:endParaRPr sz="867"/>
            </a:p>
          </p:txBody>
        </p:sp>
        <p:sp>
          <p:nvSpPr>
            <p:cNvPr id="18" name="object 18"/>
            <p:cNvSpPr/>
            <p:nvPr/>
          </p:nvSpPr>
          <p:spPr>
            <a:xfrm>
              <a:off x="1692401" y="2001773"/>
              <a:ext cx="792480" cy="635635"/>
            </a:xfrm>
            <a:custGeom>
              <a:avLst/>
              <a:gdLst/>
              <a:ahLst/>
              <a:cxnLst/>
              <a:rect l="l" t="t" r="r" b="b"/>
              <a:pathLst>
                <a:path w="792480" h="635635">
                  <a:moveTo>
                    <a:pt x="0" y="317753"/>
                  </a:moveTo>
                  <a:lnTo>
                    <a:pt x="158877" y="0"/>
                  </a:lnTo>
                  <a:lnTo>
                    <a:pt x="633603" y="0"/>
                  </a:lnTo>
                  <a:lnTo>
                    <a:pt x="792480" y="317753"/>
                  </a:lnTo>
                  <a:lnTo>
                    <a:pt x="633603" y="635508"/>
                  </a:lnTo>
                  <a:lnTo>
                    <a:pt x="158877" y="635508"/>
                  </a:lnTo>
                  <a:lnTo>
                    <a:pt x="0" y="317753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867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920212" y="1069007"/>
            <a:ext cx="121379" cy="243600"/>
          </a:xfrm>
          <a:prstGeom prst="rect">
            <a:avLst/>
          </a:prstGeom>
        </p:spPr>
        <p:txBody>
          <a:bodyPr vert="horz" wrap="square" lIns="0" tIns="6421" rIns="0" bIns="0" rtlCol="0">
            <a:spAutoFit/>
          </a:bodyPr>
          <a:lstStyle/>
          <a:p>
            <a:pPr marL="6115">
              <a:spcBef>
                <a:spcPts val="51"/>
              </a:spcBef>
            </a:pPr>
            <a:r>
              <a:rPr sz="1541" b="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541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784218" y="1601056"/>
            <a:ext cx="393794" cy="317665"/>
            <a:chOff x="1679701" y="3154933"/>
            <a:chExt cx="817880" cy="659765"/>
          </a:xfrm>
        </p:grpSpPr>
        <p:sp>
          <p:nvSpPr>
            <p:cNvPr id="21" name="object 21"/>
            <p:cNvSpPr/>
            <p:nvPr/>
          </p:nvSpPr>
          <p:spPr>
            <a:xfrm>
              <a:off x="1692401" y="3167633"/>
              <a:ext cx="792480" cy="634365"/>
            </a:xfrm>
            <a:custGeom>
              <a:avLst/>
              <a:gdLst/>
              <a:ahLst/>
              <a:cxnLst/>
              <a:rect l="l" t="t" r="r" b="b"/>
              <a:pathLst>
                <a:path w="792480" h="634364">
                  <a:moveTo>
                    <a:pt x="633984" y="0"/>
                  </a:moveTo>
                  <a:lnTo>
                    <a:pt x="158496" y="0"/>
                  </a:lnTo>
                  <a:lnTo>
                    <a:pt x="0" y="316991"/>
                  </a:lnTo>
                  <a:lnTo>
                    <a:pt x="158496" y="633983"/>
                  </a:lnTo>
                  <a:lnTo>
                    <a:pt x="633984" y="633983"/>
                  </a:lnTo>
                  <a:lnTo>
                    <a:pt x="792480" y="316991"/>
                  </a:lnTo>
                  <a:lnTo>
                    <a:pt x="633984" y="0"/>
                  </a:lnTo>
                  <a:close/>
                </a:path>
              </a:pathLst>
            </a:custGeom>
            <a:solidFill>
              <a:srgbClr val="92CDDD"/>
            </a:solidFill>
          </p:spPr>
          <p:txBody>
            <a:bodyPr wrap="square" lIns="0" tIns="0" rIns="0" bIns="0" rtlCol="0"/>
            <a:lstStyle/>
            <a:p>
              <a:endParaRPr sz="867"/>
            </a:p>
          </p:txBody>
        </p:sp>
        <p:sp>
          <p:nvSpPr>
            <p:cNvPr id="22" name="object 22"/>
            <p:cNvSpPr/>
            <p:nvPr/>
          </p:nvSpPr>
          <p:spPr>
            <a:xfrm>
              <a:off x="1692401" y="3167633"/>
              <a:ext cx="792480" cy="634365"/>
            </a:xfrm>
            <a:custGeom>
              <a:avLst/>
              <a:gdLst/>
              <a:ahLst/>
              <a:cxnLst/>
              <a:rect l="l" t="t" r="r" b="b"/>
              <a:pathLst>
                <a:path w="792480" h="634364">
                  <a:moveTo>
                    <a:pt x="0" y="316991"/>
                  </a:moveTo>
                  <a:lnTo>
                    <a:pt x="158496" y="0"/>
                  </a:lnTo>
                  <a:lnTo>
                    <a:pt x="633984" y="0"/>
                  </a:lnTo>
                  <a:lnTo>
                    <a:pt x="792480" y="316991"/>
                  </a:lnTo>
                  <a:lnTo>
                    <a:pt x="633984" y="633983"/>
                  </a:lnTo>
                  <a:lnTo>
                    <a:pt x="158496" y="633983"/>
                  </a:lnTo>
                  <a:lnTo>
                    <a:pt x="0" y="316991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867"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920212" y="1630469"/>
            <a:ext cx="121379" cy="243600"/>
          </a:xfrm>
          <a:prstGeom prst="rect">
            <a:avLst/>
          </a:prstGeom>
        </p:spPr>
        <p:txBody>
          <a:bodyPr vert="horz" wrap="square" lIns="0" tIns="6421" rIns="0" bIns="0" rtlCol="0">
            <a:spAutoFit/>
          </a:bodyPr>
          <a:lstStyle/>
          <a:p>
            <a:pPr marL="6115">
              <a:spcBef>
                <a:spcPts val="51"/>
              </a:spcBef>
            </a:pPr>
            <a:r>
              <a:rPr sz="1541" b="1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541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787887" y="2162396"/>
            <a:ext cx="393794" cy="317665"/>
            <a:chOff x="1687322" y="4320794"/>
            <a:chExt cx="817880" cy="659765"/>
          </a:xfrm>
        </p:grpSpPr>
        <p:sp>
          <p:nvSpPr>
            <p:cNvPr id="25" name="object 25"/>
            <p:cNvSpPr/>
            <p:nvPr/>
          </p:nvSpPr>
          <p:spPr>
            <a:xfrm>
              <a:off x="1700022" y="4333494"/>
              <a:ext cx="792480" cy="634365"/>
            </a:xfrm>
            <a:custGeom>
              <a:avLst/>
              <a:gdLst/>
              <a:ahLst/>
              <a:cxnLst/>
              <a:rect l="l" t="t" r="r" b="b"/>
              <a:pathLst>
                <a:path w="792480" h="634364">
                  <a:moveTo>
                    <a:pt x="633983" y="0"/>
                  </a:moveTo>
                  <a:lnTo>
                    <a:pt x="158495" y="0"/>
                  </a:lnTo>
                  <a:lnTo>
                    <a:pt x="0" y="316991"/>
                  </a:lnTo>
                  <a:lnTo>
                    <a:pt x="158495" y="633983"/>
                  </a:lnTo>
                  <a:lnTo>
                    <a:pt x="633983" y="633983"/>
                  </a:lnTo>
                  <a:lnTo>
                    <a:pt x="792479" y="316991"/>
                  </a:lnTo>
                  <a:lnTo>
                    <a:pt x="633983" y="0"/>
                  </a:lnTo>
                  <a:close/>
                </a:path>
              </a:pathLst>
            </a:custGeom>
            <a:solidFill>
              <a:srgbClr val="92CDDD"/>
            </a:solidFill>
          </p:spPr>
          <p:txBody>
            <a:bodyPr wrap="square" lIns="0" tIns="0" rIns="0" bIns="0" rtlCol="0"/>
            <a:lstStyle/>
            <a:p>
              <a:endParaRPr sz="867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00022" y="4333494"/>
              <a:ext cx="792480" cy="634365"/>
            </a:xfrm>
            <a:custGeom>
              <a:avLst/>
              <a:gdLst/>
              <a:ahLst/>
              <a:cxnLst/>
              <a:rect l="l" t="t" r="r" b="b"/>
              <a:pathLst>
                <a:path w="792480" h="634364">
                  <a:moveTo>
                    <a:pt x="0" y="316991"/>
                  </a:moveTo>
                  <a:lnTo>
                    <a:pt x="158495" y="0"/>
                  </a:lnTo>
                  <a:lnTo>
                    <a:pt x="633983" y="0"/>
                  </a:lnTo>
                  <a:lnTo>
                    <a:pt x="792479" y="316991"/>
                  </a:lnTo>
                  <a:lnTo>
                    <a:pt x="633983" y="633983"/>
                  </a:lnTo>
                  <a:lnTo>
                    <a:pt x="158495" y="633983"/>
                  </a:lnTo>
                  <a:lnTo>
                    <a:pt x="0" y="316991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867"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924003" y="2191808"/>
            <a:ext cx="121379" cy="243291"/>
          </a:xfrm>
          <a:prstGeom prst="rect">
            <a:avLst/>
          </a:prstGeom>
        </p:spPr>
        <p:txBody>
          <a:bodyPr vert="horz" wrap="square" lIns="0" tIns="6115" rIns="0" bIns="0" rtlCol="0">
            <a:spAutoFit/>
          </a:bodyPr>
          <a:lstStyle/>
          <a:p>
            <a:pPr marL="6115">
              <a:spcBef>
                <a:spcPts val="48"/>
              </a:spcBef>
            </a:pPr>
            <a:r>
              <a:rPr sz="1541" b="1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541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787887" y="2698054"/>
            <a:ext cx="393794" cy="317665"/>
            <a:chOff x="1687322" y="5433314"/>
            <a:chExt cx="817880" cy="659765"/>
          </a:xfrm>
        </p:grpSpPr>
        <p:sp>
          <p:nvSpPr>
            <p:cNvPr id="29" name="object 29"/>
            <p:cNvSpPr/>
            <p:nvPr/>
          </p:nvSpPr>
          <p:spPr>
            <a:xfrm>
              <a:off x="1700022" y="5446014"/>
              <a:ext cx="792480" cy="634365"/>
            </a:xfrm>
            <a:custGeom>
              <a:avLst/>
              <a:gdLst/>
              <a:ahLst/>
              <a:cxnLst/>
              <a:rect l="l" t="t" r="r" b="b"/>
              <a:pathLst>
                <a:path w="792480" h="634364">
                  <a:moveTo>
                    <a:pt x="633983" y="0"/>
                  </a:moveTo>
                  <a:lnTo>
                    <a:pt x="158495" y="0"/>
                  </a:lnTo>
                  <a:lnTo>
                    <a:pt x="0" y="316992"/>
                  </a:lnTo>
                  <a:lnTo>
                    <a:pt x="158495" y="633984"/>
                  </a:lnTo>
                  <a:lnTo>
                    <a:pt x="633983" y="633984"/>
                  </a:lnTo>
                  <a:lnTo>
                    <a:pt x="792479" y="316992"/>
                  </a:lnTo>
                  <a:lnTo>
                    <a:pt x="633983" y="0"/>
                  </a:lnTo>
                  <a:close/>
                </a:path>
              </a:pathLst>
            </a:custGeom>
            <a:solidFill>
              <a:srgbClr val="92CDDD"/>
            </a:solidFill>
          </p:spPr>
          <p:txBody>
            <a:bodyPr wrap="square" lIns="0" tIns="0" rIns="0" bIns="0" rtlCol="0"/>
            <a:lstStyle/>
            <a:p>
              <a:endParaRPr sz="867"/>
            </a:p>
          </p:txBody>
        </p:sp>
        <p:sp>
          <p:nvSpPr>
            <p:cNvPr id="30" name="object 30"/>
            <p:cNvSpPr/>
            <p:nvPr/>
          </p:nvSpPr>
          <p:spPr>
            <a:xfrm>
              <a:off x="1700022" y="5446014"/>
              <a:ext cx="792480" cy="634365"/>
            </a:xfrm>
            <a:custGeom>
              <a:avLst/>
              <a:gdLst/>
              <a:ahLst/>
              <a:cxnLst/>
              <a:rect l="l" t="t" r="r" b="b"/>
              <a:pathLst>
                <a:path w="792480" h="634364">
                  <a:moveTo>
                    <a:pt x="0" y="316992"/>
                  </a:moveTo>
                  <a:lnTo>
                    <a:pt x="158495" y="0"/>
                  </a:lnTo>
                  <a:lnTo>
                    <a:pt x="633983" y="0"/>
                  </a:lnTo>
                  <a:lnTo>
                    <a:pt x="792479" y="316992"/>
                  </a:lnTo>
                  <a:lnTo>
                    <a:pt x="633983" y="633984"/>
                  </a:lnTo>
                  <a:lnTo>
                    <a:pt x="158495" y="633984"/>
                  </a:lnTo>
                  <a:lnTo>
                    <a:pt x="0" y="316992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867"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924003" y="2727625"/>
            <a:ext cx="121379" cy="243291"/>
          </a:xfrm>
          <a:prstGeom prst="rect">
            <a:avLst/>
          </a:prstGeom>
        </p:spPr>
        <p:txBody>
          <a:bodyPr vert="horz" wrap="square" lIns="0" tIns="6115" rIns="0" bIns="0" rtlCol="0">
            <a:spAutoFit/>
          </a:bodyPr>
          <a:lstStyle/>
          <a:p>
            <a:pPr marL="6115">
              <a:spcBef>
                <a:spcPts val="48"/>
              </a:spcBef>
            </a:pPr>
            <a:r>
              <a:rPr sz="1541" b="1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541">
              <a:latin typeface="Arial"/>
              <a:cs typeface="Arial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927556" y="-26799"/>
            <a:ext cx="15170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8447">
              <a:spcBef>
                <a:spcPts val="696"/>
              </a:spcBef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大綱</a:t>
            </a:r>
          </a:p>
        </p:txBody>
      </p:sp>
      <p:sp>
        <p:nvSpPr>
          <p:cNvPr id="32" name="投影片編號版面配置區 3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993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540778" y="610742"/>
            <a:ext cx="5247640" cy="2426970"/>
            <a:chOff x="540778" y="610742"/>
            <a:chExt cx="5247640" cy="242697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3211" y="623315"/>
              <a:ext cx="5222748" cy="240169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47128" y="617092"/>
              <a:ext cx="5234940" cy="2414270"/>
            </a:xfrm>
            <a:custGeom>
              <a:avLst/>
              <a:gdLst/>
              <a:ahLst/>
              <a:cxnLst/>
              <a:rect l="l" t="t" r="r" b="b"/>
              <a:pathLst>
                <a:path w="5234940" h="2414270">
                  <a:moveTo>
                    <a:pt x="0" y="2413889"/>
                  </a:moveTo>
                  <a:lnTo>
                    <a:pt x="5234940" y="2413889"/>
                  </a:lnTo>
                  <a:lnTo>
                    <a:pt x="5234940" y="0"/>
                  </a:lnTo>
                  <a:lnTo>
                    <a:pt x="0" y="0"/>
                  </a:lnTo>
                  <a:lnTo>
                    <a:pt x="0" y="2413889"/>
                  </a:lnTo>
                  <a:close/>
                </a:path>
              </a:pathLst>
            </a:custGeom>
            <a:ln w="121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84428" y="250952"/>
            <a:ext cx="44577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Microsoft JhengHei"/>
                <a:cs typeface="Microsoft JhengHei"/>
              </a:rPr>
              <a:t>確認與</a:t>
            </a:r>
            <a:r>
              <a:rPr sz="1600" spc="5" dirty="0">
                <a:latin typeface="Microsoft JhengHei"/>
                <a:cs typeface="Microsoft JhengHei"/>
              </a:rPr>
              <a:t>編</a:t>
            </a:r>
            <a:r>
              <a:rPr sz="1600" spc="-5" dirty="0">
                <a:latin typeface="Microsoft JhengHei"/>
                <a:cs typeface="Microsoft JhengHei"/>
              </a:rPr>
              <a:t>輯關</a:t>
            </a:r>
            <a:r>
              <a:rPr sz="1600" spc="320" dirty="0">
                <a:latin typeface="Microsoft JhengHei"/>
                <a:cs typeface="Microsoft JhengHei"/>
              </a:rPr>
              <a:t>聯</a:t>
            </a:r>
            <a:r>
              <a:rPr sz="1400" spc="5" dirty="0">
                <a:latin typeface="Calibri"/>
                <a:cs typeface="Calibri"/>
              </a:rPr>
              <a:t>(</a:t>
            </a:r>
            <a:r>
              <a:rPr sz="1400" dirty="0">
                <a:latin typeface="Microsoft JhengHei"/>
                <a:cs typeface="Microsoft JhengHei"/>
              </a:rPr>
              <a:t>一對多</a:t>
            </a:r>
            <a:r>
              <a:rPr sz="1400" spc="10" dirty="0">
                <a:latin typeface="Microsoft JhengHei"/>
                <a:cs typeface="Microsoft JhengHei"/>
              </a:rPr>
              <a:t>、</a:t>
            </a:r>
            <a:r>
              <a:rPr sz="1400" dirty="0">
                <a:latin typeface="Microsoft JhengHei"/>
                <a:cs typeface="Microsoft JhengHei"/>
              </a:rPr>
              <a:t>交叉</a:t>
            </a:r>
            <a:r>
              <a:rPr sz="1400" spc="10" dirty="0">
                <a:latin typeface="Microsoft JhengHei"/>
                <a:cs typeface="Microsoft JhengHei"/>
              </a:rPr>
              <a:t>分析</a:t>
            </a:r>
            <a:r>
              <a:rPr sz="1400" dirty="0">
                <a:latin typeface="Microsoft JhengHei"/>
                <a:cs typeface="Microsoft JhengHei"/>
              </a:rPr>
              <a:t>篩選器</a:t>
            </a:r>
            <a:r>
              <a:rPr sz="1400" spc="10" dirty="0">
                <a:latin typeface="Microsoft JhengHei"/>
                <a:cs typeface="Microsoft JhengHei"/>
              </a:rPr>
              <a:t>方</a:t>
            </a:r>
            <a:r>
              <a:rPr sz="1400" dirty="0">
                <a:latin typeface="Microsoft JhengHei"/>
                <a:cs typeface="Microsoft JhengHei"/>
              </a:rPr>
              <a:t>向：</a:t>
            </a:r>
            <a:r>
              <a:rPr sz="1400" spc="10" dirty="0">
                <a:latin typeface="Microsoft JhengHei"/>
                <a:cs typeface="Microsoft JhengHei"/>
              </a:rPr>
              <a:t>兩</a:t>
            </a:r>
            <a:r>
              <a:rPr sz="1400" spc="5" dirty="0">
                <a:latin typeface="Microsoft JhengHei"/>
                <a:cs typeface="Microsoft JhengHei"/>
              </a:rPr>
              <a:t>者</a:t>
            </a:r>
            <a:r>
              <a:rPr sz="1400" dirty="0">
                <a:latin typeface="Calibri"/>
                <a:cs typeface="Calibri"/>
              </a:rPr>
              <a:t>)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-12192" y="0"/>
            <a:ext cx="5868670" cy="3310890"/>
            <a:chOff x="-12192" y="0"/>
            <a:chExt cx="5868670" cy="3310890"/>
          </a:xfrm>
        </p:grpSpPr>
        <p:sp>
          <p:nvSpPr>
            <p:cNvPr id="9" name="object 9"/>
            <p:cNvSpPr/>
            <p:nvPr/>
          </p:nvSpPr>
          <p:spPr>
            <a:xfrm>
              <a:off x="538733" y="1292999"/>
              <a:ext cx="4180840" cy="1457325"/>
            </a:xfrm>
            <a:custGeom>
              <a:avLst/>
              <a:gdLst/>
              <a:ahLst/>
              <a:cxnLst/>
              <a:rect l="l" t="t" r="r" b="b"/>
              <a:pathLst>
                <a:path w="4180840" h="1457325">
                  <a:moveTo>
                    <a:pt x="1280160" y="182867"/>
                  </a:moveTo>
                  <a:lnTo>
                    <a:pt x="1556004" y="182867"/>
                  </a:lnTo>
                  <a:lnTo>
                    <a:pt x="1556004" y="0"/>
                  </a:lnTo>
                  <a:lnTo>
                    <a:pt x="1280160" y="0"/>
                  </a:lnTo>
                  <a:lnTo>
                    <a:pt x="1280160" y="182867"/>
                  </a:lnTo>
                  <a:close/>
                </a:path>
                <a:path w="4180840" h="1457325">
                  <a:moveTo>
                    <a:pt x="2615183" y="259067"/>
                  </a:moveTo>
                  <a:lnTo>
                    <a:pt x="2891028" y="259067"/>
                  </a:lnTo>
                  <a:lnTo>
                    <a:pt x="2891028" y="74675"/>
                  </a:lnTo>
                  <a:lnTo>
                    <a:pt x="2615183" y="74675"/>
                  </a:lnTo>
                  <a:lnTo>
                    <a:pt x="2615183" y="259067"/>
                  </a:lnTo>
                  <a:close/>
                </a:path>
                <a:path w="4180840" h="1457325">
                  <a:moveTo>
                    <a:pt x="0" y="489191"/>
                  </a:moveTo>
                  <a:lnTo>
                    <a:pt x="275844" y="489191"/>
                  </a:lnTo>
                  <a:lnTo>
                    <a:pt x="275844" y="306324"/>
                  </a:lnTo>
                  <a:lnTo>
                    <a:pt x="0" y="306324"/>
                  </a:lnTo>
                  <a:lnTo>
                    <a:pt x="0" y="489191"/>
                  </a:lnTo>
                  <a:close/>
                </a:path>
                <a:path w="4180840" h="1457325">
                  <a:moveTo>
                    <a:pt x="2292095" y="1456931"/>
                  </a:moveTo>
                  <a:lnTo>
                    <a:pt x="2569463" y="1456931"/>
                  </a:lnTo>
                  <a:lnTo>
                    <a:pt x="2569463" y="1272539"/>
                  </a:lnTo>
                  <a:lnTo>
                    <a:pt x="2292095" y="1272539"/>
                  </a:lnTo>
                  <a:lnTo>
                    <a:pt x="2292095" y="1456931"/>
                  </a:lnTo>
                  <a:close/>
                </a:path>
                <a:path w="4180840" h="1457325">
                  <a:moveTo>
                    <a:pt x="3902964" y="1133843"/>
                  </a:moveTo>
                  <a:lnTo>
                    <a:pt x="4180331" y="1133843"/>
                  </a:lnTo>
                  <a:lnTo>
                    <a:pt x="4180331" y="949451"/>
                  </a:lnTo>
                  <a:lnTo>
                    <a:pt x="3902964" y="949451"/>
                  </a:lnTo>
                  <a:lnTo>
                    <a:pt x="3902964" y="1133843"/>
                  </a:lnTo>
                  <a:close/>
                </a:path>
              </a:pathLst>
            </a:custGeom>
            <a:ln w="1623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0395" y="278891"/>
              <a:ext cx="184785" cy="215265"/>
            </a:xfrm>
            <a:custGeom>
              <a:avLst/>
              <a:gdLst/>
              <a:ahLst/>
              <a:cxnLst/>
              <a:rect l="l" t="t" r="r" b="b"/>
              <a:pathLst>
                <a:path w="184785" h="215265">
                  <a:moveTo>
                    <a:pt x="0" y="0"/>
                  </a:moveTo>
                  <a:lnTo>
                    <a:pt x="0" y="214884"/>
                  </a:lnTo>
                  <a:lnTo>
                    <a:pt x="184404" y="107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395" y="623315"/>
              <a:ext cx="318516" cy="1351661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14312" y="617219"/>
              <a:ext cx="330835" cy="1363980"/>
            </a:xfrm>
            <a:custGeom>
              <a:avLst/>
              <a:gdLst/>
              <a:ahLst/>
              <a:cxnLst/>
              <a:rect l="l" t="t" r="r" b="b"/>
              <a:pathLst>
                <a:path w="330834" h="1363980">
                  <a:moveTo>
                    <a:pt x="0" y="1363853"/>
                  </a:moveTo>
                  <a:lnTo>
                    <a:pt x="330695" y="1363853"/>
                  </a:lnTo>
                  <a:lnTo>
                    <a:pt x="330695" y="0"/>
                  </a:lnTo>
                  <a:lnTo>
                    <a:pt x="0" y="0"/>
                  </a:lnTo>
                  <a:lnTo>
                    <a:pt x="0" y="1363853"/>
                  </a:lnTo>
                  <a:close/>
                </a:path>
              </a:pathLst>
            </a:custGeom>
            <a:ln w="121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671" y="1121536"/>
              <a:ext cx="355600" cy="353695"/>
            </a:xfrm>
            <a:custGeom>
              <a:avLst/>
              <a:gdLst/>
              <a:ahLst/>
              <a:cxnLst/>
              <a:rect l="l" t="t" r="r" b="b"/>
              <a:pathLst>
                <a:path w="355600" h="353694">
                  <a:moveTo>
                    <a:pt x="0" y="176783"/>
                  </a:moveTo>
                  <a:lnTo>
                    <a:pt x="6342" y="129822"/>
                  </a:lnTo>
                  <a:lnTo>
                    <a:pt x="24240" y="87601"/>
                  </a:lnTo>
                  <a:lnTo>
                    <a:pt x="52001" y="51815"/>
                  </a:lnTo>
                  <a:lnTo>
                    <a:pt x="87934" y="24158"/>
                  </a:lnTo>
                  <a:lnTo>
                    <a:pt x="130346" y="6321"/>
                  </a:lnTo>
                  <a:lnTo>
                    <a:pt x="177545" y="0"/>
                  </a:lnTo>
                  <a:lnTo>
                    <a:pt x="224745" y="6321"/>
                  </a:lnTo>
                  <a:lnTo>
                    <a:pt x="267157" y="24158"/>
                  </a:lnTo>
                  <a:lnTo>
                    <a:pt x="303090" y="51815"/>
                  </a:lnTo>
                  <a:lnTo>
                    <a:pt x="330851" y="87601"/>
                  </a:lnTo>
                  <a:lnTo>
                    <a:pt x="348749" y="129822"/>
                  </a:lnTo>
                  <a:lnTo>
                    <a:pt x="355091" y="176783"/>
                  </a:lnTo>
                  <a:lnTo>
                    <a:pt x="348749" y="223789"/>
                  </a:lnTo>
                  <a:lnTo>
                    <a:pt x="330851" y="266022"/>
                  </a:lnTo>
                  <a:lnTo>
                    <a:pt x="303090" y="301799"/>
                  </a:lnTo>
                  <a:lnTo>
                    <a:pt x="267157" y="329437"/>
                  </a:lnTo>
                  <a:lnTo>
                    <a:pt x="224745" y="347255"/>
                  </a:lnTo>
                  <a:lnTo>
                    <a:pt x="177545" y="353567"/>
                  </a:lnTo>
                  <a:lnTo>
                    <a:pt x="130346" y="347255"/>
                  </a:lnTo>
                  <a:lnTo>
                    <a:pt x="87934" y="329437"/>
                  </a:lnTo>
                  <a:lnTo>
                    <a:pt x="52001" y="301799"/>
                  </a:lnTo>
                  <a:lnTo>
                    <a:pt x="24240" y="266022"/>
                  </a:lnTo>
                  <a:lnTo>
                    <a:pt x="6342" y="223789"/>
                  </a:lnTo>
                  <a:lnTo>
                    <a:pt x="0" y="176783"/>
                  </a:lnTo>
                  <a:close/>
                </a:path>
              </a:pathLst>
            </a:custGeom>
            <a:ln w="2435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965"/>
              <a:ext cx="5844540" cy="3286125"/>
            </a:xfrm>
            <a:custGeom>
              <a:avLst/>
              <a:gdLst/>
              <a:ahLst/>
              <a:cxnLst/>
              <a:rect l="l" t="t" r="r" b="b"/>
              <a:pathLst>
                <a:path w="5844540" h="3286125">
                  <a:moveTo>
                    <a:pt x="0" y="3285998"/>
                  </a:moveTo>
                  <a:lnTo>
                    <a:pt x="5844286" y="3285998"/>
                  </a:lnTo>
                  <a:lnTo>
                    <a:pt x="5844286" y="0"/>
                  </a:lnTo>
                  <a:lnTo>
                    <a:pt x="0" y="0"/>
                  </a:lnTo>
                  <a:lnTo>
                    <a:pt x="0" y="3285998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投影片編號版面配置區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20</a:t>
            </a:fld>
            <a:endParaRPr lang="zh-TW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844540" cy="3162300"/>
          </a:xfrm>
          <a:custGeom>
            <a:avLst/>
            <a:gdLst/>
            <a:ahLst/>
            <a:cxnLst/>
            <a:rect l="l" t="t" r="r" b="b"/>
            <a:pathLst>
              <a:path w="5844540" h="3162300">
                <a:moveTo>
                  <a:pt x="0" y="3162053"/>
                </a:moveTo>
                <a:lnTo>
                  <a:pt x="5844540" y="3162053"/>
                </a:lnTo>
                <a:lnTo>
                  <a:pt x="5844540" y="0"/>
                </a:lnTo>
                <a:lnTo>
                  <a:pt x="0" y="0"/>
                </a:lnTo>
                <a:lnTo>
                  <a:pt x="0" y="3162053"/>
                </a:lnTo>
                <a:close/>
              </a:path>
            </a:pathLst>
          </a:custGeom>
          <a:solidFill>
            <a:srgbClr val="94B3D6"/>
          </a:solidFill>
          <a:ln>
            <a:noFill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162053"/>
            <a:ext cx="5844540" cy="125095"/>
          </a:xfrm>
          <a:custGeom>
            <a:avLst/>
            <a:gdLst/>
            <a:ahLst/>
            <a:cxnLst/>
            <a:rect l="l" t="t" r="r" b="b"/>
            <a:pathLst>
              <a:path w="5844540" h="125095">
                <a:moveTo>
                  <a:pt x="0" y="0"/>
                </a:moveTo>
                <a:lnTo>
                  <a:pt x="0" y="124960"/>
                </a:lnTo>
                <a:lnTo>
                  <a:pt x="5844540" y="124960"/>
                </a:lnTo>
                <a:lnTo>
                  <a:pt x="5844540" y="0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36880" y="776096"/>
            <a:ext cx="641350" cy="3949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b="1" spc="20" dirty="0">
                <a:latin typeface="Microsoft JhengHei"/>
                <a:cs typeface="Microsoft JhengHei"/>
              </a:rPr>
              <a:t>建立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36880" y="1146429"/>
            <a:ext cx="1564640" cy="3949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b="1" spc="20" dirty="0">
                <a:latin typeface="Microsoft JhengHei"/>
                <a:cs typeface="Microsoft JhengHei"/>
              </a:rPr>
              <a:t>互動式圖表</a:t>
            </a:r>
            <a:endParaRPr sz="2400">
              <a:latin typeface="Microsoft JhengHei"/>
              <a:cs typeface="Microsoft JhengHe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-12191" y="0"/>
            <a:ext cx="5868670" cy="3312160"/>
            <a:chOff x="-12191" y="0"/>
            <a:chExt cx="5868670" cy="331216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92908" y="1136903"/>
              <a:ext cx="2967228" cy="1889633"/>
            </a:xfrm>
            <a:prstGeom prst="rect">
              <a:avLst/>
            </a:prstGeom>
            <a:ln>
              <a:noFill/>
            </a:ln>
          </p:spPr>
        </p:pic>
        <p:sp>
          <p:nvSpPr>
            <p:cNvPr id="11" name="object 11"/>
            <p:cNvSpPr/>
            <p:nvPr/>
          </p:nvSpPr>
          <p:spPr>
            <a:xfrm>
              <a:off x="0" y="380"/>
              <a:ext cx="5844540" cy="3288029"/>
            </a:xfrm>
            <a:custGeom>
              <a:avLst/>
              <a:gdLst/>
              <a:ahLst/>
              <a:cxnLst/>
              <a:rect l="l" t="t" r="r" b="b"/>
              <a:pathLst>
                <a:path w="5844540" h="3288029">
                  <a:moveTo>
                    <a:pt x="0" y="3287522"/>
                  </a:moveTo>
                  <a:lnTo>
                    <a:pt x="5844286" y="3287522"/>
                  </a:lnTo>
                  <a:lnTo>
                    <a:pt x="5844286" y="0"/>
                  </a:lnTo>
                  <a:lnTo>
                    <a:pt x="0" y="0"/>
                  </a:lnTo>
                  <a:lnTo>
                    <a:pt x="0" y="3287522"/>
                  </a:lnTo>
                  <a:close/>
                </a:path>
              </a:pathLst>
            </a:custGeom>
            <a:ln w="24384">
              <a:noFill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21</a:t>
            </a:fld>
            <a:endParaRPr lang="zh-TW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304215" y="548665"/>
            <a:ext cx="5339080" cy="2476322"/>
            <a:chOff x="228015" y="595934"/>
            <a:chExt cx="5339080" cy="2476322"/>
          </a:xfrm>
        </p:grpSpPr>
        <p:sp>
          <p:nvSpPr>
            <p:cNvPr id="5" name="object 5"/>
            <p:cNvSpPr/>
            <p:nvPr/>
          </p:nvSpPr>
          <p:spPr>
            <a:xfrm>
              <a:off x="228015" y="595934"/>
              <a:ext cx="5339080" cy="2371725"/>
            </a:xfrm>
            <a:custGeom>
              <a:avLst/>
              <a:gdLst/>
              <a:ahLst/>
              <a:cxnLst/>
              <a:rect l="l" t="t" r="r" b="b"/>
              <a:pathLst>
                <a:path w="5339080" h="2371725">
                  <a:moveTo>
                    <a:pt x="5141722" y="0"/>
                  </a:moveTo>
                  <a:lnTo>
                    <a:pt x="196849" y="0"/>
                  </a:lnTo>
                  <a:lnTo>
                    <a:pt x="151711" y="5199"/>
                  </a:lnTo>
                  <a:lnTo>
                    <a:pt x="110277" y="20008"/>
                  </a:lnTo>
                  <a:lnTo>
                    <a:pt x="73727" y="43247"/>
                  </a:lnTo>
                  <a:lnTo>
                    <a:pt x="43243" y="73732"/>
                  </a:lnTo>
                  <a:lnTo>
                    <a:pt x="20006" y="110282"/>
                  </a:lnTo>
                  <a:lnTo>
                    <a:pt x="5198" y="151715"/>
                  </a:lnTo>
                  <a:lnTo>
                    <a:pt x="0" y="196850"/>
                  </a:lnTo>
                  <a:lnTo>
                    <a:pt x="0" y="2174367"/>
                  </a:lnTo>
                  <a:lnTo>
                    <a:pt x="5198" y="2219501"/>
                  </a:lnTo>
                  <a:lnTo>
                    <a:pt x="20006" y="2260934"/>
                  </a:lnTo>
                  <a:lnTo>
                    <a:pt x="43243" y="2297484"/>
                  </a:lnTo>
                  <a:lnTo>
                    <a:pt x="73727" y="2327969"/>
                  </a:lnTo>
                  <a:lnTo>
                    <a:pt x="110277" y="2351208"/>
                  </a:lnTo>
                  <a:lnTo>
                    <a:pt x="151711" y="2366017"/>
                  </a:lnTo>
                  <a:lnTo>
                    <a:pt x="196849" y="2371217"/>
                  </a:lnTo>
                  <a:lnTo>
                    <a:pt x="5141722" y="2371217"/>
                  </a:lnTo>
                  <a:lnTo>
                    <a:pt x="5186856" y="2366017"/>
                  </a:lnTo>
                  <a:lnTo>
                    <a:pt x="5228289" y="2351208"/>
                  </a:lnTo>
                  <a:lnTo>
                    <a:pt x="5264839" y="2327969"/>
                  </a:lnTo>
                  <a:lnTo>
                    <a:pt x="5295324" y="2297484"/>
                  </a:lnTo>
                  <a:lnTo>
                    <a:pt x="5318563" y="2260934"/>
                  </a:lnTo>
                  <a:lnTo>
                    <a:pt x="5333372" y="2219501"/>
                  </a:lnTo>
                  <a:lnTo>
                    <a:pt x="5338572" y="2174367"/>
                  </a:lnTo>
                  <a:lnTo>
                    <a:pt x="5338572" y="196850"/>
                  </a:lnTo>
                  <a:lnTo>
                    <a:pt x="5333372" y="151715"/>
                  </a:lnTo>
                  <a:lnTo>
                    <a:pt x="5318563" y="110282"/>
                  </a:lnTo>
                  <a:lnTo>
                    <a:pt x="5295324" y="73732"/>
                  </a:lnTo>
                  <a:lnTo>
                    <a:pt x="5264839" y="43247"/>
                  </a:lnTo>
                  <a:lnTo>
                    <a:pt x="5228289" y="20008"/>
                  </a:lnTo>
                  <a:lnTo>
                    <a:pt x="5186856" y="5199"/>
                  </a:lnTo>
                  <a:lnTo>
                    <a:pt x="51417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326" y="945146"/>
              <a:ext cx="4425696" cy="193234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33983" y="720851"/>
              <a:ext cx="4432300" cy="2351405"/>
            </a:xfrm>
            <a:custGeom>
              <a:avLst/>
              <a:gdLst/>
              <a:ahLst/>
              <a:cxnLst/>
              <a:rect l="l" t="t" r="r" b="b"/>
              <a:pathLst>
                <a:path w="4432300" h="2351405">
                  <a:moveTo>
                    <a:pt x="0" y="2351404"/>
                  </a:moveTo>
                  <a:lnTo>
                    <a:pt x="4431792" y="2351404"/>
                  </a:lnTo>
                  <a:lnTo>
                    <a:pt x="4431792" y="0"/>
                  </a:lnTo>
                  <a:lnTo>
                    <a:pt x="0" y="0"/>
                  </a:lnTo>
                  <a:lnTo>
                    <a:pt x="0" y="2351404"/>
                  </a:lnTo>
                  <a:close/>
                </a:path>
              </a:pathLst>
            </a:custGeom>
            <a:ln w="6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10792" y="201549"/>
            <a:ext cx="3831590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配置欄位、建立視覺互動報表</a:t>
            </a:r>
          </a:p>
        </p:txBody>
      </p:sp>
      <p:grpSp>
        <p:nvGrpSpPr>
          <p:cNvPr id="22" name="群組 21"/>
          <p:cNvGrpSpPr/>
          <p:nvPr/>
        </p:nvGrpSpPr>
        <p:grpSpPr>
          <a:xfrm>
            <a:off x="302132" y="736904"/>
            <a:ext cx="414655" cy="321945"/>
            <a:chOff x="202132" y="795921"/>
            <a:chExt cx="414655" cy="321945"/>
          </a:xfrm>
        </p:grpSpPr>
        <p:sp>
          <p:nvSpPr>
            <p:cNvPr id="9" name="object 9"/>
            <p:cNvSpPr/>
            <p:nvPr/>
          </p:nvSpPr>
          <p:spPr>
            <a:xfrm>
              <a:off x="202132" y="795921"/>
              <a:ext cx="414655" cy="321945"/>
            </a:xfrm>
            <a:custGeom>
              <a:avLst/>
              <a:gdLst/>
              <a:ahLst/>
              <a:cxnLst/>
              <a:rect l="l" t="t" r="r" b="b"/>
              <a:pathLst>
                <a:path w="414655" h="321944">
                  <a:moveTo>
                    <a:pt x="414528" y="160782"/>
                  </a:moveTo>
                  <a:lnTo>
                    <a:pt x="314159" y="110604"/>
                  </a:lnTo>
                  <a:lnTo>
                    <a:pt x="301028" y="79590"/>
                  </a:lnTo>
                  <a:lnTo>
                    <a:pt x="275767" y="47053"/>
                  </a:lnTo>
                  <a:lnTo>
                    <a:pt x="243078" y="21932"/>
                  </a:lnTo>
                  <a:lnTo>
                    <a:pt x="204482" y="5740"/>
                  </a:lnTo>
                  <a:lnTo>
                    <a:pt x="161544" y="0"/>
                  </a:lnTo>
                  <a:lnTo>
                    <a:pt x="118592" y="5740"/>
                  </a:lnTo>
                  <a:lnTo>
                    <a:pt x="80010" y="21932"/>
                  </a:lnTo>
                  <a:lnTo>
                    <a:pt x="47307" y="47066"/>
                  </a:lnTo>
                  <a:lnTo>
                    <a:pt x="22047" y="79590"/>
                  </a:lnTo>
                  <a:lnTo>
                    <a:pt x="5765" y="118008"/>
                  </a:lnTo>
                  <a:lnTo>
                    <a:pt x="0" y="160782"/>
                  </a:lnTo>
                  <a:lnTo>
                    <a:pt x="5765" y="203517"/>
                  </a:lnTo>
                  <a:lnTo>
                    <a:pt x="22047" y="241922"/>
                  </a:lnTo>
                  <a:lnTo>
                    <a:pt x="47307" y="274472"/>
                  </a:lnTo>
                  <a:lnTo>
                    <a:pt x="80010" y="299618"/>
                  </a:lnTo>
                  <a:lnTo>
                    <a:pt x="118592" y="315823"/>
                  </a:lnTo>
                  <a:lnTo>
                    <a:pt x="161544" y="321564"/>
                  </a:lnTo>
                  <a:lnTo>
                    <a:pt x="204482" y="315823"/>
                  </a:lnTo>
                  <a:lnTo>
                    <a:pt x="243078" y="299618"/>
                  </a:lnTo>
                  <a:lnTo>
                    <a:pt x="275767" y="274472"/>
                  </a:lnTo>
                  <a:lnTo>
                    <a:pt x="301028" y="241922"/>
                  </a:lnTo>
                  <a:lnTo>
                    <a:pt x="314147" y="210972"/>
                  </a:lnTo>
                  <a:lnTo>
                    <a:pt x="414528" y="16078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304215" y="795921"/>
              <a:ext cx="140970" cy="29845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1800" b="1" spc="-5" dirty="0">
                  <a:solidFill>
                    <a:srgbClr val="FFFFFF"/>
                  </a:solidFill>
                  <a:latin typeface="Calibri"/>
                  <a:cs typeface="Calibri"/>
                </a:rPr>
                <a:t>1</a:t>
              </a:r>
              <a:endParaRPr sz="1800" dirty="0">
                <a:latin typeface="Calibri"/>
                <a:cs typeface="Calibri"/>
              </a:endParaRPr>
            </a:p>
          </p:txBody>
        </p:sp>
      </p:grpSp>
      <p:sp>
        <p:nvSpPr>
          <p:cNvPr id="13" name="object 13"/>
          <p:cNvSpPr/>
          <p:nvPr/>
        </p:nvSpPr>
        <p:spPr>
          <a:xfrm>
            <a:off x="391668" y="2426080"/>
            <a:ext cx="413384" cy="323215"/>
          </a:xfrm>
          <a:custGeom>
            <a:avLst/>
            <a:gdLst/>
            <a:ahLst/>
            <a:cxnLst/>
            <a:rect l="l" t="t" r="r" b="b"/>
            <a:pathLst>
              <a:path w="413384" h="323214">
                <a:moveTo>
                  <a:pt x="413004" y="160782"/>
                </a:moveTo>
                <a:lnTo>
                  <a:pt x="312407" y="110490"/>
                </a:lnTo>
                <a:lnTo>
                  <a:pt x="299605" y="79984"/>
                </a:lnTo>
                <a:lnTo>
                  <a:pt x="274472" y="47294"/>
                </a:lnTo>
                <a:lnTo>
                  <a:pt x="241922" y="22047"/>
                </a:lnTo>
                <a:lnTo>
                  <a:pt x="203517" y="5778"/>
                </a:lnTo>
                <a:lnTo>
                  <a:pt x="160782" y="0"/>
                </a:lnTo>
                <a:lnTo>
                  <a:pt x="118033" y="5778"/>
                </a:lnTo>
                <a:lnTo>
                  <a:pt x="79629" y="22047"/>
                </a:lnTo>
                <a:lnTo>
                  <a:pt x="47078" y="47294"/>
                </a:lnTo>
                <a:lnTo>
                  <a:pt x="21945" y="79984"/>
                </a:lnTo>
                <a:lnTo>
                  <a:pt x="5740" y="118579"/>
                </a:lnTo>
                <a:lnTo>
                  <a:pt x="0" y="161544"/>
                </a:lnTo>
                <a:lnTo>
                  <a:pt x="5740" y="204470"/>
                </a:lnTo>
                <a:lnTo>
                  <a:pt x="21945" y="243052"/>
                </a:lnTo>
                <a:lnTo>
                  <a:pt x="47091" y="275755"/>
                </a:lnTo>
                <a:lnTo>
                  <a:pt x="79629" y="301028"/>
                </a:lnTo>
                <a:lnTo>
                  <a:pt x="118033" y="317322"/>
                </a:lnTo>
                <a:lnTo>
                  <a:pt x="160782" y="323088"/>
                </a:lnTo>
                <a:lnTo>
                  <a:pt x="203517" y="317322"/>
                </a:lnTo>
                <a:lnTo>
                  <a:pt x="241922" y="301028"/>
                </a:lnTo>
                <a:lnTo>
                  <a:pt x="274472" y="275755"/>
                </a:lnTo>
                <a:lnTo>
                  <a:pt x="299605" y="243052"/>
                </a:lnTo>
                <a:lnTo>
                  <a:pt x="313194" y="210693"/>
                </a:lnTo>
                <a:lnTo>
                  <a:pt x="413004" y="16078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82904" y="2430271"/>
            <a:ext cx="140970" cy="298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b="1" spc="1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75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0" y="965"/>
            <a:ext cx="5844540" cy="3286125"/>
            <a:chOff x="0" y="965"/>
            <a:chExt cx="5844540" cy="3286125"/>
          </a:xfrm>
        </p:grpSpPr>
        <p:sp>
          <p:nvSpPr>
            <p:cNvPr id="16" name="object 16"/>
            <p:cNvSpPr/>
            <p:nvPr/>
          </p:nvSpPr>
          <p:spPr>
            <a:xfrm>
              <a:off x="4312768" y="1620413"/>
              <a:ext cx="437032" cy="316957"/>
            </a:xfrm>
            <a:custGeom>
              <a:avLst/>
              <a:gdLst/>
              <a:ahLst/>
              <a:cxnLst/>
              <a:rect l="l" t="t" r="r" b="b"/>
              <a:pathLst>
                <a:path w="920750" h="643255">
                  <a:moveTo>
                    <a:pt x="0" y="643089"/>
                  </a:moveTo>
                  <a:lnTo>
                    <a:pt x="920496" y="643089"/>
                  </a:lnTo>
                  <a:lnTo>
                    <a:pt x="920496" y="0"/>
                  </a:lnTo>
                  <a:lnTo>
                    <a:pt x="0" y="0"/>
                  </a:lnTo>
                  <a:lnTo>
                    <a:pt x="0" y="643089"/>
                  </a:lnTo>
                  <a:close/>
                </a:path>
              </a:pathLst>
            </a:custGeom>
            <a:ln w="2435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965"/>
              <a:ext cx="5844540" cy="3286125"/>
            </a:xfrm>
            <a:custGeom>
              <a:avLst/>
              <a:gdLst/>
              <a:ahLst/>
              <a:cxnLst/>
              <a:rect l="l" t="t" r="r" b="b"/>
              <a:pathLst>
                <a:path w="5844540" h="3286125">
                  <a:moveTo>
                    <a:pt x="0" y="3285998"/>
                  </a:moveTo>
                  <a:lnTo>
                    <a:pt x="5844286" y="3285998"/>
                  </a:lnTo>
                  <a:lnTo>
                    <a:pt x="5844286" y="0"/>
                  </a:lnTo>
                  <a:lnTo>
                    <a:pt x="0" y="0"/>
                  </a:lnTo>
                  <a:lnTo>
                    <a:pt x="0" y="3285998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4140200" y="1035354"/>
            <a:ext cx="414655" cy="321945"/>
            <a:chOff x="202132" y="795921"/>
            <a:chExt cx="414655" cy="321945"/>
          </a:xfrm>
        </p:grpSpPr>
        <p:sp>
          <p:nvSpPr>
            <p:cNvPr id="24" name="object 9"/>
            <p:cNvSpPr/>
            <p:nvPr/>
          </p:nvSpPr>
          <p:spPr>
            <a:xfrm>
              <a:off x="202132" y="795921"/>
              <a:ext cx="414655" cy="321945"/>
            </a:xfrm>
            <a:custGeom>
              <a:avLst/>
              <a:gdLst/>
              <a:ahLst/>
              <a:cxnLst/>
              <a:rect l="l" t="t" r="r" b="b"/>
              <a:pathLst>
                <a:path w="414655" h="321944">
                  <a:moveTo>
                    <a:pt x="414528" y="160782"/>
                  </a:moveTo>
                  <a:lnTo>
                    <a:pt x="314159" y="110604"/>
                  </a:lnTo>
                  <a:lnTo>
                    <a:pt x="301028" y="79590"/>
                  </a:lnTo>
                  <a:lnTo>
                    <a:pt x="275767" y="47053"/>
                  </a:lnTo>
                  <a:lnTo>
                    <a:pt x="243078" y="21932"/>
                  </a:lnTo>
                  <a:lnTo>
                    <a:pt x="204482" y="5740"/>
                  </a:lnTo>
                  <a:lnTo>
                    <a:pt x="161544" y="0"/>
                  </a:lnTo>
                  <a:lnTo>
                    <a:pt x="118592" y="5740"/>
                  </a:lnTo>
                  <a:lnTo>
                    <a:pt x="80010" y="21932"/>
                  </a:lnTo>
                  <a:lnTo>
                    <a:pt x="47307" y="47066"/>
                  </a:lnTo>
                  <a:lnTo>
                    <a:pt x="22047" y="79590"/>
                  </a:lnTo>
                  <a:lnTo>
                    <a:pt x="5765" y="118008"/>
                  </a:lnTo>
                  <a:lnTo>
                    <a:pt x="0" y="160782"/>
                  </a:lnTo>
                  <a:lnTo>
                    <a:pt x="5765" y="203517"/>
                  </a:lnTo>
                  <a:lnTo>
                    <a:pt x="22047" y="241922"/>
                  </a:lnTo>
                  <a:lnTo>
                    <a:pt x="47307" y="274472"/>
                  </a:lnTo>
                  <a:lnTo>
                    <a:pt x="80010" y="299618"/>
                  </a:lnTo>
                  <a:lnTo>
                    <a:pt x="118592" y="315823"/>
                  </a:lnTo>
                  <a:lnTo>
                    <a:pt x="161544" y="321564"/>
                  </a:lnTo>
                  <a:lnTo>
                    <a:pt x="204482" y="315823"/>
                  </a:lnTo>
                  <a:lnTo>
                    <a:pt x="243078" y="299618"/>
                  </a:lnTo>
                  <a:lnTo>
                    <a:pt x="275767" y="274472"/>
                  </a:lnTo>
                  <a:lnTo>
                    <a:pt x="301028" y="241922"/>
                  </a:lnTo>
                  <a:lnTo>
                    <a:pt x="314147" y="210972"/>
                  </a:lnTo>
                  <a:lnTo>
                    <a:pt x="414528" y="16078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10"/>
            <p:cNvSpPr txBox="1"/>
            <p:nvPr/>
          </p:nvSpPr>
          <p:spPr>
            <a:xfrm>
              <a:off x="304215" y="795921"/>
              <a:ext cx="140970" cy="29845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lang="en-US" altLang="zh-TW" sz="1800" dirty="0" smtClean="0">
                  <a:solidFill>
                    <a:schemeClr val="bg1"/>
                  </a:solidFill>
                  <a:latin typeface="Calibri"/>
                  <a:cs typeface="Calibri"/>
                </a:rPr>
                <a:t>2</a:t>
              </a:r>
              <a:endParaRPr sz="1800" dirty="0">
                <a:solidFill>
                  <a:schemeClr val="bg1"/>
                </a:solidFill>
                <a:latin typeface="Calibri"/>
                <a:cs typeface="Calibri"/>
              </a:endParaRPr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4416400" y="1291804"/>
            <a:ext cx="414655" cy="321945"/>
            <a:chOff x="202132" y="795921"/>
            <a:chExt cx="414655" cy="321945"/>
          </a:xfrm>
        </p:grpSpPr>
        <p:sp>
          <p:nvSpPr>
            <p:cNvPr id="27" name="object 9"/>
            <p:cNvSpPr/>
            <p:nvPr/>
          </p:nvSpPr>
          <p:spPr>
            <a:xfrm>
              <a:off x="202132" y="795921"/>
              <a:ext cx="414655" cy="321945"/>
            </a:xfrm>
            <a:custGeom>
              <a:avLst/>
              <a:gdLst/>
              <a:ahLst/>
              <a:cxnLst/>
              <a:rect l="l" t="t" r="r" b="b"/>
              <a:pathLst>
                <a:path w="414655" h="321944">
                  <a:moveTo>
                    <a:pt x="414528" y="160782"/>
                  </a:moveTo>
                  <a:lnTo>
                    <a:pt x="314159" y="110604"/>
                  </a:lnTo>
                  <a:lnTo>
                    <a:pt x="301028" y="79590"/>
                  </a:lnTo>
                  <a:lnTo>
                    <a:pt x="275767" y="47053"/>
                  </a:lnTo>
                  <a:lnTo>
                    <a:pt x="243078" y="21932"/>
                  </a:lnTo>
                  <a:lnTo>
                    <a:pt x="204482" y="5740"/>
                  </a:lnTo>
                  <a:lnTo>
                    <a:pt x="161544" y="0"/>
                  </a:lnTo>
                  <a:lnTo>
                    <a:pt x="118592" y="5740"/>
                  </a:lnTo>
                  <a:lnTo>
                    <a:pt x="80010" y="21932"/>
                  </a:lnTo>
                  <a:lnTo>
                    <a:pt x="47307" y="47066"/>
                  </a:lnTo>
                  <a:lnTo>
                    <a:pt x="22047" y="79590"/>
                  </a:lnTo>
                  <a:lnTo>
                    <a:pt x="5765" y="118008"/>
                  </a:lnTo>
                  <a:lnTo>
                    <a:pt x="0" y="160782"/>
                  </a:lnTo>
                  <a:lnTo>
                    <a:pt x="5765" y="203517"/>
                  </a:lnTo>
                  <a:lnTo>
                    <a:pt x="22047" y="241922"/>
                  </a:lnTo>
                  <a:lnTo>
                    <a:pt x="47307" y="274472"/>
                  </a:lnTo>
                  <a:lnTo>
                    <a:pt x="80010" y="299618"/>
                  </a:lnTo>
                  <a:lnTo>
                    <a:pt x="118592" y="315823"/>
                  </a:lnTo>
                  <a:lnTo>
                    <a:pt x="161544" y="321564"/>
                  </a:lnTo>
                  <a:lnTo>
                    <a:pt x="204482" y="315823"/>
                  </a:lnTo>
                  <a:lnTo>
                    <a:pt x="243078" y="299618"/>
                  </a:lnTo>
                  <a:lnTo>
                    <a:pt x="275767" y="274472"/>
                  </a:lnTo>
                  <a:lnTo>
                    <a:pt x="301028" y="241922"/>
                  </a:lnTo>
                  <a:lnTo>
                    <a:pt x="314147" y="210972"/>
                  </a:lnTo>
                  <a:lnTo>
                    <a:pt x="414528" y="16078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10"/>
            <p:cNvSpPr txBox="1"/>
            <p:nvPr/>
          </p:nvSpPr>
          <p:spPr>
            <a:xfrm>
              <a:off x="304215" y="795921"/>
              <a:ext cx="140970" cy="29845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lang="en-US" altLang="zh-TW" dirty="0">
                  <a:solidFill>
                    <a:schemeClr val="bg1"/>
                  </a:solidFill>
                  <a:latin typeface="Calibri"/>
                  <a:cs typeface="Calibri"/>
                </a:rPr>
                <a:t>3</a:t>
              </a:r>
              <a:endParaRPr sz="1800" dirty="0">
                <a:solidFill>
                  <a:schemeClr val="bg1"/>
                </a:solidFill>
                <a:latin typeface="Calibri"/>
                <a:cs typeface="Calibri"/>
              </a:endParaRPr>
            </a:p>
          </p:txBody>
        </p:sp>
      </p:grpSp>
      <p:sp>
        <p:nvSpPr>
          <p:cNvPr id="2" name="投影片編號版面配置區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22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207264" y="676655"/>
            <a:ext cx="5339080" cy="2371725"/>
            <a:chOff x="207264" y="676655"/>
            <a:chExt cx="5339080" cy="2371725"/>
          </a:xfrm>
        </p:grpSpPr>
        <p:sp>
          <p:nvSpPr>
            <p:cNvPr id="5" name="object 5"/>
            <p:cNvSpPr/>
            <p:nvPr/>
          </p:nvSpPr>
          <p:spPr>
            <a:xfrm>
              <a:off x="207264" y="676655"/>
              <a:ext cx="5339080" cy="2371725"/>
            </a:xfrm>
            <a:custGeom>
              <a:avLst/>
              <a:gdLst/>
              <a:ahLst/>
              <a:cxnLst/>
              <a:rect l="l" t="t" r="r" b="b"/>
              <a:pathLst>
                <a:path w="5339080" h="2371725">
                  <a:moveTo>
                    <a:pt x="5141722" y="0"/>
                  </a:moveTo>
                  <a:lnTo>
                    <a:pt x="196849" y="0"/>
                  </a:lnTo>
                  <a:lnTo>
                    <a:pt x="151711" y="5199"/>
                  </a:lnTo>
                  <a:lnTo>
                    <a:pt x="110277" y="20008"/>
                  </a:lnTo>
                  <a:lnTo>
                    <a:pt x="73727" y="43247"/>
                  </a:lnTo>
                  <a:lnTo>
                    <a:pt x="43243" y="73732"/>
                  </a:lnTo>
                  <a:lnTo>
                    <a:pt x="20006" y="110282"/>
                  </a:lnTo>
                  <a:lnTo>
                    <a:pt x="5198" y="151715"/>
                  </a:lnTo>
                  <a:lnTo>
                    <a:pt x="0" y="196850"/>
                  </a:lnTo>
                  <a:lnTo>
                    <a:pt x="0" y="2174367"/>
                  </a:lnTo>
                  <a:lnTo>
                    <a:pt x="5198" y="2219501"/>
                  </a:lnTo>
                  <a:lnTo>
                    <a:pt x="20006" y="2260934"/>
                  </a:lnTo>
                  <a:lnTo>
                    <a:pt x="43243" y="2297484"/>
                  </a:lnTo>
                  <a:lnTo>
                    <a:pt x="73727" y="2327969"/>
                  </a:lnTo>
                  <a:lnTo>
                    <a:pt x="110277" y="2351208"/>
                  </a:lnTo>
                  <a:lnTo>
                    <a:pt x="151711" y="2366017"/>
                  </a:lnTo>
                  <a:lnTo>
                    <a:pt x="196849" y="2371217"/>
                  </a:lnTo>
                  <a:lnTo>
                    <a:pt x="5141722" y="2371217"/>
                  </a:lnTo>
                  <a:lnTo>
                    <a:pt x="5186856" y="2366017"/>
                  </a:lnTo>
                  <a:lnTo>
                    <a:pt x="5228289" y="2351208"/>
                  </a:lnTo>
                  <a:lnTo>
                    <a:pt x="5264839" y="2327969"/>
                  </a:lnTo>
                  <a:lnTo>
                    <a:pt x="5295324" y="2297484"/>
                  </a:lnTo>
                  <a:lnTo>
                    <a:pt x="5318563" y="2260934"/>
                  </a:lnTo>
                  <a:lnTo>
                    <a:pt x="5333372" y="2219501"/>
                  </a:lnTo>
                  <a:lnTo>
                    <a:pt x="5338572" y="2174367"/>
                  </a:lnTo>
                  <a:lnTo>
                    <a:pt x="5338572" y="196850"/>
                  </a:lnTo>
                  <a:lnTo>
                    <a:pt x="5333372" y="151715"/>
                  </a:lnTo>
                  <a:lnTo>
                    <a:pt x="5318563" y="110282"/>
                  </a:lnTo>
                  <a:lnTo>
                    <a:pt x="5295324" y="73732"/>
                  </a:lnTo>
                  <a:lnTo>
                    <a:pt x="5264839" y="43247"/>
                  </a:lnTo>
                  <a:lnTo>
                    <a:pt x="5228289" y="20008"/>
                  </a:lnTo>
                  <a:lnTo>
                    <a:pt x="5186856" y="5199"/>
                  </a:lnTo>
                  <a:lnTo>
                    <a:pt x="51417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9799" y="786383"/>
              <a:ext cx="3290316" cy="219290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206752" y="783335"/>
              <a:ext cx="3296920" cy="2199005"/>
            </a:xfrm>
            <a:custGeom>
              <a:avLst/>
              <a:gdLst/>
              <a:ahLst/>
              <a:cxnLst/>
              <a:rect l="l" t="t" r="r" b="b"/>
              <a:pathLst>
                <a:path w="3296920" h="2199005">
                  <a:moveTo>
                    <a:pt x="0" y="2199004"/>
                  </a:moveTo>
                  <a:lnTo>
                    <a:pt x="3296412" y="2199004"/>
                  </a:lnTo>
                  <a:lnTo>
                    <a:pt x="3296412" y="0"/>
                  </a:lnTo>
                  <a:lnTo>
                    <a:pt x="0" y="0"/>
                  </a:lnTo>
                  <a:lnTo>
                    <a:pt x="0" y="2199004"/>
                  </a:lnTo>
                  <a:close/>
                </a:path>
              </a:pathLst>
            </a:custGeom>
            <a:ln w="6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035302" y="200913"/>
            <a:ext cx="1781175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圖表屬性設定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36880" y="798956"/>
            <a:ext cx="1598930" cy="1431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94945" algn="l"/>
                <a:tab pos="195580" algn="l"/>
              </a:tabLst>
            </a:pPr>
            <a:r>
              <a:rPr sz="1150" dirty="0">
                <a:solidFill>
                  <a:srgbClr val="1A1A1A"/>
                </a:solidFill>
                <a:latin typeface="Microsoft JhengHei"/>
                <a:cs typeface="Microsoft JhengHei"/>
              </a:rPr>
              <a:t>切換至</a:t>
            </a:r>
            <a:r>
              <a:rPr sz="1150" spc="-45" dirty="0">
                <a:solidFill>
                  <a:srgbClr val="1A1A1A"/>
                </a:solidFill>
                <a:latin typeface="Microsoft JhengHei"/>
                <a:cs typeface="Microsoft JhengHei"/>
              </a:rPr>
              <a:t> </a:t>
            </a:r>
            <a:r>
              <a:rPr sz="1150" b="1" dirty="0">
                <a:solidFill>
                  <a:srgbClr val="1A1A1A"/>
                </a:solidFill>
                <a:latin typeface="Microsoft JhengHei"/>
                <a:cs typeface="Microsoft JhengHei"/>
              </a:rPr>
              <a:t>格式</a:t>
            </a:r>
            <a:r>
              <a:rPr sz="1150" b="1" spc="-40" dirty="0">
                <a:solidFill>
                  <a:srgbClr val="1A1A1A"/>
                </a:solidFill>
                <a:latin typeface="Microsoft JhengHei"/>
                <a:cs typeface="Microsoft JhengHei"/>
              </a:rPr>
              <a:t> </a:t>
            </a:r>
            <a:r>
              <a:rPr sz="1150" dirty="0">
                <a:solidFill>
                  <a:srgbClr val="1A1A1A"/>
                </a:solidFill>
                <a:latin typeface="Microsoft JhengHei"/>
                <a:cs typeface="Microsoft JhengHei"/>
              </a:rPr>
              <a:t>索引標籤</a:t>
            </a:r>
            <a:endParaRPr sz="1150">
              <a:latin typeface="Microsoft JhengHei"/>
              <a:cs typeface="Microsoft JhengHei"/>
            </a:endParaRPr>
          </a:p>
          <a:p>
            <a:pPr marL="187960" indent="7620" algn="just">
              <a:lnSpc>
                <a:spcPct val="100000"/>
              </a:lnSpc>
            </a:pPr>
            <a:r>
              <a:rPr sz="1150" dirty="0">
                <a:solidFill>
                  <a:srgbClr val="1A1A1A"/>
                </a:solidFill>
                <a:latin typeface="Microsoft JhengHei"/>
                <a:cs typeface="Microsoft JhengHei"/>
              </a:rPr>
              <a:t>X、Y</a:t>
            </a:r>
            <a:r>
              <a:rPr sz="1150" spc="-55" dirty="0">
                <a:solidFill>
                  <a:srgbClr val="1A1A1A"/>
                </a:solidFill>
                <a:latin typeface="Microsoft JhengHei"/>
                <a:cs typeface="Microsoft JhengHei"/>
              </a:rPr>
              <a:t> </a:t>
            </a:r>
            <a:r>
              <a:rPr sz="1150" dirty="0">
                <a:solidFill>
                  <a:srgbClr val="1A1A1A"/>
                </a:solidFill>
                <a:latin typeface="Microsoft JhengHei"/>
                <a:cs typeface="Microsoft JhengHei"/>
              </a:rPr>
              <a:t>軸</a:t>
            </a:r>
            <a:endParaRPr sz="1150">
              <a:latin typeface="Microsoft JhengHei"/>
              <a:cs typeface="Microsoft JhengHei"/>
            </a:endParaRPr>
          </a:p>
          <a:p>
            <a:pPr marL="187960" marR="817244" algn="just">
              <a:lnSpc>
                <a:spcPct val="100000"/>
              </a:lnSpc>
              <a:spcBef>
                <a:spcPts val="10"/>
              </a:spcBef>
            </a:pPr>
            <a:r>
              <a:rPr sz="1150" dirty="0">
                <a:latin typeface="Microsoft JhengHei"/>
                <a:cs typeface="Microsoft JhengHei"/>
              </a:rPr>
              <a:t>資料色彩 資料</a:t>
            </a:r>
            <a:r>
              <a:rPr sz="1150" dirty="0">
                <a:solidFill>
                  <a:srgbClr val="1A1A1A"/>
                </a:solidFill>
                <a:latin typeface="Microsoft JhengHei"/>
                <a:cs typeface="Microsoft JhengHei"/>
              </a:rPr>
              <a:t>標籤 </a:t>
            </a:r>
            <a:r>
              <a:rPr sz="1150" dirty="0">
                <a:latin typeface="Microsoft JhengHei"/>
                <a:cs typeface="Microsoft JhengHei"/>
              </a:rPr>
              <a:t>圖例</a:t>
            </a:r>
            <a:endParaRPr sz="1150">
              <a:latin typeface="Microsoft JhengHei"/>
              <a:cs typeface="Microsoft JhengHei"/>
            </a:endParaRPr>
          </a:p>
          <a:p>
            <a:pPr marL="187960">
              <a:lnSpc>
                <a:spcPct val="100000"/>
              </a:lnSpc>
            </a:pPr>
            <a:r>
              <a:rPr sz="1150" spc="-5" dirty="0">
                <a:latin typeface="Microsoft JhengHei"/>
                <a:cs typeface="Microsoft JhengHei"/>
              </a:rPr>
              <a:t>繪圖區</a:t>
            </a:r>
            <a:endParaRPr sz="1150">
              <a:latin typeface="Microsoft JhengHei"/>
              <a:cs typeface="Microsoft JhengHei"/>
            </a:endParaRPr>
          </a:p>
          <a:p>
            <a:pPr marL="187960" marR="975994">
              <a:lnSpc>
                <a:spcPts val="1390"/>
              </a:lnSpc>
              <a:spcBef>
                <a:spcPts val="45"/>
              </a:spcBef>
            </a:pPr>
            <a:r>
              <a:rPr sz="1150" dirty="0">
                <a:latin typeface="Microsoft JhengHei"/>
                <a:cs typeface="Microsoft JhengHei"/>
              </a:rPr>
              <a:t>標題 背景</a:t>
            </a:r>
            <a:r>
              <a:rPr sz="1150" spc="-5" dirty="0">
                <a:latin typeface="Microsoft JhengHei"/>
                <a:cs typeface="Microsoft JhengHei"/>
              </a:rPr>
              <a:t>....</a:t>
            </a:r>
            <a:endParaRPr sz="1150">
              <a:latin typeface="Microsoft JhengHei"/>
              <a:cs typeface="Microsoft JhengHe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-12191" y="0"/>
            <a:ext cx="5868670" cy="3312160"/>
            <a:chOff x="-12191" y="0"/>
            <a:chExt cx="5868670" cy="3312160"/>
          </a:xfrm>
        </p:grpSpPr>
        <p:sp>
          <p:nvSpPr>
            <p:cNvPr id="11" name="object 11"/>
            <p:cNvSpPr/>
            <p:nvPr/>
          </p:nvSpPr>
          <p:spPr>
            <a:xfrm>
              <a:off x="4626864" y="954023"/>
              <a:ext cx="828040" cy="2025650"/>
            </a:xfrm>
            <a:custGeom>
              <a:avLst/>
              <a:gdLst/>
              <a:ahLst/>
              <a:cxnLst/>
              <a:rect l="l" t="t" r="r" b="b"/>
              <a:pathLst>
                <a:path w="828039" h="2025650">
                  <a:moveTo>
                    <a:pt x="0" y="2025269"/>
                  </a:moveTo>
                  <a:lnTo>
                    <a:pt x="827531" y="2025269"/>
                  </a:lnTo>
                  <a:lnTo>
                    <a:pt x="827531" y="0"/>
                  </a:lnTo>
                  <a:lnTo>
                    <a:pt x="0" y="0"/>
                  </a:lnTo>
                  <a:lnTo>
                    <a:pt x="0" y="2025269"/>
                  </a:lnTo>
                  <a:close/>
                </a:path>
              </a:pathLst>
            </a:custGeom>
            <a:ln w="2435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380"/>
              <a:ext cx="5844540" cy="3288029"/>
            </a:xfrm>
            <a:custGeom>
              <a:avLst/>
              <a:gdLst/>
              <a:ahLst/>
              <a:cxnLst/>
              <a:rect l="l" t="t" r="r" b="b"/>
              <a:pathLst>
                <a:path w="5844540" h="3288029">
                  <a:moveTo>
                    <a:pt x="0" y="3287522"/>
                  </a:moveTo>
                  <a:lnTo>
                    <a:pt x="5844286" y="3287522"/>
                  </a:lnTo>
                  <a:lnTo>
                    <a:pt x="5844286" y="0"/>
                  </a:lnTo>
                  <a:lnTo>
                    <a:pt x="0" y="0"/>
                  </a:lnTo>
                  <a:lnTo>
                    <a:pt x="0" y="3287522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投影片編號版面配置區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23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5844540" cy="3162300"/>
          </a:xfrm>
          <a:custGeom>
            <a:avLst/>
            <a:gdLst/>
            <a:ahLst/>
            <a:cxnLst/>
            <a:rect l="l" t="t" r="r" b="b"/>
            <a:pathLst>
              <a:path w="5844540" h="3162300">
                <a:moveTo>
                  <a:pt x="0" y="3162053"/>
                </a:moveTo>
                <a:lnTo>
                  <a:pt x="5844540" y="3162053"/>
                </a:lnTo>
                <a:lnTo>
                  <a:pt x="5844540" y="0"/>
                </a:lnTo>
                <a:lnTo>
                  <a:pt x="0" y="0"/>
                </a:lnTo>
                <a:lnTo>
                  <a:pt x="0" y="316205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162104"/>
            <a:ext cx="5844540" cy="125095"/>
          </a:xfrm>
          <a:custGeom>
            <a:avLst/>
            <a:gdLst/>
            <a:ahLst/>
            <a:cxnLst/>
            <a:rect l="l" t="t" r="r" b="b"/>
            <a:pathLst>
              <a:path w="5844540" h="125095">
                <a:moveTo>
                  <a:pt x="0" y="0"/>
                </a:moveTo>
                <a:lnTo>
                  <a:pt x="0" y="124960"/>
                </a:lnTo>
                <a:lnTo>
                  <a:pt x="5844539" y="124960"/>
                </a:lnTo>
                <a:lnTo>
                  <a:pt x="5844539" y="0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7263" y="676655"/>
            <a:ext cx="5339080" cy="2371725"/>
          </a:xfrm>
          <a:custGeom>
            <a:avLst/>
            <a:gdLst/>
            <a:ahLst/>
            <a:cxnLst/>
            <a:rect l="l" t="t" r="r" b="b"/>
            <a:pathLst>
              <a:path w="5339080" h="2371725">
                <a:moveTo>
                  <a:pt x="5141722" y="0"/>
                </a:moveTo>
                <a:lnTo>
                  <a:pt x="196849" y="0"/>
                </a:lnTo>
                <a:lnTo>
                  <a:pt x="151711" y="5199"/>
                </a:lnTo>
                <a:lnTo>
                  <a:pt x="110277" y="20008"/>
                </a:lnTo>
                <a:lnTo>
                  <a:pt x="73727" y="43247"/>
                </a:lnTo>
                <a:lnTo>
                  <a:pt x="43243" y="73732"/>
                </a:lnTo>
                <a:lnTo>
                  <a:pt x="20006" y="110282"/>
                </a:lnTo>
                <a:lnTo>
                  <a:pt x="5198" y="151715"/>
                </a:lnTo>
                <a:lnTo>
                  <a:pt x="0" y="196850"/>
                </a:lnTo>
                <a:lnTo>
                  <a:pt x="0" y="2174367"/>
                </a:lnTo>
                <a:lnTo>
                  <a:pt x="5198" y="2219501"/>
                </a:lnTo>
                <a:lnTo>
                  <a:pt x="20006" y="2260934"/>
                </a:lnTo>
                <a:lnTo>
                  <a:pt x="43243" y="2297484"/>
                </a:lnTo>
                <a:lnTo>
                  <a:pt x="73727" y="2327969"/>
                </a:lnTo>
                <a:lnTo>
                  <a:pt x="110277" y="2351208"/>
                </a:lnTo>
                <a:lnTo>
                  <a:pt x="151711" y="2366017"/>
                </a:lnTo>
                <a:lnTo>
                  <a:pt x="196849" y="2371217"/>
                </a:lnTo>
                <a:lnTo>
                  <a:pt x="5141722" y="2371217"/>
                </a:lnTo>
                <a:lnTo>
                  <a:pt x="5186856" y="2366017"/>
                </a:lnTo>
                <a:lnTo>
                  <a:pt x="5228289" y="2351208"/>
                </a:lnTo>
                <a:lnTo>
                  <a:pt x="5264839" y="2327969"/>
                </a:lnTo>
                <a:lnTo>
                  <a:pt x="5295324" y="2297484"/>
                </a:lnTo>
                <a:lnTo>
                  <a:pt x="5318563" y="2260934"/>
                </a:lnTo>
                <a:lnTo>
                  <a:pt x="5333372" y="2219501"/>
                </a:lnTo>
                <a:lnTo>
                  <a:pt x="5338572" y="2174367"/>
                </a:lnTo>
                <a:lnTo>
                  <a:pt x="5338572" y="196850"/>
                </a:lnTo>
                <a:lnTo>
                  <a:pt x="5333372" y="151715"/>
                </a:lnTo>
                <a:lnTo>
                  <a:pt x="5318563" y="110282"/>
                </a:lnTo>
                <a:lnTo>
                  <a:pt x="5295324" y="73732"/>
                </a:lnTo>
                <a:lnTo>
                  <a:pt x="5264839" y="43247"/>
                </a:lnTo>
                <a:lnTo>
                  <a:pt x="5228289" y="20008"/>
                </a:lnTo>
                <a:lnTo>
                  <a:pt x="5186856" y="5199"/>
                </a:lnTo>
                <a:lnTo>
                  <a:pt x="51417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49705" y="201549"/>
            <a:ext cx="2951480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dirty="0"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新增、刪除、複製頁面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36879" y="799591"/>
            <a:ext cx="4707255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150" dirty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工作區內預設僅開啟一空白頁面，可以針對需求加以變更頁面標籤名稱、 新增空白頁面、刪除頁面或複製已有資料物件的頁面。</a:t>
            </a:r>
            <a:endParaRPr sz="1150" dirty="0">
              <a:latin typeface="微軟正黑體" panose="020B0604030504040204" pitchFamily="34" charset="-120"/>
              <a:ea typeface="微軟正黑體" panose="020B0604030504040204" pitchFamily="34" charset="-120"/>
              <a:cs typeface="UKIJ CJK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-12192" y="0"/>
            <a:ext cx="5868670" cy="3310890"/>
            <a:chOff x="-12192" y="0"/>
            <a:chExt cx="5868670" cy="3310890"/>
          </a:xfrm>
        </p:grpSpPr>
        <p:sp>
          <p:nvSpPr>
            <p:cNvPr id="10" name="object 10"/>
            <p:cNvSpPr/>
            <p:nvPr/>
          </p:nvSpPr>
          <p:spPr>
            <a:xfrm>
              <a:off x="437388" y="1414221"/>
              <a:ext cx="4922520" cy="124198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965"/>
              <a:ext cx="5844540" cy="3286125"/>
            </a:xfrm>
            <a:custGeom>
              <a:avLst/>
              <a:gdLst/>
              <a:ahLst/>
              <a:cxnLst/>
              <a:rect l="l" t="t" r="r" b="b"/>
              <a:pathLst>
                <a:path w="5844540" h="3286125">
                  <a:moveTo>
                    <a:pt x="0" y="3285998"/>
                  </a:moveTo>
                  <a:lnTo>
                    <a:pt x="5844286" y="3285998"/>
                  </a:lnTo>
                  <a:lnTo>
                    <a:pt x="5844286" y="0"/>
                  </a:lnTo>
                  <a:lnTo>
                    <a:pt x="0" y="0"/>
                  </a:lnTo>
                  <a:lnTo>
                    <a:pt x="0" y="3285998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2735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7264" y="676655"/>
            <a:ext cx="5339080" cy="2371725"/>
          </a:xfrm>
          <a:custGeom>
            <a:avLst/>
            <a:gdLst/>
            <a:ahLst/>
            <a:cxnLst/>
            <a:rect l="l" t="t" r="r" b="b"/>
            <a:pathLst>
              <a:path w="5339080" h="2371725">
                <a:moveTo>
                  <a:pt x="5141722" y="0"/>
                </a:moveTo>
                <a:lnTo>
                  <a:pt x="196849" y="0"/>
                </a:lnTo>
                <a:lnTo>
                  <a:pt x="151711" y="5199"/>
                </a:lnTo>
                <a:lnTo>
                  <a:pt x="110277" y="20008"/>
                </a:lnTo>
                <a:lnTo>
                  <a:pt x="73727" y="43247"/>
                </a:lnTo>
                <a:lnTo>
                  <a:pt x="43243" y="73732"/>
                </a:lnTo>
                <a:lnTo>
                  <a:pt x="20006" y="110282"/>
                </a:lnTo>
                <a:lnTo>
                  <a:pt x="5198" y="151715"/>
                </a:lnTo>
                <a:lnTo>
                  <a:pt x="0" y="196850"/>
                </a:lnTo>
                <a:lnTo>
                  <a:pt x="0" y="2174367"/>
                </a:lnTo>
                <a:lnTo>
                  <a:pt x="5198" y="2219501"/>
                </a:lnTo>
                <a:lnTo>
                  <a:pt x="20006" y="2260934"/>
                </a:lnTo>
                <a:lnTo>
                  <a:pt x="43243" y="2297484"/>
                </a:lnTo>
                <a:lnTo>
                  <a:pt x="73727" y="2327969"/>
                </a:lnTo>
                <a:lnTo>
                  <a:pt x="110277" y="2351208"/>
                </a:lnTo>
                <a:lnTo>
                  <a:pt x="151711" y="2366017"/>
                </a:lnTo>
                <a:lnTo>
                  <a:pt x="196849" y="2371217"/>
                </a:lnTo>
                <a:lnTo>
                  <a:pt x="5141722" y="2371217"/>
                </a:lnTo>
                <a:lnTo>
                  <a:pt x="5186856" y="2366017"/>
                </a:lnTo>
                <a:lnTo>
                  <a:pt x="5228289" y="2351208"/>
                </a:lnTo>
                <a:lnTo>
                  <a:pt x="5264839" y="2327969"/>
                </a:lnTo>
                <a:lnTo>
                  <a:pt x="5295324" y="2297484"/>
                </a:lnTo>
                <a:lnTo>
                  <a:pt x="5318563" y="2260934"/>
                </a:lnTo>
                <a:lnTo>
                  <a:pt x="5333372" y="2219501"/>
                </a:lnTo>
                <a:lnTo>
                  <a:pt x="5338572" y="2174367"/>
                </a:lnTo>
                <a:lnTo>
                  <a:pt x="5338572" y="196850"/>
                </a:lnTo>
                <a:lnTo>
                  <a:pt x="5333372" y="151715"/>
                </a:lnTo>
                <a:lnTo>
                  <a:pt x="5318563" y="110282"/>
                </a:lnTo>
                <a:lnTo>
                  <a:pt x="5295324" y="73732"/>
                </a:lnTo>
                <a:lnTo>
                  <a:pt x="5264839" y="43247"/>
                </a:lnTo>
                <a:lnTo>
                  <a:pt x="5228289" y="20008"/>
                </a:lnTo>
                <a:lnTo>
                  <a:pt x="5186856" y="5199"/>
                </a:lnTo>
                <a:lnTo>
                  <a:pt x="51417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92504" y="200913"/>
            <a:ext cx="4138295" cy="3667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變更視覺效果類</a:t>
            </a:r>
            <a:r>
              <a:rPr spc="52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型</a:t>
            </a:r>
            <a:r>
              <a:rPr dirty="0">
                <a:latin typeface="微軟正黑體" panose="020B0604030504040204" pitchFamily="34" charset="-120"/>
                <a:ea typeface="微軟正黑體" panose="020B0604030504040204" pitchFamily="34" charset="-120"/>
                <a:cs typeface="Carlito"/>
              </a:rPr>
              <a:t>&amp;</a:t>
            </a:r>
            <a:r>
              <a:rPr spc="-50" dirty="0">
                <a:latin typeface="微軟正黑體" panose="020B0604030504040204" pitchFamily="34" charset="-120"/>
                <a:ea typeface="微軟正黑體" panose="020B0604030504040204" pitchFamily="34" charset="-120"/>
                <a:cs typeface="Carlito"/>
              </a:rPr>
              <a:t> </a:t>
            </a:r>
            <a:r>
              <a:rPr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圖例指定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2780" y="763574"/>
            <a:ext cx="1269365" cy="21316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marR="5080" indent="-182880" algn="just">
              <a:lnSpc>
                <a:spcPct val="120100"/>
              </a:lnSpc>
              <a:spcBef>
                <a:spcPts val="95"/>
              </a:spcBef>
              <a:buFont typeface="Arial"/>
              <a:buChar char="•"/>
              <a:tabLst>
                <a:tab pos="195580" algn="l"/>
              </a:tabLst>
            </a:pPr>
            <a:r>
              <a:rPr sz="1150" b="1" dirty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變更類型</a:t>
            </a:r>
            <a:r>
              <a:rPr sz="1150" b="1" spc="-60" dirty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 </a:t>
            </a:r>
            <a:r>
              <a:rPr sz="1150" dirty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可在彈 指間就可完成的 動作，不需重新 製作，即可輕鬆 更換成其他視覺 效果如圓形圖、 橫條</a:t>
            </a:r>
            <a:r>
              <a:rPr sz="1150" spc="-5" dirty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圖</a:t>
            </a:r>
            <a:r>
              <a:rPr sz="1150" spc="-50" dirty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...</a:t>
            </a:r>
            <a:r>
              <a:rPr sz="1150" dirty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等。</a:t>
            </a:r>
            <a:endParaRPr sz="1150" dirty="0">
              <a:latin typeface="微軟正黑體" panose="020B0604030504040204" pitchFamily="34" charset="-120"/>
              <a:ea typeface="微軟正黑體" panose="020B0604030504040204" pitchFamily="34" charset="-120"/>
              <a:cs typeface="UKIJ CJK"/>
            </a:endParaRPr>
          </a:p>
          <a:p>
            <a:pPr marL="195580" indent="-182880" algn="just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195580" algn="l"/>
              </a:tabLst>
            </a:pPr>
            <a:r>
              <a:rPr sz="115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圖例</a:t>
            </a:r>
            <a:r>
              <a:rPr sz="1150" b="0" spc="-40" dirty="0"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 </a:t>
            </a:r>
            <a:r>
              <a:rPr sz="1150" dirty="0"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是對於圖形</a:t>
            </a:r>
          </a:p>
          <a:p>
            <a:pPr marL="195580" marR="41275">
              <a:lnSpc>
                <a:spcPct val="120000"/>
              </a:lnSpc>
              <a:spcBef>
                <a:spcPts val="10"/>
              </a:spcBef>
            </a:pPr>
            <a:r>
              <a:rPr sz="1150" dirty="0"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資料及屬性資料 的展現方式。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-12191" y="0"/>
            <a:ext cx="5868670" cy="3312160"/>
            <a:chOff x="-12191" y="0"/>
            <a:chExt cx="5868670" cy="3312160"/>
          </a:xfrm>
        </p:grpSpPr>
        <p:sp>
          <p:nvSpPr>
            <p:cNvPr id="8" name="object 8"/>
            <p:cNvSpPr/>
            <p:nvPr/>
          </p:nvSpPr>
          <p:spPr>
            <a:xfrm>
              <a:off x="1711452" y="815339"/>
              <a:ext cx="3816096" cy="216395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80"/>
              <a:ext cx="5844540" cy="3288029"/>
            </a:xfrm>
            <a:custGeom>
              <a:avLst/>
              <a:gdLst/>
              <a:ahLst/>
              <a:cxnLst/>
              <a:rect l="l" t="t" r="r" b="b"/>
              <a:pathLst>
                <a:path w="5844540" h="3288029">
                  <a:moveTo>
                    <a:pt x="0" y="3287522"/>
                  </a:moveTo>
                  <a:lnTo>
                    <a:pt x="5844286" y="3287522"/>
                  </a:lnTo>
                  <a:lnTo>
                    <a:pt x="5844286" y="0"/>
                  </a:lnTo>
                  <a:lnTo>
                    <a:pt x="0" y="0"/>
                  </a:lnTo>
                  <a:lnTo>
                    <a:pt x="0" y="3287522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投影片編號版面配置區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321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7263" y="676655"/>
            <a:ext cx="5339080" cy="2371725"/>
          </a:xfrm>
          <a:custGeom>
            <a:avLst/>
            <a:gdLst/>
            <a:ahLst/>
            <a:cxnLst/>
            <a:rect l="l" t="t" r="r" b="b"/>
            <a:pathLst>
              <a:path w="5339080" h="2371725">
                <a:moveTo>
                  <a:pt x="5141722" y="0"/>
                </a:moveTo>
                <a:lnTo>
                  <a:pt x="196849" y="0"/>
                </a:lnTo>
                <a:lnTo>
                  <a:pt x="151711" y="5199"/>
                </a:lnTo>
                <a:lnTo>
                  <a:pt x="110277" y="20008"/>
                </a:lnTo>
                <a:lnTo>
                  <a:pt x="73727" y="43247"/>
                </a:lnTo>
                <a:lnTo>
                  <a:pt x="43243" y="73732"/>
                </a:lnTo>
                <a:lnTo>
                  <a:pt x="20006" y="110282"/>
                </a:lnTo>
                <a:lnTo>
                  <a:pt x="5198" y="151715"/>
                </a:lnTo>
                <a:lnTo>
                  <a:pt x="0" y="196850"/>
                </a:lnTo>
                <a:lnTo>
                  <a:pt x="0" y="2174367"/>
                </a:lnTo>
                <a:lnTo>
                  <a:pt x="5198" y="2219501"/>
                </a:lnTo>
                <a:lnTo>
                  <a:pt x="20006" y="2260934"/>
                </a:lnTo>
                <a:lnTo>
                  <a:pt x="43243" y="2297484"/>
                </a:lnTo>
                <a:lnTo>
                  <a:pt x="73727" y="2327969"/>
                </a:lnTo>
                <a:lnTo>
                  <a:pt x="110277" y="2351208"/>
                </a:lnTo>
                <a:lnTo>
                  <a:pt x="151711" y="2366017"/>
                </a:lnTo>
                <a:lnTo>
                  <a:pt x="196849" y="2371217"/>
                </a:lnTo>
                <a:lnTo>
                  <a:pt x="5141722" y="2371217"/>
                </a:lnTo>
                <a:lnTo>
                  <a:pt x="5186856" y="2366017"/>
                </a:lnTo>
                <a:lnTo>
                  <a:pt x="5228289" y="2351208"/>
                </a:lnTo>
                <a:lnTo>
                  <a:pt x="5264839" y="2327969"/>
                </a:lnTo>
                <a:lnTo>
                  <a:pt x="5295324" y="2297484"/>
                </a:lnTo>
                <a:lnTo>
                  <a:pt x="5318563" y="2260934"/>
                </a:lnTo>
                <a:lnTo>
                  <a:pt x="5333372" y="2219501"/>
                </a:lnTo>
                <a:lnTo>
                  <a:pt x="5338572" y="2174367"/>
                </a:lnTo>
                <a:lnTo>
                  <a:pt x="5338572" y="196850"/>
                </a:lnTo>
                <a:lnTo>
                  <a:pt x="5333372" y="151715"/>
                </a:lnTo>
                <a:lnTo>
                  <a:pt x="5318563" y="110282"/>
                </a:lnTo>
                <a:lnTo>
                  <a:pt x="5295324" y="73732"/>
                </a:lnTo>
                <a:lnTo>
                  <a:pt x="5264839" y="43247"/>
                </a:lnTo>
                <a:lnTo>
                  <a:pt x="5228289" y="20008"/>
                </a:lnTo>
                <a:lnTo>
                  <a:pt x="5186856" y="5199"/>
                </a:lnTo>
                <a:lnTo>
                  <a:pt x="51417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35301" y="201549"/>
            <a:ext cx="1781175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圖表排序指定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6879" y="799591"/>
            <a:ext cx="1379220" cy="1196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94945" algn="l"/>
                <a:tab pos="195580" algn="l"/>
              </a:tabLst>
            </a:pPr>
            <a:r>
              <a:rPr sz="1150" dirty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先選取圖表</a:t>
            </a:r>
            <a:endParaRPr sz="1150" dirty="0">
              <a:latin typeface="微軟正黑體" panose="020B0604030504040204" pitchFamily="34" charset="-120"/>
              <a:ea typeface="微軟正黑體" panose="020B0604030504040204" pitchFamily="34" charset="-120"/>
              <a:cs typeface="UKIJ CJK"/>
            </a:endParaRPr>
          </a:p>
          <a:p>
            <a:pPr marL="195580" marR="297180" indent="-182880">
              <a:lnSpc>
                <a:spcPct val="100899"/>
              </a:lnSpc>
              <a:spcBef>
                <a:spcPts val="1140"/>
              </a:spcBef>
              <a:buFont typeface="Arial"/>
              <a:buChar char="•"/>
              <a:tabLst>
                <a:tab pos="194945" algn="l"/>
                <a:tab pos="195580" algn="l"/>
              </a:tabLst>
            </a:pPr>
            <a:r>
              <a:rPr sz="1150" dirty="0"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選按圖表右上 角</a:t>
            </a:r>
            <a:r>
              <a:rPr sz="1150" spc="-30" dirty="0"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 </a:t>
            </a:r>
            <a:r>
              <a:rPr sz="1150" b="0" spc="-160" dirty="0"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…</a:t>
            </a:r>
            <a:r>
              <a:rPr sz="1150" b="0" spc="-75" dirty="0"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 </a:t>
            </a:r>
            <a:r>
              <a:rPr sz="1150" dirty="0"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鈕。</a:t>
            </a:r>
          </a:p>
          <a:p>
            <a:pPr marL="195580" marR="5080" indent="-182880">
              <a:lnSpc>
                <a:spcPct val="100000"/>
              </a:lnSpc>
              <a:spcBef>
                <a:spcPts val="1155"/>
              </a:spcBef>
              <a:buFont typeface="Arial"/>
              <a:buChar char="•"/>
              <a:tabLst>
                <a:tab pos="194945" algn="l"/>
                <a:tab pos="195580" algn="l"/>
              </a:tabLst>
            </a:pPr>
            <a:r>
              <a:rPr sz="1150" dirty="0"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先指定排序依據， 再指定排序方式。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-12192" y="0"/>
            <a:ext cx="5868670" cy="3310890"/>
            <a:chOff x="-12192" y="0"/>
            <a:chExt cx="5868670" cy="3310890"/>
          </a:xfrm>
        </p:grpSpPr>
        <p:sp>
          <p:nvSpPr>
            <p:cNvPr id="8" name="object 8"/>
            <p:cNvSpPr/>
            <p:nvPr/>
          </p:nvSpPr>
          <p:spPr>
            <a:xfrm>
              <a:off x="2002535" y="737615"/>
              <a:ext cx="3406140" cy="23331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965"/>
              <a:ext cx="5844540" cy="3286125"/>
            </a:xfrm>
            <a:custGeom>
              <a:avLst/>
              <a:gdLst/>
              <a:ahLst/>
              <a:cxnLst/>
              <a:rect l="l" t="t" r="r" b="b"/>
              <a:pathLst>
                <a:path w="5844540" h="3286125">
                  <a:moveTo>
                    <a:pt x="0" y="3285998"/>
                  </a:moveTo>
                  <a:lnTo>
                    <a:pt x="5844286" y="3285998"/>
                  </a:lnTo>
                  <a:lnTo>
                    <a:pt x="5844286" y="0"/>
                  </a:lnTo>
                  <a:lnTo>
                    <a:pt x="0" y="0"/>
                  </a:lnTo>
                  <a:lnTo>
                    <a:pt x="0" y="3285998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投影片編號版面配置區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777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7264" y="676655"/>
            <a:ext cx="5339080" cy="2371725"/>
          </a:xfrm>
          <a:custGeom>
            <a:avLst/>
            <a:gdLst/>
            <a:ahLst/>
            <a:cxnLst/>
            <a:rect l="l" t="t" r="r" b="b"/>
            <a:pathLst>
              <a:path w="5339080" h="2371725">
                <a:moveTo>
                  <a:pt x="5141722" y="0"/>
                </a:moveTo>
                <a:lnTo>
                  <a:pt x="196849" y="0"/>
                </a:lnTo>
                <a:lnTo>
                  <a:pt x="151711" y="5199"/>
                </a:lnTo>
                <a:lnTo>
                  <a:pt x="110277" y="20008"/>
                </a:lnTo>
                <a:lnTo>
                  <a:pt x="73727" y="43247"/>
                </a:lnTo>
                <a:lnTo>
                  <a:pt x="43243" y="73732"/>
                </a:lnTo>
                <a:lnTo>
                  <a:pt x="20006" y="110282"/>
                </a:lnTo>
                <a:lnTo>
                  <a:pt x="5198" y="151715"/>
                </a:lnTo>
                <a:lnTo>
                  <a:pt x="0" y="196850"/>
                </a:lnTo>
                <a:lnTo>
                  <a:pt x="0" y="2174367"/>
                </a:lnTo>
                <a:lnTo>
                  <a:pt x="5198" y="2219501"/>
                </a:lnTo>
                <a:lnTo>
                  <a:pt x="20006" y="2260934"/>
                </a:lnTo>
                <a:lnTo>
                  <a:pt x="43243" y="2297484"/>
                </a:lnTo>
                <a:lnTo>
                  <a:pt x="73727" y="2327969"/>
                </a:lnTo>
                <a:lnTo>
                  <a:pt x="110277" y="2351208"/>
                </a:lnTo>
                <a:lnTo>
                  <a:pt x="151711" y="2366017"/>
                </a:lnTo>
                <a:lnTo>
                  <a:pt x="196849" y="2371217"/>
                </a:lnTo>
                <a:lnTo>
                  <a:pt x="5141722" y="2371217"/>
                </a:lnTo>
                <a:lnTo>
                  <a:pt x="5186856" y="2366017"/>
                </a:lnTo>
                <a:lnTo>
                  <a:pt x="5228289" y="2351208"/>
                </a:lnTo>
                <a:lnTo>
                  <a:pt x="5264839" y="2327969"/>
                </a:lnTo>
                <a:lnTo>
                  <a:pt x="5295324" y="2297484"/>
                </a:lnTo>
                <a:lnTo>
                  <a:pt x="5318563" y="2260934"/>
                </a:lnTo>
                <a:lnTo>
                  <a:pt x="5333372" y="2219501"/>
                </a:lnTo>
                <a:lnTo>
                  <a:pt x="5338572" y="2174367"/>
                </a:lnTo>
                <a:lnTo>
                  <a:pt x="5338572" y="196850"/>
                </a:lnTo>
                <a:lnTo>
                  <a:pt x="5333372" y="151715"/>
                </a:lnTo>
                <a:lnTo>
                  <a:pt x="5318563" y="110282"/>
                </a:lnTo>
                <a:lnTo>
                  <a:pt x="5295324" y="73732"/>
                </a:lnTo>
                <a:lnTo>
                  <a:pt x="5264839" y="43247"/>
                </a:lnTo>
                <a:lnTo>
                  <a:pt x="5228289" y="20008"/>
                </a:lnTo>
                <a:lnTo>
                  <a:pt x="5186856" y="5199"/>
                </a:lnTo>
                <a:lnTo>
                  <a:pt x="51417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57097" y="123189"/>
            <a:ext cx="3537585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建立環圈圖、圖表互動呈現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90855" y="819403"/>
            <a:ext cx="939800" cy="1693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245" marR="5080" indent="-182245" algn="r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2245" algn="l"/>
                <a:tab pos="182880" algn="l"/>
              </a:tabLst>
            </a:pPr>
            <a:r>
              <a:rPr sz="1150" dirty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環圈圖建立</a:t>
            </a:r>
            <a:endParaRPr sz="1150" dirty="0">
              <a:latin typeface="微軟正黑體" panose="020B0604030504040204" pitchFamily="34" charset="-120"/>
              <a:ea typeface="微軟正黑體" panose="020B0604030504040204" pitchFamily="34" charset="-120"/>
              <a:cs typeface="UKIJ CJK"/>
            </a:endParaRPr>
          </a:p>
          <a:p>
            <a:pPr marL="195580" marR="5080" indent="-182880" algn="just">
              <a:lnSpc>
                <a:spcPct val="100400"/>
              </a:lnSpc>
              <a:spcBef>
                <a:spcPts val="1145"/>
              </a:spcBef>
              <a:buFont typeface="Arial"/>
              <a:buChar char="•"/>
              <a:tabLst>
                <a:tab pos="195580" algn="l"/>
              </a:tabLst>
            </a:pPr>
            <a:r>
              <a:rPr sz="1150" dirty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指定顯示： 類別、總計 百分比</a:t>
            </a:r>
            <a:endParaRPr sz="1150" dirty="0">
              <a:latin typeface="微軟正黑體" panose="020B0604030504040204" pitchFamily="34" charset="-120"/>
              <a:ea typeface="微軟正黑體" panose="020B0604030504040204" pitchFamily="34" charset="-120"/>
              <a:cs typeface="UKIJ CJK"/>
            </a:endParaRPr>
          </a:p>
          <a:p>
            <a:pPr marL="195580" marR="5080" indent="-182880" algn="r">
              <a:lnSpc>
                <a:spcPct val="100000"/>
              </a:lnSpc>
              <a:spcBef>
                <a:spcPts val="1155"/>
              </a:spcBef>
              <a:buFont typeface="Arial"/>
              <a:buChar char="•"/>
              <a:tabLst>
                <a:tab pos="182880" algn="l"/>
                <a:tab pos="194945" algn="l"/>
              </a:tabLst>
            </a:pPr>
            <a:r>
              <a:rPr sz="1150" dirty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複製直條圖 至其他頁面</a:t>
            </a:r>
            <a:endParaRPr sz="1150" dirty="0">
              <a:latin typeface="微軟正黑體" panose="020B0604030504040204" pitchFamily="34" charset="-120"/>
              <a:ea typeface="微軟正黑體" panose="020B0604030504040204" pitchFamily="34" charset="-120"/>
              <a:cs typeface="UKIJ CJK"/>
            </a:endParaRPr>
          </a:p>
          <a:p>
            <a:pPr marL="195580" indent="-182880">
              <a:lnSpc>
                <a:spcPct val="100000"/>
              </a:lnSpc>
              <a:spcBef>
                <a:spcPts val="1150"/>
              </a:spcBef>
              <a:buFont typeface="Arial"/>
              <a:buChar char="•"/>
              <a:tabLst>
                <a:tab pos="194945" algn="l"/>
                <a:tab pos="195580" algn="l"/>
              </a:tabLst>
            </a:pPr>
            <a:r>
              <a:rPr sz="1150" dirty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圖表互動</a:t>
            </a:r>
            <a:endParaRPr sz="1150" dirty="0">
              <a:latin typeface="微軟正黑體" panose="020B0604030504040204" pitchFamily="34" charset="-120"/>
              <a:ea typeface="微軟正黑體" panose="020B0604030504040204" pitchFamily="34" charset="-120"/>
              <a:cs typeface="UKIJ CJK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-12191" y="0"/>
            <a:ext cx="5868670" cy="3312160"/>
            <a:chOff x="-12191" y="0"/>
            <a:chExt cx="5868670" cy="3312160"/>
          </a:xfrm>
        </p:grpSpPr>
        <p:sp>
          <p:nvSpPr>
            <p:cNvPr id="8" name="object 8"/>
            <p:cNvSpPr/>
            <p:nvPr/>
          </p:nvSpPr>
          <p:spPr>
            <a:xfrm>
              <a:off x="1437132" y="807719"/>
              <a:ext cx="4017263" cy="217157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80"/>
              <a:ext cx="5844540" cy="3288029"/>
            </a:xfrm>
            <a:custGeom>
              <a:avLst/>
              <a:gdLst/>
              <a:ahLst/>
              <a:cxnLst/>
              <a:rect l="l" t="t" r="r" b="b"/>
              <a:pathLst>
                <a:path w="5844540" h="3288029">
                  <a:moveTo>
                    <a:pt x="0" y="3287522"/>
                  </a:moveTo>
                  <a:lnTo>
                    <a:pt x="5844286" y="3287522"/>
                  </a:lnTo>
                  <a:lnTo>
                    <a:pt x="5844286" y="0"/>
                  </a:lnTo>
                  <a:lnTo>
                    <a:pt x="0" y="0"/>
                  </a:lnTo>
                  <a:lnTo>
                    <a:pt x="0" y="3287522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投影片編號版面配置區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7036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5844540" cy="3162300"/>
          </a:xfrm>
          <a:custGeom>
            <a:avLst/>
            <a:gdLst/>
            <a:ahLst/>
            <a:cxnLst/>
            <a:rect l="l" t="t" r="r" b="b"/>
            <a:pathLst>
              <a:path w="5844540" h="3162300">
                <a:moveTo>
                  <a:pt x="0" y="3162053"/>
                </a:moveTo>
                <a:lnTo>
                  <a:pt x="5844540" y="3162053"/>
                </a:lnTo>
                <a:lnTo>
                  <a:pt x="5844540" y="0"/>
                </a:lnTo>
                <a:lnTo>
                  <a:pt x="0" y="0"/>
                </a:lnTo>
                <a:lnTo>
                  <a:pt x="0" y="316205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162104"/>
            <a:ext cx="5844540" cy="125095"/>
          </a:xfrm>
          <a:custGeom>
            <a:avLst/>
            <a:gdLst/>
            <a:ahLst/>
            <a:cxnLst/>
            <a:rect l="l" t="t" r="r" b="b"/>
            <a:pathLst>
              <a:path w="5844540" h="125095">
                <a:moveTo>
                  <a:pt x="0" y="0"/>
                </a:moveTo>
                <a:lnTo>
                  <a:pt x="0" y="124960"/>
                </a:lnTo>
                <a:lnTo>
                  <a:pt x="5844539" y="124960"/>
                </a:lnTo>
                <a:lnTo>
                  <a:pt x="5844539" y="0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7263" y="676655"/>
            <a:ext cx="5339080" cy="2371725"/>
          </a:xfrm>
          <a:custGeom>
            <a:avLst/>
            <a:gdLst/>
            <a:ahLst/>
            <a:cxnLst/>
            <a:rect l="l" t="t" r="r" b="b"/>
            <a:pathLst>
              <a:path w="5339080" h="2371725">
                <a:moveTo>
                  <a:pt x="5141722" y="0"/>
                </a:moveTo>
                <a:lnTo>
                  <a:pt x="196849" y="0"/>
                </a:lnTo>
                <a:lnTo>
                  <a:pt x="151711" y="5199"/>
                </a:lnTo>
                <a:lnTo>
                  <a:pt x="110277" y="20008"/>
                </a:lnTo>
                <a:lnTo>
                  <a:pt x="73727" y="43247"/>
                </a:lnTo>
                <a:lnTo>
                  <a:pt x="43243" y="73732"/>
                </a:lnTo>
                <a:lnTo>
                  <a:pt x="20006" y="110282"/>
                </a:lnTo>
                <a:lnTo>
                  <a:pt x="5198" y="151715"/>
                </a:lnTo>
                <a:lnTo>
                  <a:pt x="0" y="196850"/>
                </a:lnTo>
                <a:lnTo>
                  <a:pt x="0" y="2174367"/>
                </a:lnTo>
                <a:lnTo>
                  <a:pt x="5198" y="2219501"/>
                </a:lnTo>
                <a:lnTo>
                  <a:pt x="20006" y="2260934"/>
                </a:lnTo>
                <a:lnTo>
                  <a:pt x="43243" y="2297484"/>
                </a:lnTo>
                <a:lnTo>
                  <a:pt x="73727" y="2327969"/>
                </a:lnTo>
                <a:lnTo>
                  <a:pt x="110277" y="2351208"/>
                </a:lnTo>
                <a:lnTo>
                  <a:pt x="151711" y="2366017"/>
                </a:lnTo>
                <a:lnTo>
                  <a:pt x="196849" y="2371217"/>
                </a:lnTo>
                <a:lnTo>
                  <a:pt x="5141722" y="2371217"/>
                </a:lnTo>
                <a:lnTo>
                  <a:pt x="5186856" y="2366017"/>
                </a:lnTo>
                <a:lnTo>
                  <a:pt x="5228289" y="2351208"/>
                </a:lnTo>
                <a:lnTo>
                  <a:pt x="5264839" y="2327969"/>
                </a:lnTo>
                <a:lnTo>
                  <a:pt x="5295324" y="2297484"/>
                </a:lnTo>
                <a:lnTo>
                  <a:pt x="5318563" y="2260934"/>
                </a:lnTo>
                <a:lnTo>
                  <a:pt x="5333372" y="2219501"/>
                </a:lnTo>
                <a:lnTo>
                  <a:pt x="5338572" y="2174367"/>
                </a:lnTo>
                <a:lnTo>
                  <a:pt x="5338572" y="196850"/>
                </a:lnTo>
                <a:lnTo>
                  <a:pt x="5333372" y="151715"/>
                </a:lnTo>
                <a:lnTo>
                  <a:pt x="5318563" y="110282"/>
                </a:lnTo>
                <a:lnTo>
                  <a:pt x="5295324" y="73732"/>
                </a:lnTo>
                <a:lnTo>
                  <a:pt x="5264839" y="43247"/>
                </a:lnTo>
                <a:lnTo>
                  <a:pt x="5228289" y="20008"/>
                </a:lnTo>
                <a:lnTo>
                  <a:pt x="5186856" y="5199"/>
                </a:lnTo>
                <a:lnTo>
                  <a:pt x="51417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207263" y="119410"/>
            <a:ext cx="5339080" cy="3674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 algn="ctr">
              <a:lnSpc>
                <a:spcPct val="100000"/>
              </a:lnSpc>
              <a:spcBef>
                <a:spcPts val="105"/>
              </a:spcBef>
            </a:pPr>
            <a:r>
              <a:rPr dirty="0"/>
              <a:t>儲存報告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82600" y="775489"/>
            <a:ext cx="4451985" cy="446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150" dirty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辛苦建立的視覺效果，千萬記得儲存為</a:t>
            </a:r>
            <a:r>
              <a:rPr sz="1150" spc="-20" dirty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 </a:t>
            </a:r>
            <a:r>
              <a:rPr sz="1150" spc="10" dirty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Power</a:t>
            </a:r>
            <a:r>
              <a:rPr sz="1150" spc="-15" dirty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 </a:t>
            </a:r>
            <a:r>
              <a:rPr sz="1150" spc="-40" dirty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BI</a:t>
            </a:r>
            <a:r>
              <a:rPr sz="1150" spc="-25" dirty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 </a:t>
            </a:r>
            <a:r>
              <a:rPr sz="1150" dirty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檔案</a:t>
            </a:r>
            <a:r>
              <a:rPr sz="1150" spc="-10" dirty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：*.pbix，</a:t>
            </a:r>
            <a:r>
              <a:rPr sz="1150" dirty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這樣 才能於關閉</a:t>
            </a:r>
            <a:r>
              <a:rPr sz="1150" spc="10" dirty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Power</a:t>
            </a:r>
            <a:r>
              <a:rPr sz="1150" spc="-10" dirty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 </a:t>
            </a:r>
            <a:r>
              <a:rPr sz="1150" spc="-40" dirty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BI</a:t>
            </a:r>
            <a:r>
              <a:rPr sz="1150" spc="-15" dirty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 </a:t>
            </a:r>
            <a:r>
              <a:rPr sz="1150" spc="35" dirty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Desktop</a:t>
            </a:r>
            <a:r>
              <a:rPr sz="1150" spc="-5" dirty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 </a:t>
            </a:r>
            <a:r>
              <a:rPr sz="1150" dirty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後再次開啟瀏覽或編修。</a:t>
            </a:r>
            <a:endParaRPr sz="1150" dirty="0">
              <a:latin typeface="微軟正黑體" panose="020B0604030504040204" pitchFamily="34" charset="-120"/>
              <a:ea typeface="微軟正黑體" panose="020B0604030504040204" pitchFamily="34" charset="-120"/>
              <a:cs typeface="UKIJ CJK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-12192" y="0"/>
            <a:ext cx="5868670" cy="3310890"/>
            <a:chOff x="-12192" y="0"/>
            <a:chExt cx="5868670" cy="3310890"/>
          </a:xfrm>
        </p:grpSpPr>
        <p:sp>
          <p:nvSpPr>
            <p:cNvPr id="10" name="object 10"/>
            <p:cNvSpPr/>
            <p:nvPr/>
          </p:nvSpPr>
          <p:spPr>
            <a:xfrm>
              <a:off x="1219199" y="1412747"/>
              <a:ext cx="3268979" cy="142786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18183" y="1411731"/>
              <a:ext cx="3271520" cy="1430020"/>
            </a:xfrm>
            <a:custGeom>
              <a:avLst/>
              <a:gdLst/>
              <a:ahLst/>
              <a:cxnLst/>
              <a:rect l="l" t="t" r="r" b="b"/>
              <a:pathLst>
                <a:path w="3271520" h="1430020">
                  <a:moveTo>
                    <a:pt x="0" y="1429893"/>
                  </a:moveTo>
                  <a:lnTo>
                    <a:pt x="3271011" y="1429893"/>
                  </a:lnTo>
                  <a:lnTo>
                    <a:pt x="3271011" y="0"/>
                  </a:lnTo>
                  <a:lnTo>
                    <a:pt x="0" y="0"/>
                  </a:lnTo>
                  <a:lnTo>
                    <a:pt x="0" y="142989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965"/>
              <a:ext cx="5844540" cy="3286125"/>
            </a:xfrm>
            <a:custGeom>
              <a:avLst/>
              <a:gdLst/>
              <a:ahLst/>
              <a:cxnLst/>
              <a:rect l="l" t="t" r="r" b="b"/>
              <a:pathLst>
                <a:path w="5844540" h="3286125">
                  <a:moveTo>
                    <a:pt x="0" y="3285998"/>
                  </a:moveTo>
                  <a:lnTo>
                    <a:pt x="5844286" y="3285998"/>
                  </a:lnTo>
                  <a:lnTo>
                    <a:pt x="5844286" y="0"/>
                  </a:lnTo>
                  <a:lnTo>
                    <a:pt x="0" y="0"/>
                  </a:lnTo>
                  <a:lnTo>
                    <a:pt x="0" y="3285998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46281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6250"/>
            <a:ext cx="5844540" cy="3162300"/>
          </a:xfrm>
          <a:custGeom>
            <a:avLst/>
            <a:gdLst/>
            <a:ahLst/>
            <a:cxnLst/>
            <a:rect l="l" t="t" r="r" b="b"/>
            <a:pathLst>
              <a:path w="5844540" h="3162300">
                <a:moveTo>
                  <a:pt x="0" y="3162053"/>
                </a:moveTo>
                <a:lnTo>
                  <a:pt x="5844540" y="3162053"/>
                </a:lnTo>
                <a:lnTo>
                  <a:pt x="5844540" y="0"/>
                </a:lnTo>
                <a:lnTo>
                  <a:pt x="0" y="0"/>
                </a:lnTo>
                <a:lnTo>
                  <a:pt x="0" y="3162053"/>
                </a:lnTo>
                <a:close/>
              </a:path>
            </a:pathLst>
          </a:custGeom>
          <a:solidFill>
            <a:srgbClr val="94B3D6"/>
          </a:solidFill>
          <a:ln>
            <a:noFill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162053"/>
            <a:ext cx="5844540" cy="125095"/>
          </a:xfrm>
          <a:custGeom>
            <a:avLst/>
            <a:gdLst/>
            <a:ahLst/>
            <a:cxnLst/>
            <a:rect l="l" t="t" r="r" b="b"/>
            <a:pathLst>
              <a:path w="5844540" h="125095">
                <a:moveTo>
                  <a:pt x="0" y="0"/>
                </a:moveTo>
                <a:lnTo>
                  <a:pt x="0" y="124960"/>
                </a:lnTo>
                <a:lnTo>
                  <a:pt x="5844540" y="124960"/>
                </a:lnTo>
                <a:lnTo>
                  <a:pt x="5844540" y="0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36880" y="776096"/>
            <a:ext cx="641350" cy="3949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b="1" spc="20" dirty="0"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量值</a:t>
            </a:r>
            <a:endParaRPr sz="2400" b="1" dirty="0">
              <a:latin typeface="微軟正黑體" panose="020B0604030504040204" pitchFamily="34" charset="-120"/>
              <a:ea typeface="微軟正黑體" panose="020B0604030504040204" pitchFamily="34" charset="-120"/>
              <a:cs typeface="Noto Sans CJK JP Medium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36880" y="1146429"/>
            <a:ext cx="1257300" cy="3949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b="1" spc="20" dirty="0"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自動計算</a:t>
            </a:r>
            <a:endParaRPr sz="2400" b="1" dirty="0">
              <a:latin typeface="微軟正黑體" panose="020B0604030504040204" pitchFamily="34" charset="-120"/>
              <a:ea typeface="微軟正黑體" panose="020B0604030504040204" pitchFamily="34" charset="-120"/>
              <a:cs typeface="Noto Sans CJK JP Medium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-12191" y="0"/>
            <a:ext cx="5868670" cy="3312160"/>
            <a:chOff x="-12191" y="0"/>
            <a:chExt cx="5868670" cy="3312160"/>
          </a:xfrm>
        </p:grpSpPr>
        <p:sp>
          <p:nvSpPr>
            <p:cNvPr id="10" name="object 10"/>
            <p:cNvSpPr/>
            <p:nvPr/>
          </p:nvSpPr>
          <p:spPr>
            <a:xfrm>
              <a:off x="3063240" y="446531"/>
              <a:ext cx="2441448" cy="284225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  <a:ln>
              <a:noFill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80"/>
              <a:ext cx="5844540" cy="3288029"/>
            </a:xfrm>
            <a:custGeom>
              <a:avLst/>
              <a:gdLst/>
              <a:ahLst/>
              <a:cxnLst/>
              <a:rect l="l" t="t" r="r" b="b"/>
              <a:pathLst>
                <a:path w="5844540" h="3288029">
                  <a:moveTo>
                    <a:pt x="0" y="3287522"/>
                  </a:moveTo>
                  <a:lnTo>
                    <a:pt x="5844286" y="3287522"/>
                  </a:lnTo>
                  <a:lnTo>
                    <a:pt x="5844286" y="0"/>
                  </a:lnTo>
                  <a:lnTo>
                    <a:pt x="0" y="0"/>
                  </a:lnTo>
                  <a:lnTo>
                    <a:pt x="0" y="3287522"/>
                  </a:lnTo>
                  <a:close/>
                </a:path>
              </a:pathLst>
            </a:custGeom>
            <a:ln w="24384">
              <a:noFill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4976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36880" y="678560"/>
            <a:ext cx="2298065" cy="7245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2455"/>
              </a:lnSpc>
              <a:spcBef>
                <a:spcPts val="90"/>
              </a:spcBef>
            </a:pPr>
            <a:r>
              <a:rPr sz="2050" spc="-20" dirty="0">
                <a:latin typeface="Calibri"/>
                <a:cs typeface="Calibri"/>
              </a:rPr>
              <a:t>Power</a:t>
            </a:r>
            <a:r>
              <a:rPr sz="2050" spc="-25" dirty="0">
                <a:latin typeface="Calibri"/>
                <a:cs typeface="Calibri"/>
              </a:rPr>
              <a:t> </a:t>
            </a:r>
            <a:r>
              <a:rPr sz="2050" spc="-15" dirty="0">
                <a:latin typeface="Calibri"/>
                <a:cs typeface="Calibri"/>
              </a:rPr>
              <a:t>BI</a:t>
            </a:r>
            <a:r>
              <a:rPr sz="2050" spc="-5" dirty="0">
                <a:latin typeface="Calibri"/>
                <a:cs typeface="Calibri"/>
              </a:rPr>
              <a:t> </a:t>
            </a:r>
            <a:r>
              <a:rPr sz="2050" spc="-15" dirty="0">
                <a:latin typeface="Calibri"/>
                <a:cs typeface="Calibri"/>
              </a:rPr>
              <a:t>Desktop</a:t>
            </a:r>
            <a:endParaRPr sz="2050" dirty="0">
              <a:latin typeface="Calibri"/>
              <a:cs typeface="Calibri"/>
            </a:endParaRPr>
          </a:p>
          <a:p>
            <a:pPr marL="12700">
              <a:lnSpc>
                <a:spcPts val="3055"/>
              </a:lnSpc>
            </a:pPr>
            <a:r>
              <a:rPr sz="2550" b="1" spc="5" dirty="0">
                <a:latin typeface="Microsoft JhengHei"/>
                <a:cs typeface="Microsoft JhengHei"/>
              </a:rPr>
              <a:t>軟體下載與安裝</a:t>
            </a:r>
            <a:endParaRPr sz="2550" dirty="0">
              <a:latin typeface="Microsoft JhengHei"/>
              <a:cs typeface="Microsoft JhengHe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-12191" y="0"/>
            <a:ext cx="5868670" cy="3312160"/>
            <a:chOff x="-12191" y="0"/>
            <a:chExt cx="5868670" cy="331216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92908" y="1139951"/>
              <a:ext cx="3044952" cy="1437005"/>
            </a:xfrm>
            <a:prstGeom prst="rect">
              <a:avLst/>
            </a:prstGeom>
            <a:ln>
              <a:noFill/>
            </a:ln>
          </p:spPr>
        </p:pic>
        <p:sp>
          <p:nvSpPr>
            <p:cNvPr id="8" name="object 8"/>
            <p:cNvSpPr/>
            <p:nvPr/>
          </p:nvSpPr>
          <p:spPr>
            <a:xfrm>
              <a:off x="0" y="380"/>
              <a:ext cx="5844540" cy="3288029"/>
            </a:xfrm>
            <a:custGeom>
              <a:avLst/>
              <a:gdLst/>
              <a:ahLst/>
              <a:cxnLst/>
              <a:rect l="l" t="t" r="r" b="b"/>
              <a:pathLst>
                <a:path w="5844540" h="3288029">
                  <a:moveTo>
                    <a:pt x="0" y="3287522"/>
                  </a:moveTo>
                  <a:lnTo>
                    <a:pt x="5844286" y="3287522"/>
                  </a:lnTo>
                  <a:lnTo>
                    <a:pt x="5844286" y="0"/>
                  </a:lnTo>
                  <a:lnTo>
                    <a:pt x="0" y="0"/>
                  </a:lnTo>
                  <a:lnTo>
                    <a:pt x="0" y="3287522"/>
                  </a:lnTo>
                  <a:close/>
                </a:path>
              </a:pathLst>
            </a:custGeom>
            <a:ln w="24384">
              <a:noFill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投影片編號版面配置區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937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207263" y="676655"/>
            <a:ext cx="5534025" cy="2371725"/>
            <a:chOff x="207263" y="676655"/>
            <a:chExt cx="5534025" cy="2371725"/>
          </a:xfrm>
        </p:grpSpPr>
        <p:sp>
          <p:nvSpPr>
            <p:cNvPr id="5" name="object 5"/>
            <p:cNvSpPr/>
            <p:nvPr/>
          </p:nvSpPr>
          <p:spPr>
            <a:xfrm>
              <a:off x="207263" y="676655"/>
              <a:ext cx="5339080" cy="2371725"/>
            </a:xfrm>
            <a:custGeom>
              <a:avLst/>
              <a:gdLst/>
              <a:ahLst/>
              <a:cxnLst/>
              <a:rect l="l" t="t" r="r" b="b"/>
              <a:pathLst>
                <a:path w="5339080" h="2371725">
                  <a:moveTo>
                    <a:pt x="5141722" y="0"/>
                  </a:moveTo>
                  <a:lnTo>
                    <a:pt x="196849" y="0"/>
                  </a:lnTo>
                  <a:lnTo>
                    <a:pt x="151711" y="5199"/>
                  </a:lnTo>
                  <a:lnTo>
                    <a:pt x="110277" y="20008"/>
                  </a:lnTo>
                  <a:lnTo>
                    <a:pt x="73727" y="43247"/>
                  </a:lnTo>
                  <a:lnTo>
                    <a:pt x="43243" y="73732"/>
                  </a:lnTo>
                  <a:lnTo>
                    <a:pt x="20006" y="110282"/>
                  </a:lnTo>
                  <a:lnTo>
                    <a:pt x="5198" y="151715"/>
                  </a:lnTo>
                  <a:lnTo>
                    <a:pt x="0" y="196850"/>
                  </a:lnTo>
                  <a:lnTo>
                    <a:pt x="0" y="2174367"/>
                  </a:lnTo>
                  <a:lnTo>
                    <a:pt x="5198" y="2219501"/>
                  </a:lnTo>
                  <a:lnTo>
                    <a:pt x="20006" y="2260934"/>
                  </a:lnTo>
                  <a:lnTo>
                    <a:pt x="43243" y="2297484"/>
                  </a:lnTo>
                  <a:lnTo>
                    <a:pt x="73727" y="2327969"/>
                  </a:lnTo>
                  <a:lnTo>
                    <a:pt x="110277" y="2351208"/>
                  </a:lnTo>
                  <a:lnTo>
                    <a:pt x="151711" y="2366017"/>
                  </a:lnTo>
                  <a:lnTo>
                    <a:pt x="196849" y="2371217"/>
                  </a:lnTo>
                  <a:lnTo>
                    <a:pt x="5141722" y="2371217"/>
                  </a:lnTo>
                  <a:lnTo>
                    <a:pt x="5186856" y="2366017"/>
                  </a:lnTo>
                  <a:lnTo>
                    <a:pt x="5228289" y="2351208"/>
                  </a:lnTo>
                  <a:lnTo>
                    <a:pt x="5264839" y="2327969"/>
                  </a:lnTo>
                  <a:lnTo>
                    <a:pt x="5295324" y="2297484"/>
                  </a:lnTo>
                  <a:lnTo>
                    <a:pt x="5318563" y="2260934"/>
                  </a:lnTo>
                  <a:lnTo>
                    <a:pt x="5333372" y="2219501"/>
                  </a:lnTo>
                  <a:lnTo>
                    <a:pt x="5338572" y="2174367"/>
                  </a:lnTo>
                  <a:lnTo>
                    <a:pt x="5338572" y="196850"/>
                  </a:lnTo>
                  <a:lnTo>
                    <a:pt x="5333372" y="151715"/>
                  </a:lnTo>
                  <a:lnTo>
                    <a:pt x="5318563" y="110282"/>
                  </a:lnTo>
                  <a:lnTo>
                    <a:pt x="5295324" y="73732"/>
                  </a:lnTo>
                  <a:lnTo>
                    <a:pt x="5264839" y="43247"/>
                  </a:lnTo>
                  <a:lnTo>
                    <a:pt x="5228289" y="20008"/>
                  </a:lnTo>
                  <a:lnTo>
                    <a:pt x="5186856" y="5199"/>
                  </a:lnTo>
                  <a:lnTo>
                    <a:pt x="51417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11779" y="766508"/>
              <a:ext cx="2929128" cy="11261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88998" y="201549"/>
            <a:ext cx="2073910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套用合適的量值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-12192" y="0"/>
            <a:ext cx="5868670" cy="3310890"/>
            <a:chOff x="-12192" y="0"/>
            <a:chExt cx="5868670" cy="3310890"/>
          </a:xfrm>
        </p:grpSpPr>
        <p:sp>
          <p:nvSpPr>
            <p:cNvPr id="9" name="object 9"/>
            <p:cNvSpPr/>
            <p:nvPr/>
          </p:nvSpPr>
          <p:spPr>
            <a:xfrm>
              <a:off x="403555" y="934465"/>
              <a:ext cx="439369" cy="1463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49807" y="934465"/>
              <a:ext cx="301752" cy="1463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52499" y="934465"/>
              <a:ext cx="585215" cy="1463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40179" y="893317"/>
              <a:ext cx="598932" cy="1950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39468" y="934465"/>
              <a:ext cx="585622" cy="14630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3555" y="1219453"/>
              <a:ext cx="2195194" cy="14630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599943" y="1229867"/>
              <a:ext cx="1749551" cy="180276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3555" y="1483105"/>
              <a:ext cx="731901" cy="14630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42415" y="1483105"/>
              <a:ext cx="452628" cy="14630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95983" y="1483105"/>
              <a:ext cx="1024483" cy="14630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03555" y="1746757"/>
              <a:ext cx="2048890" cy="14630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03555" y="2008885"/>
              <a:ext cx="878192" cy="14630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35379" y="2008885"/>
              <a:ext cx="452628" cy="14630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437132" y="2008885"/>
              <a:ext cx="292607" cy="14630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83435" y="2008885"/>
              <a:ext cx="603504" cy="14630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036063" y="2008885"/>
              <a:ext cx="293217" cy="14630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03555" y="2272537"/>
              <a:ext cx="603910" cy="146304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56488" y="2272537"/>
              <a:ext cx="292607" cy="14630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02791" y="2272537"/>
              <a:ext cx="603504" cy="146304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455419" y="2272537"/>
              <a:ext cx="292607" cy="14630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01724" y="2272537"/>
              <a:ext cx="452627" cy="146304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903475" y="2272537"/>
              <a:ext cx="293217" cy="14630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049779" y="2272537"/>
              <a:ext cx="302361" cy="146304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03555" y="2536189"/>
              <a:ext cx="453085" cy="146304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05611" y="2536189"/>
              <a:ext cx="292607" cy="14630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51915" y="2536189"/>
              <a:ext cx="603504" cy="146304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304543" y="2536189"/>
              <a:ext cx="292607" cy="14630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450847" y="2536189"/>
              <a:ext cx="603504" cy="146304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952243" y="2536189"/>
              <a:ext cx="302361" cy="146304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103374" y="2536189"/>
              <a:ext cx="292607" cy="146304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596896" y="1226819"/>
              <a:ext cx="1755775" cy="1809114"/>
            </a:xfrm>
            <a:custGeom>
              <a:avLst/>
              <a:gdLst/>
              <a:ahLst/>
              <a:cxnLst/>
              <a:rect l="l" t="t" r="r" b="b"/>
              <a:pathLst>
                <a:path w="1755775" h="1809114">
                  <a:moveTo>
                    <a:pt x="0" y="1808861"/>
                  </a:moveTo>
                  <a:lnTo>
                    <a:pt x="1755647" y="1808861"/>
                  </a:lnTo>
                  <a:lnTo>
                    <a:pt x="1755647" y="0"/>
                  </a:lnTo>
                  <a:lnTo>
                    <a:pt x="0" y="0"/>
                  </a:lnTo>
                  <a:lnTo>
                    <a:pt x="0" y="1808861"/>
                  </a:lnTo>
                  <a:close/>
                </a:path>
              </a:pathLst>
            </a:custGeom>
            <a:ln w="6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073651" y="867168"/>
              <a:ext cx="1196340" cy="169545"/>
            </a:xfrm>
            <a:custGeom>
              <a:avLst/>
              <a:gdLst/>
              <a:ahLst/>
              <a:cxnLst/>
              <a:rect l="l" t="t" r="r" b="b"/>
              <a:pathLst>
                <a:path w="1196339" h="169544">
                  <a:moveTo>
                    <a:pt x="0" y="169151"/>
                  </a:moveTo>
                  <a:lnTo>
                    <a:pt x="1196339" y="169151"/>
                  </a:lnTo>
                  <a:lnTo>
                    <a:pt x="1196339" y="0"/>
                  </a:lnTo>
                  <a:lnTo>
                    <a:pt x="0" y="0"/>
                  </a:lnTo>
                  <a:lnTo>
                    <a:pt x="0" y="169151"/>
                  </a:lnTo>
                  <a:close/>
                </a:path>
              </a:pathLst>
            </a:custGeom>
            <a:ln w="2435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0" y="965"/>
              <a:ext cx="5844540" cy="3286125"/>
            </a:xfrm>
            <a:custGeom>
              <a:avLst/>
              <a:gdLst/>
              <a:ahLst/>
              <a:cxnLst/>
              <a:rect l="l" t="t" r="r" b="b"/>
              <a:pathLst>
                <a:path w="5844540" h="3286125">
                  <a:moveTo>
                    <a:pt x="0" y="3285998"/>
                  </a:moveTo>
                  <a:lnTo>
                    <a:pt x="5844286" y="3285998"/>
                  </a:lnTo>
                  <a:lnTo>
                    <a:pt x="5844286" y="0"/>
                  </a:lnTo>
                  <a:lnTo>
                    <a:pt x="0" y="0"/>
                  </a:lnTo>
                  <a:lnTo>
                    <a:pt x="0" y="3285998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投影片編號版面配置區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pPr/>
              <a:t>30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57999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5844540" cy="3162300"/>
          </a:xfrm>
          <a:custGeom>
            <a:avLst/>
            <a:gdLst/>
            <a:ahLst/>
            <a:cxnLst/>
            <a:rect l="l" t="t" r="r" b="b"/>
            <a:pathLst>
              <a:path w="5844540" h="3162300">
                <a:moveTo>
                  <a:pt x="0" y="3162053"/>
                </a:moveTo>
                <a:lnTo>
                  <a:pt x="5844540" y="3162053"/>
                </a:lnTo>
                <a:lnTo>
                  <a:pt x="5844540" y="0"/>
                </a:lnTo>
                <a:lnTo>
                  <a:pt x="0" y="0"/>
                </a:lnTo>
                <a:lnTo>
                  <a:pt x="0" y="3162053"/>
                </a:lnTo>
                <a:close/>
              </a:path>
            </a:pathLst>
          </a:custGeom>
          <a:solidFill>
            <a:srgbClr val="94B3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162104"/>
            <a:ext cx="5844540" cy="125095"/>
          </a:xfrm>
          <a:custGeom>
            <a:avLst/>
            <a:gdLst/>
            <a:ahLst/>
            <a:cxnLst/>
            <a:rect l="l" t="t" r="r" b="b"/>
            <a:pathLst>
              <a:path w="5844540" h="125095">
                <a:moveTo>
                  <a:pt x="0" y="0"/>
                </a:moveTo>
                <a:lnTo>
                  <a:pt x="0" y="124960"/>
                </a:lnTo>
                <a:lnTo>
                  <a:pt x="5844539" y="124960"/>
                </a:lnTo>
                <a:lnTo>
                  <a:pt x="5844539" y="0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36879" y="478916"/>
            <a:ext cx="577215" cy="3568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150" b="1" spc="20" dirty="0"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應用</a:t>
            </a:r>
            <a:endParaRPr sz="2150" b="1" dirty="0">
              <a:latin typeface="微軟正黑體" panose="020B0604030504040204" pitchFamily="34" charset="-120"/>
              <a:ea typeface="微軟正黑體" panose="020B0604030504040204" pitchFamily="34" charset="-120"/>
              <a:cs typeface="Noto Sans CJK JP Medium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36879" y="808101"/>
            <a:ext cx="2957830" cy="102137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70"/>
              </a:spcBef>
            </a:pPr>
            <a:r>
              <a:rPr sz="2150" b="1" spc="-10" dirty="0">
                <a:latin typeface="微軟正黑體" panose="020B0604030504040204" pitchFamily="34" charset="-120"/>
                <a:ea typeface="微軟正黑體" panose="020B0604030504040204" pitchFamily="34" charset="-120"/>
                <a:cs typeface="Carlito"/>
              </a:rPr>
              <a:t>Data </a:t>
            </a:r>
            <a:r>
              <a:rPr sz="2150" b="1" spc="5" dirty="0">
                <a:latin typeface="微軟正黑體" panose="020B0604030504040204" pitchFamily="34" charset="-120"/>
                <a:ea typeface="微軟正黑體" panose="020B0604030504040204" pitchFamily="34" charset="-120"/>
                <a:cs typeface="Carlito"/>
              </a:rPr>
              <a:t>Analysis </a:t>
            </a:r>
            <a:r>
              <a:rPr sz="215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rlito"/>
              </a:rPr>
              <a:t>Expressions  </a:t>
            </a:r>
            <a:r>
              <a:rPr sz="2150" b="1"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Carlito"/>
              </a:rPr>
              <a:t>(DAX</a:t>
            </a:r>
            <a:r>
              <a:rPr sz="2150" b="1" spc="-5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Carlito"/>
              </a:rPr>
              <a:t>)</a:t>
            </a:r>
            <a:r>
              <a:rPr lang="en-US" sz="2150" b="1" spc="-5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Carlito"/>
              </a:rPr>
              <a:t/>
            </a:r>
            <a:br>
              <a:rPr lang="en-US" sz="2150" b="1" spc="-5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Carlito"/>
              </a:rPr>
            </a:br>
            <a:r>
              <a:rPr sz="2150" b="1" spc="2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數據分析表達式</a:t>
            </a:r>
            <a:endParaRPr sz="2150" b="1" dirty="0">
              <a:latin typeface="微軟正黑體" panose="020B0604030504040204" pitchFamily="34" charset="-120"/>
              <a:ea typeface="微軟正黑體" panose="020B0604030504040204" pitchFamily="34" charset="-120"/>
              <a:cs typeface="Noto Sans CJK JP Medium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-12192" y="0"/>
            <a:ext cx="5868670" cy="3310890"/>
            <a:chOff x="-12192" y="0"/>
            <a:chExt cx="5868670" cy="3310890"/>
          </a:xfrm>
        </p:grpSpPr>
        <p:sp>
          <p:nvSpPr>
            <p:cNvPr id="10" name="object 10"/>
            <p:cNvSpPr/>
            <p:nvPr/>
          </p:nvSpPr>
          <p:spPr>
            <a:xfrm>
              <a:off x="3063240" y="446531"/>
              <a:ext cx="2441448" cy="284073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  <a:ln>
              <a:noFill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965"/>
              <a:ext cx="5844540" cy="3286125"/>
            </a:xfrm>
            <a:custGeom>
              <a:avLst/>
              <a:gdLst/>
              <a:ahLst/>
              <a:cxnLst/>
              <a:rect l="l" t="t" r="r" b="b"/>
              <a:pathLst>
                <a:path w="5844540" h="3286125">
                  <a:moveTo>
                    <a:pt x="0" y="3285998"/>
                  </a:moveTo>
                  <a:lnTo>
                    <a:pt x="5844286" y="3285998"/>
                  </a:lnTo>
                  <a:lnTo>
                    <a:pt x="5844286" y="0"/>
                  </a:lnTo>
                  <a:lnTo>
                    <a:pt x="0" y="0"/>
                  </a:lnTo>
                  <a:lnTo>
                    <a:pt x="0" y="3285998"/>
                  </a:lnTo>
                  <a:close/>
                </a:path>
              </a:pathLst>
            </a:custGeom>
            <a:ln w="24383">
              <a:noFill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21281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114300" y="170687"/>
            <a:ext cx="5661660" cy="3039110"/>
            <a:chOff x="114300" y="170687"/>
            <a:chExt cx="5661660" cy="3039110"/>
          </a:xfrm>
        </p:grpSpPr>
        <p:sp>
          <p:nvSpPr>
            <p:cNvPr id="5" name="object 5"/>
            <p:cNvSpPr/>
            <p:nvPr/>
          </p:nvSpPr>
          <p:spPr>
            <a:xfrm>
              <a:off x="114300" y="170687"/>
              <a:ext cx="5661660" cy="3039110"/>
            </a:xfrm>
            <a:custGeom>
              <a:avLst/>
              <a:gdLst/>
              <a:ahLst/>
              <a:cxnLst/>
              <a:rect l="l" t="t" r="r" b="b"/>
              <a:pathLst>
                <a:path w="5661660" h="3039110">
                  <a:moveTo>
                    <a:pt x="5661660" y="280035"/>
                  </a:moveTo>
                  <a:lnTo>
                    <a:pt x="5657989" y="234607"/>
                  </a:lnTo>
                  <a:lnTo>
                    <a:pt x="5647385" y="191516"/>
                  </a:lnTo>
                  <a:lnTo>
                    <a:pt x="5630405" y="151333"/>
                  </a:lnTo>
                  <a:lnTo>
                    <a:pt x="5607634" y="114642"/>
                  </a:lnTo>
                  <a:lnTo>
                    <a:pt x="5579643" y="82016"/>
                  </a:lnTo>
                  <a:lnTo>
                    <a:pt x="5547017" y="54025"/>
                  </a:lnTo>
                  <a:lnTo>
                    <a:pt x="5510327" y="31254"/>
                  </a:lnTo>
                  <a:lnTo>
                    <a:pt x="5470144" y="14274"/>
                  </a:lnTo>
                  <a:lnTo>
                    <a:pt x="5427053" y="3670"/>
                  </a:lnTo>
                  <a:lnTo>
                    <a:pt x="5381625" y="0"/>
                  </a:lnTo>
                  <a:lnTo>
                    <a:pt x="279996" y="0"/>
                  </a:lnTo>
                  <a:lnTo>
                    <a:pt x="234569" y="3670"/>
                  </a:lnTo>
                  <a:lnTo>
                    <a:pt x="191490" y="14274"/>
                  </a:lnTo>
                  <a:lnTo>
                    <a:pt x="151320" y="31254"/>
                  </a:lnTo>
                  <a:lnTo>
                    <a:pt x="114630" y="54025"/>
                  </a:lnTo>
                  <a:lnTo>
                    <a:pt x="82003" y="82016"/>
                  </a:lnTo>
                  <a:lnTo>
                    <a:pt x="54013" y="114642"/>
                  </a:lnTo>
                  <a:lnTo>
                    <a:pt x="31242" y="151333"/>
                  </a:lnTo>
                  <a:lnTo>
                    <a:pt x="14262" y="191516"/>
                  </a:lnTo>
                  <a:lnTo>
                    <a:pt x="3657" y="234607"/>
                  </a:lnTo>
                  <a:lnTo>
                    <a:pt x="0" y="280035"/>
                  </a:lnTo>
                  <a:lnTo>
                    <a:pt x="0" y="2758694"/>
                  </a:lnTo>
                  <a:lnTo>
                    <a:pt x="3657" y="2804096"/>
                  </a:lnTo>
                  <a:lnTo>
                    <a:pt x="14262" y="2847162"/>
                  </a:lnTo>
                  <a:lnTo>
                    <a:pt x="31242" y="2887319"/>
                  </a:lnTo>
                  <a:lnTo>
                    <a:pt x="54013" y="2923997"/>
                  </a:lnTo>
                  <a:lnTo>
                    <a:pt x="82003" y="2956610"/>
                  </a:lnTo>
                  <a:lnTo>
                    <a:pt x="114630" y="2984589"/>
                  </a:lnTo>
                  <a:lnTo>
                    <a:pt x="151320" y="3007360"/>
                  </a:lnTo>
                  <a:lnTo>
                    <a:pt x="191490" y="3024340"/>
                  </a:lnTo>
                  <a:lnTo>
                    <a:pt x="234569" y="3034944"/>
                  </a:lnTo>
                  <a:lnTo>
                    <a:pt x="279996" y="3038602"/>
                  </a:lnTo>
                  <a:lnTo>
                    <a:pt x="5381625" y="3038602"/>
                  </a:lnTo>
                  <a:lnTo>
                    <a:pt x="5427053" y="3034944"/>
                  </a:lnTo>
                  <a:lnTo>
                    <a:pt x="5470144" y="3024340"/>
                  </a:lnTo>
                  <a:lnTo>
                    <a:pt x="5510327" y="3007360"/>
                  </a:lnTo>
                  <a:lnTo>
                    <a:pt x="5547017" y="2984589"/>
                  </a:lnTo>
                  <a:lnTo>
                    <a:pt x="5579643" y="2956610"/>
                  </a:lnTo>
                  <a:lnTo>
                    <a:pt x="5607634" y="2923997"/>
                  </a:lnTo>
                  <a:lnTo>
                    <a:pt x="5630405" y="2887319"/>
                  </a:lnTo>
                  <a:lnTo>
                    <a:pt x="5647385" y="2847162"/>
                  </a:lnTo>
                  <a:lnTo>
                    <a:pt x="5657989" y="2804096"/>
                  </a:lnTo>
                  <a:lnTo>
                    <a:pt x="5661660" y="2758694"/>
                  </a:lnTo>
                  <a:lnTo>
                    <a:pt x="5661660" y="2800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63242" y="1608848"/>
              <a:ext cx="1804670" cy="1061085"/>
            </a:xfrm>
            <a:custGeom>
              <a:avLst/>
              <a:gdLst/>
              <a:ahLst/>
              <a:cxnLst/>
              <a:rect l="l" t="t" r="r" b="b"/>
              <a:pathLst>
                <a:path w="1804670" h="1061085">
                  <a:moveTo>
                    <a:pt x="585216" y="800100"/>
                  </a:moveTo>
                  <a:lnTo>
                    <a:pt x="0" y="800100"/>
                  </a:lnTo>
                  <a:lnTo>
                    <a:pt x="0" y="1060691"/>
                  </a:lnTo>
                  <a:lnTo>
                    <a:pt x="585216" y="1060691"/>
                  </a:lnTo>
                  <a:lnTo>
                    <a:pt x="585216" y="800100"/>
                  </a:lnTo>
                  <a:close/>
                </a:path>
                <a:path w="1804670" h="1061085">
                  <a:moveTo>
                    <a:pt x="633984" y="0"/>
                  </a:moveTo>
                  <a:lnTo>
                    <a:pt x="48768" y="0"/>
                  </a:lnTo>
                  <a:lnTo>
                    <a:pt x="48768" y="260591"/>
                  </a:lnTo>
                  <a:lnTo>
                    <a:pt x="633984" y="260591"/>
                  </a:lnTo>
                  <a:lnTo>
                    <a:pt x="633984" y="0"/>
                  </a:lnTo>
                  <a:close/>
                </a:path>
                <a:path w="1804670" h="1061085">
                  <a:moveTo>
                    <a:pt x="1804403" y="0"/>
                  </a:moveTo>
                  <a:lnTo>
                    <a:pt x="1219200" y="0"/>
                  </a:lnTo>
                  <a:lnTo>
                    <a:pt x="1219200" y="260591"/>
                  </a:lnTo>
                  <a:lnTo>
                    <a:pt x="1804403" y="260591"/>
                  </a:lnTo>
                  <a:lnTo>
                    <a:pt x="180440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04875" y="371347"/>
            <a:ext cx="3899281" cy="32701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b="0" spc="140" dirty="0">
                <a:solidFill>
                  <a:srgbClr val="4F81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DAX</a:t>
            </a:r>
            <a:r>
              <a:rPr sz="2050" b="0" spc="-85" dirty="0">
                <a:solidFill>
                  <a:srgbClr val="4F81BC"/>
                </a:solidFill>
                <a:latin typeface="Noto Sans CJK JP Medium"/>
                <a:cs typeface="Noto Sans CJK JP Medium"/>
              </a:rPr>
              <a:t> </a:t>
            </a:r>
            <a:r>
              <a:rPr sz="1500" spc="35" dirty="0">
                <a:solidFill>
                  <a:srgbClr val="1A1A1A"/>
                </a:solidFill>
              </a:rPr>
              <a:t>是微軟在</a:t>
            </a:r>
            <a:r>
              <a:rPr sz="1500" spc="-30" dirty="0">
                <a:solidFill>
                  <a:srgbClr val="1A1A1A"/>
                </a:solidFill>
              </a:rPr>
              <a:t> </a:t>
            </a:r>
            <a:r>
              <a:rPr sz="1500" spc="35" dirty="0">
                <a:solidFill>
                  <a:srgbClr val="1A1A1A"/>
                </a:solidFill>
              </a:rPr>
              <a:t>Power</a:t>
            </a:r>
            <a:r>
              <a:rPr sz="1500" spc="-25" dirty="0">
                <a:solidFill>
                  <a:srgbClr val="1A1A1A"/>
                </a:solidFill>
              </a:rPr>
              <a:t> </a:t>
            </a:r>
            <a:r>
              <a:rPr sz="1500" spc="-30" dirty="0">
                <a:solidFill>
                  <a:srgbClr val="1A1A1A"/>
                </a:solidFill>
              </a:rPr>
              <a:t>BI </a:t>
            </a:r>
            <a:r>
              <a:rPr sz="1500" spc="35" dirty="0" err="1" smtClean="0">
                <a:solidFill>
                  <a:srgbClr val="1A1A1A"/>
                </a:solidFill>
              </a:rPr>
              <a:t>中使用的語言</a:t>
            </a:r>
            <a:endParaRPr sz="1500" dirty="0">
              <a:latin typeface="Noto Sans CJK JP Medium"/>
              <a:cs typeface="Noto Sans CJK JP Medi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4876" y="699921"/>
            <a:ext cx="5037455" cy="19761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31775" marR="82550" indent="-219710">
              <a:lnSpc>
                <a:spcPct val="153300"/>
              </a:lnSpc>
              <a:spcBef>
                <a:spcPts val="90"/>
              </a:spcBef>
              <a:buFont typeface="Arial"/>
              <a:buChar char="•"/>
              <a:tabLst>
                <a:tab pos="231775" algn="l"/>
                <a:tab pos="232410" algn="l"/>
              </a:tabLst>
            </a:pPr>
            <a:r>
              <a:rPr sz="1500" spc="135" dirty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DAX</a:t>
            </a:r>
            <a:r>
              <a:rPr sz="1500" spc="-40" dirty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 </a:t>
            </a:r>
            <a:r>
              <a:rPr sz="1500" spc="35" dirty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語言是函式、運算子和常數的集合，與</a:t>
            </a:r>
            <a:r>
              <a:rPr sz="1500" spc="-20" dirty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 </a:t>
            </a:r>
            <a:r>
              <a:rPr sz="1500" spc="30" dirty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Excel</a:t>
            </a:r>
            <a:r>
              <a:rPr sz="1500" spc="-30" dirty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 </a:t>
            </a:r>
            <a:r>
              <a:rPr sz="1500" spc="35" dirty="0" err="1" smtClean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函數公式十分相似</a:t>
            </a:r>
            <a:r>
              <a:rPr sz="1500" spc="35" dirty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。</a:t>
            </a:r>
            <a:endParaRPr sz="1500" dirty="0">
              <a:latin typeface="微軟正黑體" panose="020B0604030504040204" pitchFamily="34" charset="-120"/>
              <a:ea typeface="微軟正黑體" panose="020B0604030504040204" pitchFamily="34" charset="-120"/>
              <a:cs typeface="UKIJ CJK"/>
            </a:endParaRPr>
          </a:p>
          <a:p>
            <a:pPr marL="231775" marR="5080" indent="-219710">
              <a:lnSpc>
                <a:spcPct val="153300"/>
              </a:lnSpc>
              <a:spcBef>
                <a:spcPts val="780"/>
              </a:spcBef>
              <a:buFont typeface="Arial"/>
              <a:buChar char="•"/>
              <a:tabLst>
                <a:tab pos="231775" algn="l"/>
                <a:tab pos="232410" algn="l"/>
              </a:tabLst>
            </a:pPr>
            <a:r>
              <a:rPr sz="1500" spc="35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DAX 語言是以 “</a:t>
            </a:r>
            <a:r>
              <a:rPr sz="1500" spc="35" dirty="0" err="1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資料行”或“資料表”為計算基礎，而</a:t>
            </a:r>
            <a:r>
              <a:rPr sz="1500" spc="35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 非儲存格或資料範圍。</a:t>
            </a:r>
          </a:p>
          <a:p>
            <a:pPr marL="231775" indent="-219710">
              <a:lnSpc>
                <a:spcPct val="100000"/>
              </a:lnSpc>
              <a:spcBef>
                <a:spcPts val="1739"/>
              </a:spcBef>
              <a:buFont typeface="Arial"/>
              <a:buChar char="•"/>
              <a:tabLst>
                <a:tab pos="231775" algn="l"/>
                <a:tab pos="232410" algn="l"/>
              </a:tabLst>
            </a:pPr>
            <a:r>
              <a:rPr sz="1500" spc="35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DAX 語言可使用關聯式進行運算與資料行資料取得。</a:t>
            </a:r>
          </a:p>
        </p:txBody>
      </p:sp>
      <p:sp>
        <p:nvSpPr>
          <p:cNvPr id="9" name="object 9"/>
          <p:cNvSpPr/>
          <p:nvPr/>
        </p:nvSpPr>
        <p:spPr>
          <a:xfrm>
            <a:off x="0" y="380"/>
            <a:ext cx="5844540" cy="3288029"/>
          </a:xfrm>
          <a:custGeom>
            <a:avLst/>
            <a:gdLst/>
            <a:ahLst/>
            <a:cxnLst/>
            <a:rect l="l" t="t" r="r" b="b"/>
            <a:pathLst>
              <a:path w="5844540" h="3288029">
                <a:moveTo>
                  <a:pt x="0" y="3287522"/>
                </a:moveTo>
                <a:lnTo>
                  <a:pt x="5844286" y="3287522"/>
                </a:lnTo>
                <a:lnTo>
                  <a:pt x="5844286" y="0"/>
                </a:lnTo>
                <a:lnTo>
                  <a:pt x="0" y="0"/>
                </a:lnTo>
                <a:lnTo>
                  <a:pt x="0" y="3287522"/>
                </a:lnTo>
                <a:close/>
              </a:path>
            </a:pathLst>
          </a:custGeom>
          <a:ln w="24384">
            <a:noFill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99065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416051" y="797051"/>
            <a:ext cx="4532630" cy="321945"/>
            <a:chOff x="416051" y="797051"/>
            <a:chExt cx="4532630" cy="321945"/>
          </a:xfrm>
        </p:grpSpPr>
        <p:sp>
          <p:nvSpPr>
            <p:cNvPr id="5" name="object 5"/>
            <p:cNvSpPr/>
            <p:nvPr/>
          </p:nvSpPr>
          <p:spPr>
            <a:xfrm>
              <a:off x="3587495" y="797051"/>
              <a:ext cx="1361440" cy="321945"/>
            </a:xfrm>
            <a:custGeom>
              <a:avLst/>
              <a:gdLst/>
              <a:ahLst/>
              <a:cxnLst/>
              <a:rect l="l" t="t" r="r" b="b"/>
              <a:pathLst>
                <a:path w="1361439" h="321944">
                  <a:moveTo>
                    <a:pt x="1200150" y="0"/>
                  </a:moveTo>
                  <a:lnTo>
                    <a:pt x="160781" y="0"/>
                  </a:lnTo>
                  <a:lnTo>
                    <a:pt x="118048" y="5736"/>
                  </a:lnTo>
                  <a:lnTo>
                    <a:pt x="79643" y="21928"/>
                  </a:lnTo>
                  <a:lnTo>
                    <a:pt x="47101" y="47053"/>
                  </a:lnTo>
                  <a:lnTo>
                    <a:pt x="21956" y="79586"/>
                  </a:lnTo>
                  <a:lnTo>
                    <a:pt x="5744" y="118004"/>
                  </a:lnTo>
                  <a:lnTo>
                    <a:pt x="0" y="160781"/>
                  </a:lnTo>
                  <a:lnTo>
                    <a:pt x="8199" y="211578"/>
                  </a:lnTo>
                  <a:lnTo>
                    <a:pt x="31028" y="255682"/>
                  </a:lnTo>
                  <a:lnTo>
                    <a:pt x="65836" y="290453"/>
                  </a:lnTo>
                  <a:lnTo>
                    <a:pt x="109971" y="313251"/>
                  </a:lnTo>
                  <a:lnTo>
                    <a:pt x="160781" y="321437"/>
                  </a:lnTo>
                  <a:lnTo>
                    <a:pt x="1200150" y="321437"/>
                  </a:lnTo>
                  <a:lnTo>
                    <a:pt x="1250960" y="313251"/>
                  </a:lnTo>
                  <a:lnTo>
                    <a:pt x="1295095" y="290453"/>
                  </a:lnTo>
                  <a:lnTo>
                    <a:pt x="1329903" y="255682"/>
                  </a:lnTo>
                  <a:lnTo>
                    <a:pt x="1352732" y="211578"/>
                  </a:lnTo>
                  <a:lnTo>
                    <a:pt x="1360931" y="160781"/>
                  </a:lnTo>
                  <a:lnTo>
                    <a:pt x="1355187" y="118004"/>
                  </a:lnTo>
                  <a:lnTo>
                    <a:pt x="1338975" y="79586"/>
                  </a:lnTo>
                  <a:lnTo>
                    <a:pt x="1313830" y="47053"/>
                  </a:lnTo>
                  <a:lnTo>
                    <a:pt x="1281288" y="21928"/>
                  </a:lnTo>
                  <a:lnTo>
                    <a:pt x="1242883" y="5736"/>
                  </a:lnTo>
                  <a:lnTo>
                    <a:pt x="120015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416051" y="797051"/>
              <a:ext cx="1104900" cy="321945"/>
            </a:xfrm>
            <a:custGeom>
              <a:avLst/>
              <a:gdLst/>
              <a:ahLst/>
              <a:cxnLst/>
              <a:rect l="l" t="t" r="r" b="b"/>
              <a:pathLst>
                <a:path w="1104900" h="321944">
                  <a:moveTo>
                    <a:pt x="944118" y="0"/>
                  </a:moveTo>
                  <a:lnTo>
                    <a:pt x="160782" y="0"/>
                  </a:lnTo>
                  <a:lnTo>
                    <a:pt x="118039" y="5736"/>
                  </a:lnTo>
                  <a:lnTo>
                    <a:pt x="79631" y="21928"/>
                  </a:lnTo>
                  <a:lnTo>
                    <a:pt x="47091" y="47053"/>
                  </a:lnTo>
                  <a:lnTo>
                    <a:pt x="21951" y="79586"/>
                  </a:lnTo>
                  <a:lnTo>
                    <a:pt x="5743" y="118004"/>
                  </a:lnTo>
                  <a:lnTo>
                    <a:pt x="0" y="160781"/>
                  </a:lnTo>
                  <a:lnTo>
                    <a:pt x="8196" y="211578"/>
                  </a:lnTo>
                  <a:lnTo>
                    <a:pt x="31021" y="255682"/>
                  </a:lnTo>
                  <a:lnTo>
                    <a:pt x="65825" y="290453"/>
                  </a:lnTo>
                  <a:lnTo>
                    <a:pt x="109962" y="313251"/>
                  </a:lnTo>
                  <a:lnTo>
                    <a:pt x="160782" y="321437"/>
                  </a:lnTo>
                  <a:lnTo>
                    <a:pt x="944118" y="321437"/>
                  </a:lnTo>
                  <a:lnTo>
                    <a:pt x="994928" y="313251"/>
                  </a:lnTo>
                  <a:lnTo>
                    <a:pt x="1039063" y="290453"/>
                  </a:lnTo>
                  <a:lnTo>
                    <a:pt x="1073871" y="255682"/>
                  </a:lnTo>
                  <a:lnTo>
                    <a:pt x="1096700" y="211578"/>
                  </a:lnTo>
                  <a:lnTo>
                    <a:pt x="1104900" y="160781"/>
                  </a:lnTo>
                  <a:lnTo>
                    <a:pt x="1099155" y="118004"/>
                  </a:lnTo>
                  <a:lnTo>
                    <a:pt x="1082943" y="79586"/>
                  </a:lnTo>
                  <a:lnTo>
                    <a:pt x="1057798" y="47053"/>
                  </a:lnTo>
                  <a:lnTo>
                    <a:pt x="1025256" y="21928"/>
                  </a:lnTo>
                  <a:lnTo>
                    <a:pt x="986851" y="5736"/>
                  </a:lnTo>
                  <a:lnTo>
                    <a:pt x="944118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18286" y="206502"/>
            <a:ext cx="2426513" cy="4058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50" b="0" spc="135" dirty="0"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SUM</a:t>
            </a:r>
            <a:r>
              <a:rPr sz="2550" b="0" spc="40" dirty="0"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 </a:t>
            </a:r>
            <a:r>
              <a:rPr sz="2550" b="0" spc="5" dirty="0"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函式</a:t>
            </a:r>
            <a:r>
              <a:rPr sz="2550" b="0" spc="35" dirty="0"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 </a:t>
            </a:r>
            <a:r>
              <a:rPr sz="2550" b="0" spc="-10" dirty="0"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(</a:t>
            </a:r>
            <a:r>
              <a:rPr sz="2550" b="0" spc="5" dirty="0"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數</a:t>
            </a:r>
            <a:r>
              <a:rPr sz="2550" b="0" spc="-10" dirty="0"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)</a:t>
            </a:r>
            <a:endParaRPr sz="2550" dirty="0">
              <a:latin typeface="微軟正黑體" panose="020B0604030504040204" pitchFamily="34" charset="-120"/>
              <a:ea typeface="微軟正黑體" panose="020B0604030504040204" pitchFamily="34" charset="-120"/>
              <a:cs typeface="Noto Sans CJK JP Medi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2904" y="821181"/>
            <a:ext cx="940435" cy="2481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0" spc="-1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Excel</a:t>
            </a:r>
            <a:r>
              <a:rPr sz="1500" b="0" spc="-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 </a:t>
            </a:r>
            <a:r>
              <a:rPr sz="1500" b="0" spc="3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應用</a:t>
            </a:r>
            <a:endParaRPr sz="1500" dirty="0">
              <a:latin typeface="微軟正黑體" panose="020B0604030504040204" pitchFamily="34" charset="-120"/>
              <a:ea typeface="微軟正黑體" panose="020B0604030504040204" pitchFamily="34" charset="-120"/>
              <a:cs typeface="Noto Sans CJK JP Medi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41852" y="821181"/>
            <a:ext cx="1284605" cy="2481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0" spc="-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Power</a:t>
            </a:r>
            <a:r>
              <a:rPr sz="1500" b="0" spc="1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 </a:t>
            </a:r>
            <a:r>
              <a:rPr sz="1500" b="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BI</a:t>
            </a:r>
            <a:r>
              <a:rPr sz="1500" b="0" spc="1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 </a:t>
            </a:r>
            <a:r>
              <a:rPr sz="1500" b="0" spc="3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應用</a:t>
            </a:r>
            <a:endParaRPr sz="1500" dirty="0">
              <a:latin typeface="微軟正黑體" panose="020B0604030504040204" pitchFamily="34" charset="-120"/>
              <a:ea typeface="微軟正黑體" panose="020B0604030504040204" pitchFamily="34" charset="-120"/>
              <a:cs typeface="Noto Sans CJK JP Medium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29768" y="1691576"/>
            <a:ext cx="5255260" cy="1132840"/>
            <a:chOff x="429768" y="1691576"/>
            <a:chExt cx="5255260" cy="1132840"/>
          </a:xfrm>
        </p:grpSpPr>
        <p:sp>
          <p:nvSpPr>
            <p:cNvPr id="11" name="object 11"/>
            <p:cNvSpPr/>
            <p:nvPr/>
          </p:nvSpPr>
          <p:spPr>
            <a:xfrm>
              <a:off x="3104388" y="1691576"/>
              <a:ext cx="2580131" cy="11322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b="1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429768" y="1691576"/>
              <a:ext cx="1932432" cy="11322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b="1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aphicFrame>
        <p:nvGraphicFramePr>
          <p:cNvPr id="13" name="object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941838"/>
              </p:ext>
            </p:extLst>
          </p:nvPr>
        </p:nvGraphicFramePr>
        <p:xfrm>
          <a:off x="3098295" y="1676363"/>
          <a:ext cx="2587624" cy="11383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6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8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383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418287" y="1365250"/>
            <a:ext cx="610870" cy="2481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35" dirty="0"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資料欄</a:t>
            </a:r>
            <a:endParaRPr sz="1500" b="1">
              <a:latin typeface="微軟正黑體" panose="020B0604030504040204" pitchFamily="34" charset="-120"/>
              <a:ea typeface="微軟正黑體" panose="020B0604030504040204" pitchFamily="34" charset="-120"/>
              <a:cs typeface="Noto Sans CJK JP Medium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6476" y="1701749"/>
            <a:ext cx="220979" cy="728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2400"/>
              </a:lnSpc>
              <a:spcBef>
                <a:spcPts val="95"/>
              </a:spcBef>
            </a:pPr>
            <a:r>
              <a:rPr sz="1500" b="1" spc="20" dirty="0"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資 </a:t>
            </a:r>
            <a:r>
              <a:rPr sz="1500" b="1" spc="25" dirty="0"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料 列</a:t>
            </a:r>
            <a:endParaRPr sz="1500" b="1">
              <a:latin typeface="微軟正黑體" panose="020B0604030504040204" pitchFamily="34" charset="-120"/>
              <a:ea typeface="微軟正黑體" panose="020B0604030504040204" pitchFamily="34" charset="-120"/>
              <a:cs typeface="Noto Sans CJK JP Medium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15233" y="1365250"/>
            <a:ext cx="610870" cy="2481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35" dirty="0"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資料行</a:t>
            </a:r>
            <a:endParaRPr sz="1500" b="1">
              <a:latin typeface="微軟正黑體" panose="020B0604030504040204" pitchFamily="34" charset="-120"/>
              <a:ea typeface="微軟正黑體" panose="020B0604030504040204" pitchFamily="34" charset="-120"/>
              <a:cs typeface="Noto Sans CJK JP Medium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74950" y="1701749"/>
            <a:ext cx="220979" cy="728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2400"/>
              </a:lnSpc>
              <a:spcBef>
                <a:spcPts val="95"/>
              </a:spcBef>
            </a:pPr>
            <a:r>
              <a:rPr sz="1500" b="1" spc="20" dirty="0"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資 </a:t>
            </a:r>
            <a:r>
              <a:rPr sz="1500" b="1" spc="25" dirty="0"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料 列</a:t>
            </a:r>
            <a:endParaRPr sz="1500" b="1">
              <a:latin typeface="微軟正黑體" panose="020B0604030504040204" pitchFamily="34" charset="-120"/>
              <a:ea typeface="微軟正黑體" panose="020B0604030504040204" pitchFamily="34" charset="-120"/>
              <a:cs typeface="Noto Sans CJK JP Medium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2904" y="2942335"/>
            <a:ext cx="1371296" cy="2481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70" dirty="0"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=sum(A2:A3)</a:t>
            </a:r>
            <a:endParaRPr sz="1500" b="1" dirty="0">
              <a:latin typeface="微軟正黑體" panose="020B0604030504040204" pitchFamily="34" charset="-120"/>
              <a:ea typeface="微軟正黑體" panose="020B0604030504040204" pitchFamily="34" charset="-120"/>
              <a:cs typeface="Noto Sans CJK JP Medium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97760" y="2931394"/>
            <a:ext cx="3582671" cy="2481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35" dirty="0"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總數量</a:t>
            </a:r>
            <a:r>
              <a:rPr sz="1500" b="1" spc="20" dirty="0"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 </a:t>
            </a:r>
            <a:r>
              <a:rPr sz="1500" b="1" spc="290" dirty="0"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=</a:t>
            </a:r>
            <a:r>
              <a:rPr sz="1500" b="1" spc="20" dirty="0"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 </a:t>
            </a:r>
            <a:r>
              <a:rPr sz="1500" b="1" spc="5" dirty="0"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sum('</a:t>
            </a:r>
            <a:r>
              <a:rPr sz="1500" b="1" spc="35" dirty="0"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銷售明細表</a:t>
            </a:r>
            <a:r>
              <a:rPr sz="1500" b="1" spc="-15" dirty="0"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'[</a:t>
            </a:r>
            <a:r>
              <a:rPr sz="1500" b="1" spc="35" dirty="0"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銷售數量</a:t>
            </a:r>
            <a:r>
              <a:rPr sz="1500" b="1" spc="5" dirty="0"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])</a:t>
            </a:r>
            <a:endParaRPr sz="1500" b="1" dirty="0">
              <a:latin typeface="微軟正黑體" panose="020B0604030504040204" pitchFamily="34" charset="-120"/>
              <a:ea typeface="微軟正黑體" panose="020B0604030504040204" pitchFamily="34" charset="-120"/>
              <a:cs typeface="Noto Sans CJK JP Medium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82168" y="2195969"/>
            <a:ext cx="407034" cy="262255"/>
          </a:xfrm>
          <a:custGeom>
            <a:avLst/>
            <a:gdLst/>
            <a:ahLst/>
            <a:cxnLst/>
            <a:rect l="l" t="t" r="r" b="b"/>
            <a:pathLst>
              <a:path w="407034" h="262255">
                <a:moveTo>
                  <a:pt x="0" y="262115"/>
                </a:moveTo>
                <a:lnTo>
                  <a:pt x="406907" y="262115"/>
                </a:lnTo>
                <a:lnTo>
                  <a:pt x="406907" y="0"/>
                </a:lnTo>
                <a:lnTo>
                  <a:pt x="0" y="0"/>
                </a:lnTo>
                <a:lnTo>
                  <a:pt x="0" y="262115"/>
                </a:lnTo>
                <a:close/>
              </a:path>
            </a:pathLst>
          </a:custGeom>
          <a:ln w="2435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6719" y="1688541"/>
            <a:ext cx="1938655" cy="1138555"/>
          </a:xfrm>
          <a:prstGeom prst="rect">
            <a:avLst/>
          </a:prstGeom>
          <a:ln w="608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 b="1"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 b="1"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</a:endParaRPr>
          </a:p>
          <a:p>
            <a:pPr>
              <a:lnSpc>
                <a:spcPct val="100000"/>
              </a:lnSpc>
            </a:pPr>
            <a:endParaRPr sz="1750" b="1"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</a:endParaRPr>
          </a:p>
          <a:p>
            <a:pPr marL="213360">
              <a:lnSpc>
                <a:spcPct val="100000"/>
              </a:lnSpc>
            </a:pPr>
            <a:r>
              <a:rPr sz="1500" b="1" spc="35" dirty="0"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儲存格</a:t>
            </a:r>
            <a:endParaRPr sz="1500" b="1">
              <a:latin typeface="微軟正黑體" panose="020B0604030504040204" pitchFamily="34" charset="-120"/>
              <a:ea typeface="微軟正黑體" panose="020B0604030504040204" pitchFamily="34" charset="-120"/>
              <a:cs typeface="Noto Sans CJK JP Medium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965"/>
            <a:ext cx="5844540" cy="3286125"/>
          </a:xfrm>
          <a:custGeom>
            <a:avLst/>
            <a:gdLst/>
            <a:ahLst/>
            <a:cxnLst/>
            <a:rect l="l" t="t" r="r" b="b"/>
            <a:pathLst>
              <a:path w="5844540" h="3286125">
                <a:moveTo>
                  <a:pt x="0" y="3285998"/>
                </a:moveTo>
                <a:lnTo>
                  <a:pt x="5844286" y="3285998"/>
                </a:lnTo>
                <a:lnTo>
                  <a:pt x="5844286" y="0"/>
                </a:lnTo>
                <a:lnTo>
                  <a:pt x="0" y="0"/>
                </a:lnTo>
                <a:lnTo>
                  <a:pt x="0" y="3285998"/>
                </a:lnTo>
                <a:close/>
              </a:path>
            </a:pathLst>
          </a:custGeom>
          <a:ln w="24383">
            <a:noFill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84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-12191" y="0"/>
            <a:ext cx="5868670" cy="3312160"/>
            <a:chOff x="-12191" y="0"/>
            <a:chExt cx="5868670" cy="3312160"/>
          </a:xfrm>
        </p:grpSpPr>
        <p:sp>
          <p:nvSpPr>
            <p:cNvPr id="5" name="object 5"/>
            <p:cNvSpPr/>
            <p:nvPr/>
          </p:nvSpPr>
          <p:spPr>
            <a:xfrm>
              <a:off x="291084" y="1321307"/>
              <a:ext cx="5125212" cy="17951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  <a:ln>
              <a:noFill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8036" y="1318132"/>
              <a:ext cx="5131435" cy="1801495"/>
            </a:xfrm>
            <a:custGeom>
              <a:avLst/>
              <a:gdLst/>
              <a:ahLst/>
              <a:cxnLst/>
              <a:rect l="l" t="t" r="r" b="b"/>
              <a:pathLst>
                <a:path w="5131435" h="1801495">
                  <a:moveTo>
                    <a:pt x="0" y="1801241"/>
                  </a:moveTo>
                  <a:lnTo>
                    <a:pt x="5131308" y="1801241"/>
                  </a:lnTo>
                  <a:lnTo>
                    <a:pt x="5131308" y="0"/>
                  </a:lnTo>
                  <a:lnTo>
                    <a:pt x="0" y="0"/>
                  </a:lnTo>
                  <a:lnTo>
                    <a:pt x="0" y="1801241"/>
                  </a:lnTo>
                  <a:close/>
                </a:path>
              </a:pathLst>
            </a:custGeom>
            <a:ln w="6088">
              <a:noFill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8704" y="79196"/>
              <a:ext cx="5117592" cy="114749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  <a:ln>
              <a:noFill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5656" y="76148"/>
              <a:ext cx="5123815" cy="1153795"/>
            </a:xfrm>
            <a:custGeom>
              <a:avLst/>
              <a:gdLst/>
              <a:ahLst/>
              <a:cxnLst/>
              <a:rect l="l" t="t" r="r" b="b"/>
              <a:pathLst>
                <a:path w="5123815" h="1153795">
                  <a:moveTo>
                    <a:pt x="0" y="1153591"/>
                  </a:moveTo>
                  <a:lnTo>
                    <a:pt x="5123687" y="1153591"/>
                  </a:lnTo>
                  <a:lnTo>
                    <a:pt x="5123687" y="0"/>
                  </a:lnTo>
                  <a:lnTo>
                    <a:pt x="0" y="0"/>
                  </a:lnTo>
                  <a:lnTo>
                    <a:pt x="0" y="1153591"/>
                  </a:lnTo>
                  <a:close/>
                </a:path>
              </a:pathLst>
            </a:custGeom>
            <a:ln w="6088">
              <a:noFill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80"/>
              <a:ext cx="5844540" cy="3288029"/>
            </a:xfrm>
            <a:custGeom>
              <a:avLst/>
              <a:gdLst/>
              <a:ahLst/>
              <a:cxnLst/>
              <a:rect l="l" t="t" r="r" b="b"/>
              <a:pathLst>
                <a:path w="5844540" h="3288029">
                  <a:moveTo>
                    <a:pt x="0" y="3287522"/>
                  </a:moveTo>
                  <a:lnTo>
                    <a:pt x="5844286" y="3287522"/>
                  </a:lnTo>
                  <a:lnTo>
                    <a:pt x="5844286" y="0"/>
                  </a:lnTo>
                  <a:lnTo>
                    <a:pt x="0" y="0"/>
                  </a:lnTo>
                  <a:lnTo>
                    <a:pt x="0" y="3287522"/>
                  </a:lnTo>
                  <a:close/>
                </a:path>
              </a:pathLst>
            </a:custGeom>
            <a:ln w="24384">
              <a:noFill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投影片編號版面配置區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02135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844540" cy="2220595"/>
          </a:xfrm>
          <a:custGeom>
            <a:avLst/>
            <a:gdLst/>
            <a:ahLst/>
            <a:cxnLst/>
            <a:rect l="l" t="t" r="r" b="b"/>
            <a:pathLst>
              <a:path w="5844540" h="2220595">
                <a:moveTo>
                  <a:pt x="0" y="2220290"/>
                </a:moveTo>
                <a:lnTo>
                  <a:pt x="5844540" y="2220290"/>
                </a:lnTo>
                <a:lnTo>
                  <a:pt x="5844540" y="0"/>
                </a:lnTo>
                <a:lnTo>
                  <a:pt x="0" y="0"/>
                </a:lnTo>
                <a:lnTo>
                  <a:pt x="0" y="222029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20289"/>
            <a:ext cx="5844540" cy="942340"/>
          </a:xfrm>
          <a:custGeom>
            <a:avLst/>
            <a:gdLst/>
            <a:ahLst/>
            <a:cxnLst/>
            <a:rect l="l" t="t" r="r" b="b"/>
            <a:pathLst>
              <a:path w="5844540" h="942339">
                <a:moveTo>
                  <a:pt x="0" y="941763"/>
                </a:moveTo>
                <a:lnTo>
                  <a:pt x="5844540" y="941763"/>
                </a:lnTo>
                <a:lnTo>
                  <a:pt x="5844540" y="0"/>
                </a:lnTo>
                <a:lnTo>
                  <a:pt x="0" y="0"/>
                </a:lnTo>
                <a:lnTo>
                  <a:pt x="0" y="94176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162053"/>
            <a:ext cx="1541145" cy="125095"/>
          </a:xfrm>
          <a:custGeom>
            <a:avLst/>
            <a:gdLst/>
            <a:ahLst/>
            <a:cxnLst/>
            <a:rect l="l" t="t" r="r" b="b"/>
            <a:pathLst>
              <a:path w="1541145" h="125095">
                <a:moveTo>
                  <a:pt x="0" y="124960"/>
                </a:moveTo>
                <a:lnTo>
                  <a:pt x="1540764" y="124960"/>
                </a:lnTo>
                <a:lnTo>
                  <a:pt x="1540764" y="0"/>
                </a:lnTo>
                <a:lnTo>
                  <a:pt x="0" y="0"/>
                </a:lnTo>
                <a:lnTo>
                  <a:pt x="0" y="12496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28942" y="126974"/>
            <a:ext cx="5715724" cy="3162020"/>
            <a:chOff x="128942" y="126974"/>
            <a:chExt cx="5715724" cy="3162020"/>
          </a:xfrm>
        </p:grpSpPr>
        <p:sp>
          <p:nvSpPr>
            <p:cNvPr id="6" name="object 6"/>
            <p:cNvSpPr/>
            <p:nvPr/>
          </p:nvSpPr>
          <p:spPr>
            <a:xfrm>
              <a:off x="1772412" y="3162053"/>
              <a:ext cx="4072254" cy="125095"/>
            </a:xfrm>
            <a:custGeom>
              <a:avLst/>
              <a:gdLst/>
              <a:ahLst/>
              <a:cxnLst/>
              <a:rect l="l" t="t" r="r" b="b"/>
              <a:pathLst>
                <a:path w="4072254" h="125095">
                  <a:moveTo>
                    <a:pt x="0" y="124960"/>
                  </a:moveTo>
                  <a:lnTo>
                    <a:pt x="4072128" y="124960"/>
                  </a:lnTo>
                  <a:lnTo>
                    <a:pt x="4072128" y="0"/>
                  </a:lnTo>
                  <a:lnTo>
                    <a:pt x="0" y="0"/>
                  </a:lnTo>
                  <a:lnTo>
                    <a:pt x="0" y="12496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8942" y="126974"/>
              <a:ext cx="5661660" cy="3154680"/>
            </a:xfrm>
            <a:custGeom>
              <a:avLst/>
              <a:gdLst/>
              <a:ahLst/>
              <a:cxnLst/>
              <a:rect l="l" t="t" r="r" b="b"/>
              <a:pathLst>
                <a:path w="5661660" h="3154679">
                  <a:moveTo>
                    <a:pt x="5661660" y="290703"/>
                  </a:moveTo>
                  <a:lnTo>
                    <a:pt x="5657850" y="243560"/>
                  </a:lnTo>
                  <a:lnTo>
                    <a:pt x="5646826" y="198831"/>
                  </a:lnTo>
                  <a:lnTo>
                    <a:pt x="5629199" y="157124"/>
                  </a:lnTo>
                  <a:lnTo>
                    <a:pt x="5605564" y="119037"/>
                  </a:lnTo>
                  <a:lnTo>
                    <a:pt x="5576506" y="85153"/>
                  </a:lnTo>
                  <a:lnTo>
                    <a:pt x="5542623" y="56095"/>
                  </a:lnTo>
                  <a:lnTo>
                    <a:pt x="5504535" y="32461"/>
                  </a:lnTo>
                  <a:lnTo>
                    <a:pt x="5462829" y="14833"/>
                  </a:lnTo>
                  <a:lnTo>
                    <a:pt x="5418099" y="3810"/>
                  </a:lnTo>
                  <a:lnTo>
                    <a:pt x="5370957" y="0"/>
                  </a:lnTo>
                  <a:lnTo>
                    <a:pt x="290677" y="0"/>
                  </a:lnTo>
                  <a:lnTo>
                    <a:pt x="243522" y="3810"/>
                  </a:lnTo>
                  <a:lnTo>
                    <a:pt x="198793" y="14833"/>
                  </a:lnTo>
                  <a:lnTo>
                    <a:pt x="157086" y="32461"/>
                  </a:lnTo>
                  <a:lnTo>
                    <a:pt x="118999" y="56095"/>
                  </a:lnTo>
                  <a:lnTo>
                    <a:pt x="85128" y="85153"/>
                  </a:lnTo>
                  <a:lnTo>
                    <a:pt x="56070" y="119037"/>
                  </a:lnTo>
                  <a:lnTo>
                    <a:pt x="32435" y="157124"/>
                  </a:lnTo>
                  <a:lnTo>
                    <a:pt x="14808" y="198831"/>
                  </a:lnTo>
                  <a:lnTo>
                    <a:pt x="3797" y="243560"/>
                  </a:lnTo>
                  <a:lnTo>
                    <a:pt x="0" y="290703"/>
                  </a:lnTo>
                  <a:lnTo>
                    <a:pt x="0" y="2863850"/>
                  </a:lnTo>
                  <a:lnTo>
                    <a:pt x="3797" y="2911005"/>
                  </a:lnTo>
                  <a:lnTo>
                    <a:pt x="14808" y="2955721"/>
                  </a:lnTo>
                  <a:lnTo>
                    <a:pt x="32435" y="2997416"/>
                  </a:lnTo>
                  <a:lnTo>
                    <a:pt x="56070" y="3035490"/>
                  </a:lnTo>
                  <a:lnTo>
                    <a:pt x="85128" y="3069336"/>
                  </a:lnTo>
                  <a:lnTo>
                    <a:pt x="118999" y="3098381"/>
                  </a:lnTo>
                  <a:lnTo>
                    <a:pt x="157086" y="3122003"/>
                  </a:lnTo>
                  <a:lnTo>
                    <a:pt x="198793" y="3139617"/>
                  </a:lnTo>
                  <a:lnTo>
                    <a:pt x="243522" y="3150628"/>
                  </a:lnTo>
                  <a:lnTo>
                    <a:pt x="290677" y="3154426"/>
                  </a:lnTo>
                  <a:lnTo>
                    <a:pt x="5370957" y="3154426"/>
                  </a:lnTo>
                  <a:lnTo>
                    <a:pt x="5418099" y="3150628"/>
                  </a:lnTo>
                  <a:lnTo>
                    <a:pt x="5462829" y="3139617"/>
                  </a:lnTo>
                  <a:lnTo>
                    <a:pt x="5504535" y="3122003"/>
                  </a:lnTo>
                  <a:lnTo>
                    <a:pt x="5542623" y="3098381"/>
                  </a:lnTo>
                  <a:lnTo>
                    <a:pt x="5576506" y="3069336"/>
                  </a:lnTo>
                  <a:lnTo>
                    <a:pt x="5605564" y="3035490"/>
                  </a:lnTo>
                  <a:lnTo>
                    <a:pt x="5629199" y="2997416"/>
                  </a:lnTo>
                  <a:lnTo>
                    <a:pt x="5646826" y="2955721"/>
                  </a:lnTo>
                  <a:lnTo>
                    <a:pt x="5657850" y="2911005"/>
                  </a:lnTo>
                  <a:lnTo>
                    <a:pt x="5661660" y="2863850"/>
                  </a:lnTo>
                  <a:lnTo>
                    <a:pt x="5661660" y="2907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82600" y="1388710"/>
              <a:ext cx="5218176" cy="370259"/>
            </a:xfrm>
            <a:custGeom>
              <a:avLst/>
              <a:gdLst/>
              <a:ahLst/>
              <a:cxnLst/>
              <a:rect l="l" t="t" r="r" b="b"/>
              <a:pathLst>
                <a:path w="5138420" h="358139">
                  <a:moveTo>
                    <a:pt x="0" y="358101"/>
                  </a:moveTo>
                  <a:lnTo>
                    <a:pt x="5138178" y="358101"/>
                  </a:lnTo>
                  <a:lnTo>
                    <a:pt x="5138178" y="0"/>
                  </a:lnTo>
                  <a:lnTo>
                    <a:pt x="0" y="0"/>
                  </a:lnTo>
                </a:path>
              </a:pathLst>
            </a:custGeom>
            <a:ln w="1826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753333" y="586794"/>
              <a:ext cx="3037332" cy="2560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46854" y="933040"/>
              <a:ext cx="886967" cy="18134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1879661" y="970761"/>
              <a:ext cx="461771" cy="17829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57860" y="867009"/>
              <a:ext cx="4244340" cy="1560657"/>
            </a:xfrm>
            <a:custGeom>
              <a:avLst/>
              <a:gdLst/>
              <a:ahLst/>
              <a:cxnLst/>
              <a:rect l="l" t="t" r="r" b="b"/>
              <a:pathLst>
                <a:path w="4326890" h="1566545">
                  <a:moveTo>
                    <a:pt x="4326636" y="0"/>
                  </a:moveTo>
                  <a:lnTo>
                    <a:pt x="4326636" y="442467"/>
                  </a:lnTo>
                </a:path>
                <a:path w="4326890" h="1566545">
                  <a:moveTo>
                    <a:pt x="1493520" y="298576"/>
                  </a:moveTo>
                  <a:lnTo>
                    <a:pt x="1493520" y="535812"/>
                  </a:lnTo>
                </a:path>
                <a:path w="4326890" h="1566545">
                  <a:moveTo>
                    <a:pt x="1871471" y="298576"/>
                  </a:moveTo>
                  <a:lnTo>
                    <a:pt x="1871471" y="535812"/>
                  </a:lnTo>
                </a:path>
                <a:path w="4326890" h="1566545">
                  <a:moveTo>
                    <a:pt x="0" y="673480"/>
                  </a:moveTo>
                  <a:lnTo>
                    <a:pt x="0" y="1566036"/>
                  </a:lnTo>
                </a:path>
              </a:pathLst>
            </a:custGeom>
            <a:ln w="36532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45000" y="1666398"/>
              <a:ext cx="6350" cy="300355"/>
            </a:xfrm>
            <a:custGeom>
              <a:avLst/>
              <a:gdLst/>
              <a:ahLst/>
              <a:cxnLst/>
              <a:rect l="l" t="t" r="r" b="b"/>
              <a:pathLst>
                <a:path w="6350" h="300355">
                  <a:moveTo>
                    <a:pt x="2984" y="-18266"/>
                  </a:moveTo>
                  <a:lnTo>
                    <a:pt x="2984" y="318494"/>
                  </a:lnTo>
                </a:path>
              </a:pathLst>
            </a:custGeom>
            <a:ln w="42501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78001" y="1772494"/>
              <a:ext cx="1752599" cy="442182"/>
            </a:xfrm>
            <a:custGeom>
              <a:avLst/>
              <a:gdLst/>
              <a:ahLst/>
              <a:cxnLst/>
              <a:rect l="l" t="t" r="r" b="b"/>
              <a:pathLst>
                <a:path w="1311910" h="1617345">
                  <a:moveTo>
                    <a:pt x="1311909" y="0"/>
                  </a:moveTo>
                  <a:lnTo>
                    <a:pt x="1311909" y="220979"/>
                  </a:lnTo>
                  <a:lnTo>
                    <a:pt x="0" y="220979"/>
                  </a:lnTo>
                  <a:lnTo>
                    <a:pt x="0" y="1617091"/>
                  </a:lnTo>
                </a:path>
              </a:pathLst>
            </a:custGeom>
            <a:ln w="36532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40764" y="2220289"/>
              <a:ext cx="231775" cy="1068705"/>
            </a:xfrm>
            <a:custGeom>
              <a:avLst/>
              <a:gdLst/>
              <a:ahLst/>
              <a:cxnLst/>
              <a:rect l="l" t="t" r="r" b="b"/>
              <a:pathLst>
                <a:path w="231775" h="1068704">
                  <a:moveTo>
                    <a:pt x="231648" y="0"/>
                  </a:moveTo>
                  <a:lnTo>
                    <a:pt x="0" y="0"/>
                  </a:lnTo>
                  <a:lnTo>
                    <a:pt x="0" y="1068501"/>
                  </a:lnTo>
                  <a:lnTo>
                    <a:pt x="231648" y="1068501"/>
                  </a:lnTo>
                  <a:lnTo>
                    <a:pt x="2316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54025" y="1884019"/>
            <a:ext cx="5611495" cy="13976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16025" marR="5080" indent="966469">
              <a:lnSpc>
                <a:spcPct val="142700"/>
              </a:lnSpc>
              <a:spcBef>
                <a:spcPts val="90"/>
              </a:spcBef>
            </a:pPr>
            <a:r>
              <a:rPr sz="1250" b="1" spc="30" dirty="0">
                <a:solidFill>
                  <a:srgbClr val="17171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資料行</a:t>
            </a:r>
            <a:r>
              <a:rPr sz="1250" b="1" spc="15" dirty="0">
                <a:solidFill>
                  <a:srgbClr val="17171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名</a:t>
            </a:r>
            <a:r>
              <a:rPr sz="1250" b="1" spc="25" dirty="0">
                <a:solidFill>
                  <a:srgbClr val="17171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稱</a:t>
            </a:r>
            <a:r>
              <a:rPr sz="1250" b="1" spc="30" dirty="0">
                <a:solidFill>
                  <a:srgbClr val="17171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：</a:t>
            </a:r>
            <a:r>
              <a:rPr sz="1250" spc="15" dirty="0">
                <a:solidFill>
                  <a:srgbClr val="17171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利</a:t>
            </a:r>
            <a:r>
              <a:rPr sz="1250" spc="30" dirty="0">
                <a:solidFill>
                  <a:srgbClr val="17171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用</a:t>
            </a:r>
            <a:r>
              <a:rPr sz="1250" spc="15" dirty="0">
                <a:solidFill>
                  <a:srgbClr val="17171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中</a:t>
            </a:r>
            <a:r>
              <a:rPr sz="1250" spc="30" dirty="0">
                <a:solidFill>
                  <a:srgbClr val="17171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括號包</a:t>
            </a:r>
            <a:r>
              <a:rPr sz="1250" spc="15" dirty="0">
                <a:solidFill>
                  <a:srgbClr val="17171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覆</a:t>
            </a:r>
            <a:r>
              <a:rPr sz="1250" spc="30" dirty="0">
                <a:solidFill>
                  <a:srgbClr val="17171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，不</a:t>
            </a:r>
            <a:r>
              <a:rPr sz="1250" spc="15" dirty="0">
                <a:solidFill>
                  <a:srgbClr val="17171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區</a:t>
            </a:r>
            <a:r>
              <a:rPr sz="1250" spc="30" dirty="0">
                <a:solidFill>
                  <a:srgbClr val="17171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分</a:t>
            </a:r>
            <a:r>
              <a:rPr sz="1250" spc="15" dirty="0">
                <a:solidFill>
                  <a:srgbClr val="17171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大</a:t>
            </a:r>
            <a:r>
              <a:rPr sz="1250" spc="30" dirty="0">
                <a:solidFill>
                  <a:srgbClr val="17171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小寫。 </a:t>
            </a:r>
            <a:r>
              <a:rPr sz="1250" b="1" spc="30" dirty="0">
                <a:solidFill>
                  <a:srgbClr val="17171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資料表</a:t>
            </a:r>
            <a:r>
              <a:rPr sz="1250" b="1" spc="15" dirty="0">
                <a:solidFill>
                  <a:srgbClr val="17171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名</a:t>
            </a:r>
            <a:r>
              <a:rPr sz="1250" b="1" spc="30" dirty="0">
                <a:solidFill>
                  <a:srgbClr val="17171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稱</a:t>
            </a:r>
            <a:r>
              <a:rPr sz="1250" b="1" spc="30" dirty="0">
                <a:solidFill>
                  <a:srgbClr val="17171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：</a:t>
            </a:r>
            <a:r>
              <a:rPr sz="1250" spc="15" dirty="0">
                <a:solidFill>
                  <a:srgbClr val="17171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利</a:t>
            </a:r>
            <a:r>
              <a:rPr sz="1250" spc="30" dirty="0">
                <a:solidFill>
                  <a:srgbClr val="17171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用</a:t>
            </a:r>
            <a:r>
              <a:rPr sz="1250" spc="15" dirty="0">
                <a:solidFill>
                  <a:srgbClr val="17171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單</a:t>
            </a:r>
            <a:r>
              <a:rPr sz="1250" spc="30" dirty="0">
                <a:solidFill>
                  <a:srgbClr val="17171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引號包</a:t>
            </a:r>
            <a:r>
              <a:rPr sz="1250" spc="15" dirty="0">
                <a:solidFill>
                  <a:srgbClr val="17171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覆</a:t>
            </a:r>
            <a:r>
              <a:rPr sz="1250" spc="30" dirty="0">
                <a:solidFill>
                  <a:srgbClr val="17171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，不</a:t>
            </a:r>
            <a:r>
              <a:rPr sz="1250" spc="15" dirty="0">
                <a:solidFill>
                  <a:srgbClr val="17171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區</a:t>
            </a:r>
            <a:r>
              <a:rPr sz="1250" spc="30" dirty="0">
                <a:solidFill>
                  <a:srgbClr val="17171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分</a:t>
            </a:r>
            <a:r>
              <a:rPr sz="1250" spc="15" dirty="0">
                <a:solidFill>
                  <a:srgbClr val="17171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大</a:t>
            </a:r>
            <a:r>
              <a:rPr sz="1250" spc="30" dirty="0">
                <a:solidFill>
                  <a:srgbClr val="17171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小寫。</a:t>
            </a:r>
            <a:endParaRPr sz="1250" dirty="0">
              <a:latin typeface="微軟正黑體" panose="020B0604030504040204" pitchFamily="34" charset="-120"/>
              <a:ea typeface="微軟正黑體" panose="020B0604030504040204" pitchFamily="34" charset="-120"/>
              <a:cs typeface="UKIJ CJK"/>
            </a:endParaRPr>
          </a:p>
          <a:p>
            <a:pPr marL="23495">
              <a:lnSpc>
                <a:spcPct val="100000"/>
              </a:lnSpc>
              <a:spcBef>
                <a:spcPts val="1025"/>
              </a:spcBef>
            </a:pPr>
            <a:r>
              <a:rPr sz="1250" b="1" spc="30" dirty="0">
                <a:solidFill>
                  <a:srgbClr val="17171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資料行或量值名稱</a:t>
            </a:r>
            <a:r>
              <a:rPr sz="1250" b="1" spc="30" dirty="0">
                <a:solidFill>
                  <a:srgbClr val="17171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：</a:t>
            </a:r>
            <a:r>
              <a:rPr sz="1250" spc="30" dirty="0">
                <a:solidFill>
                  <a:srgbClr val="17171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名</a:t>
            </a:r>
            <a:r>
              <a:rPr sz="1250" spc="15" dirty="0">
                <a:solidFill>
                  <a:srgbClr val="17171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稱</a:t>
            </a:r>
            <a:r>
              <a:rPr sz="1250" spc="30" dirty="0">
                <a:solidFill>
                  <a:srgbClr val="17171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不可</a:t>
            </a:r>
            <a:r>
              <a:rPr sz="1250" spc="15" dirty="0">
                <a:solidFill>
                  <a:srgbClr val="17171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有</a:t>
            </a:r>
            <a:r>
              <a:rPr sz="1250" spc="30" dirty="0">
                <a:solidFill>
                  <a:srgbClr val="17171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空白</a:t>
            </a:r>
            <a:r>
              <a:rPr sz="1250" spc="15" dirty="0">
                <a:solidFill>
                  <a:srgbClr val="17171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或</a:t>
            </a:r>
            <a:r>
              <a:rPr sz="1250" spc="30" dirty="0">
                <a:solidFill>
                  <a:srgbClr val="17171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特殊</a:t>
            </a:r>
            <a:r>
              <a:rPr sz="1250" spc="15" dirty="0">
                <a:solidFill>
                  <a:srgbClr val="17171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字</a:t>
            </a:r>
            <a:r>
              <a:rPr sz="1250" spc="315" dirty="0">
                <a:solidFill>
                  <a:srgbClr val="17171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元</a:t>
            </a:r>
            <a:r>
              <a:rPr sz="1250" spc="70" dirty="0">
                <a:solidFill>
                  <a:srgbClr val="17171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(.,;/\*?$%&amp;+=[](){}&lt;&gt;)</a:t>
            </a:r>
            <a:endParaRPr sz="1250" dirty="0">
              <a:latin typeface="微軟正黑體" panose="020B0604030504040204" pitchFamily="34" charset="-120"/>
              <a:ea typeface="微軟正黑體" panose="020B0604030504040204" pitchFamily="34" charset="-120"/>
              <a:cs typeface="UKIJ CJK"/>
            </a:endParaRPr>
          </a:p>
          <a:p>
            <a:pPr marL="41910">
              <a:lnSpc>
                <a:spcPct val="100000"/>
              </a:lnSpc>
              <a:spcBef>
                <a:spcPts val="785"/>
              </a:spcBef>
            </a:pPr>
            <a:r>
              <a:rPr sz="1250" spc="-114" dirty="0">
                <a:solidFill>
                  <a:srgbClr val="17171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**</a:t>
            </a:r>
            <a:r>
              <a:rPr sz="1250" spc="-10" dirty="0">
                <a:solidFill>
                  <a:srgbClr val="17171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 </a:t>
            </a:r>
            <a:r>
              <a:rPr sz="1250" spc="30" dirty="0">
                <a:solidFill>
                  <a:srgbClr val="17171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資料行或量值名稱在</a:t>
            </a:r>
            <a:r>
              <a:rPr sz="1250" spc="15" dirty="0">
                <a:solidFill>
                  <a:srgbClr val="17171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資</a:t>
            </a:r>
            <a:r>
              <a:rPr sz="1250" spc="30" dirty="0">
                <a:solidFill>
                  <a:srgbClr val="17171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料表</a:t>
            </a:r>
            <a:r>
              <a:rPr sz="1250" spc="15" dirty="0">
                <a:solidFill>
                  <a:srgbClr val="17171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中</a:t>
            </a:r>
            <a:r>
              <a:rPr sz="1250" spc="30" dirty="0">
                <a:solidFill>
                  <a:srgbClr val="17171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必須</a:t>
            </a:r>
            <a:r>
              <a:rPr sz="1250" spc="15" dirty="0">
                <a:solidFill>
                  <a:srgbClr val="17171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是</a:t>
            </a:r>
            <a:r>
              <a:rPr sz="1250" spc="30" dirty="0">
                <a:solidFill>
                  <a:srgbClr val="17171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唯一</a:t>
            </a:r>
            <a:r>
              <a:rPr sz="1250" spc="15" dirty="0">
                <a:solidFill>
                  <a:srgbClr val="17171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的</a:t>
            </a:r>
            <a:r>
              <a:rPr sz="1250" spc="30" dirty="0">
                <a:solidFill>
                  <a:srgbClr val="17171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不可</a:t>
            </a:r>
            <a:r>
              <a:rPr sz="1250" spc="15" dirty="0">
                <a:solidFill>
                  <a:srgbClr val="17171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重</a:t>
            </a:r>
            <a:r>
              <a:rPr sz="1250" spc="30" dirty="0">
                <a:solidFill>
                  <a:srgbClr val="17171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複</a:t>
            </a:r>
            <a:endParaRPr sz="1250" dirty="0">
              <a:latin typeface="微軟正黑體" panose="020B0604030504040204" pitchFamily="34" charset="-120"/>
              <a:ea typeface="微軟正黑體" panose="020B0604030504040204" pitchFamily="34" charset="-120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  <a:tabLst>
                <a:tab pos="4162425" algn="l"/>
              </a:tabLst>
            </a:pPr>
            <a:r>
              <a:rPr sz="600" spc="35" dirty="0">
                <a:solidFill>
                  <a:srgbClr val="BEBEB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	</a:t>
            </a:r>
            <a:endParaRPr sz="600" dirty="0">
              <a:latin typeface="微軟正黑體" panose="020B0604030504040204" pitchFamily="34" charset="-120"/>
              <a:ea typeface="微軟正黑體" panose="020B0604030504040204" pitchFamily="34" charset="-120"/>
              <a:cs typeface="UKIJ CJK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380"/>
            <a:ext cx="5844540" cy="3288029"/>
          </a:xfrm>
          <a:custGeom>
            <a:avLst/>
            <a:gdLst/>
            <a:ahLst/>
            <a:cxnLst/>
            <a:rect l="l" t="t" r="r" b="b"/>
            <a:pathLst>
              <a:path w="5844540" h="3288029">
                <a:moveTo>
                  <a:pt x="0" y="3287522"/>
                </a:moveTo>
                <a:lnTo>
                  <a:pt x="5844286" y="3287522"/>
                </a:lnTo>
                <a:lnTo>
                  <a:pt x="5844286" y="0"/>
                </a:lnTo>
                <a:lnTo>
                  <a:pt x="0" y="0"/>
                </a:lnTo>
                <a:lnTo>
                  <a:pt x="0" y="3287522"/>
                </a:lnTo>
                <a:close/>
              </a:path>
            </a:pathLst>
          </a:custGeom>
          <a:ln w="24384">
            <a:noFill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5"/>
          <p:cNvSpPr txBox="1">
            <a:spLocks/>
          </p:cNvSpPr>
          <p:nvPr/>
        </p:nvSpPr>
        <p:spPr>
          <a:xfrm>
            <a:off x="2159000" y="160083"/>
            <a:ext cx="180848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zh-TW" altLang="en-US" sz="2800" kern="0" spc="5" dirty="0" smtClean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新增量值</a:t>
            </a:r>
            <a:endParaRPr lang="zh-TW" altLang="en-US" sz="2800" kern="0" dirty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20" y="1390615"/>
            <a:ext cx="4492369" cy="366448"/>
          </a:xfrm>
          <a:prstGeom prst="rect">
            <a:avLst/>
          </a:prstGeom>
        </p:spPr>
      </p:pic>
      <p:sp>
        <p:nvSpPr>
          <p:cNvPr id="8" name="投影片編號版面配置區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45076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14300" y="630935"/>
            <a:ext cx="5661660" cy="2578735"/>
          </a:xfrm>
          <a:custGeom>
            <a:avLst/>
            <a:gdLst/>
            <a:ahLst/>
            <a:cxnLst/>
            <a:rect l="l" t="t" r="r" b="b"/>
            <a:pathLst>
              <a:path w="5661660" h="2578735">
                <a:moveTo>
                  <a:pt x="5661660" y="237490"/>
                </a:moveTo>
                <a:lnTo>
                  <a:pt x="5656821" y="189623"/>
                </a:lnTo>
                <a:lnTo>
                  <a:pt x="5642978" y="145046"/>
                </a:lnTo>
                <a:lnTo>
                  <a:pt x="5621058" y="104698"/>
                </a:lnTo>
                <a:lnTo>
                  <a:pt x="5592038" y="69557"/>
                </a:lnTo>
                <a:lnTo>
                  <a:pt x="5556872" y="40563"/>
                </a:lnTo>
                <a:lnTo>
                  <a:pt x="5516511" y="18669"/>
                </a:lnTo>
                <a:lnTo>
                  <a:pt x="5471909" y="4826"/>
                </a:lnTo>
                <a:lnTo>
                  <a:pt x="5424043" y="0"/>
                </a:lnTo>
                <a:lnTo>
                  <a:pt x="237591" y="0"/>
                </a:lnTo>
                <a:lnTo>
                  <a:pt x="189699" y="4826"/>
                </a:lnTo>
                <a:lnTo>
                  <a:pt x="145110" y="18669"/>
                </a:lnTo>
                <a:lnTo>
                  <a:pt x="104749" y="40563"/>
                </a:lnTo>
                <a:lnTo>
                  <a:pt x="69583" y="69557"/>
                </a:lnTo>
                <a:lnTo>
                  <a:pt x="40576" y="104698"/>
                </a:lnTo>
                <a:lnTo>
                  <a:pt x="18669" y="145046"/>
                </a:lnTo>
                <a:lnTo>
                  <a:pt x="4826" y="189623"/>
                </a:lnTo>
                <a:lnTo>
                  <a:pt x="0" y="237490"/>
                </a:lnTo>
                <a:lnTo>
                  <a:pt x="0" y="2340864"/>
                </a:lnTo>
                <a:lnTo>
                  <a:pt x="4826" y="2388743"/>
                </a:lnTo>
                <a:lnTo>
                  <a:pt x="18669" y="2433332"/>
                </a:lnTo>
                <a:lnTo>
                  <a:pt x="40576" y="2473680"/>
                </a:lnTo>
                <a:lnTo>
                  <a:pt x="69583" y="2508847"/>
                </a:lnTo>
                <a:lnTo>
                  <a:pt x="104749" y="2537853"/>
                </a:lnTo>
                <a:lnTo>
                  <a:pt x="145110" y="2559761"/>
                </a:lnTo>
                <a:lnTo>
                  <a:pt x="189699" y="2573591"/>
                </a:lnTo>
                <a:lnTo>
                  <a:pt x="237591" y="2578417"/>
                </a:lnTo>
                <a:lnTo>
                  <a:pt x="5424043" y="2578417"/>
                </a:lnTo>
                <a:lnTo>
                  <a:pt x="5471909" y="2573591"/>
                </a:lnTo>
                <a:lnTo>
                  <a:pt x="5516511" y="2559748"/>
                </a:lnTo>
                <a:lnTo>
                  <a:pt x="5556872" y="2537853"/>
                </a:lnTo>
                <a:lnTo>
                  <a:pt x="5592038" y="2508847"/>
                </a:lnTo>
                <a:lnTo>
                  <a:pt x="5621058" y="2473680"/>
                </a:lnTo>
                <a:lnTo>
                  <a:pt x="5642978" y="2433332"/>
                </a:lnTo>
                <a:lnTo>
                  <a:pt x="5656821" y="2388743"/>
                </a:lnTo>
                <a:lnTo>
                  <a:pt x="5661660" y="2340864"/>
                </a:lnTo>
                <a:lnTo>
                  <a:pt x="5661660" y="2374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21585" y="159766"/>
            <a:ext cx="180848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5" dirty="0"/>
              <a:t>新增資料行</a:t>
            </a:r>
            <a:endParaRPr sz="2800" dirty="0"/>
          </a:p>
        </p:txBody>
      </p:sp>
      <p:sp>
        <p:nvSpPr>
          <p:cNvPr id="6" name="object 6"/>
          <p:cNvSpPr txBox="1"/>
          <p:nvPr/>
        </p:nvSpPr>
        <p:spPr>
          <a:xfrm>
            <a:off x="252780" y="794130"/>
            <a:ext cx="9398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10" dirty="0">
                <a:solidFill>
                  <a:srgbClr val="1A1A1A"/>
                </a:solidFill>
                <a:latin typeface="Arial"/>
                <a:cs typeface="Arial"/>
              </a:rPr>
              <a:t>•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8144" y="785888"/>
            <a:ext cx="793115" cy="26098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254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sz="1500" b="1" spc="35" dirty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銷售成本</a:t>
            </a:r>
            <a:endParaRPr sz="1500" b="1" dirty="0">
              <a:latin typeface="微軟正黑體" panose="020B0604030504040204" pitchFamily="34" charset="-120"/>
              <a:ea typeface="微軟正黑體" panose="020B0604030504040204" pitchFamily="34" charset="-120"/>
              <a:cs typeface="Noto Sans CJK JP Medi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64666" y="794130"/>
            <a:ext cx="612140" cy="2481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35" dirty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資料行</a:t>
            </a:r>
            <a:endParaRPr sz="1500" dirty="0">
              <a:latin typeface="微軟正黑體" panose="020B0604030504040204" pitchFamily="34" charset="-120"/>
              <a:ea typeface="微軟正黑體" panose="020B0604030504040204" pitchFamily="34" charset="-120"/>
              <a:cs typeface="UKIJ CJK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210811" y="763396"/>
            <a:ext cx="1570355" cy="1903730"/>
            <a:chOff x="4210811" y="763396"/>
            <a:chExt cx="1570355" cy="1903730"/>
          </a:xfrm>
        </p:grpSpPr>
        <p:sp>
          <p:nvSpPr>
            <p:cNvPr id="10" name="object 10"/>
            <p:cNvSpPr/>
            <p:nvPr/>
          </p:nvSpPr>
          <p:spPr>
            <a:xfrm>
              <a:off x="4258055" y="769619"/>
              <a:ext cx="1516380" cy="18911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55007" y="766571"/>
              <a:ext cx="1522730" cy="1897380"/>
            </a:xfrm>
            <a:custGeom>
              <a:avLst/>
              <a:gdLst/>
              <a:ahLst/>
              <a:cxnLst/>
              <a:rect l="l" t="t" r="r" b="b"/>
              <a:pathLst>
                <a:path w="1522729" h="1897380">
                  <a:moveTo>
                    <a:pt x="0" y="1897252"/>
                  </a:moveTo>
                  <a:lnTo>
                    <a:pt x="1522476" y="1897252"/>
                  </a:lnTo>
                  <a:lnTo>
                    <a:pt x="1522476" y="0"/>
                  </a:lnTo>
                  <a:lnTo>
                    <a:pt x="0" y="0"/>
                  </a:lnTo>
                  <a:lnTo>
                    <a:pt x="0" y="1897252"/>
                  </a:lnTo>
                  <a:close/>
                </a:path>
              </a:pathLst>
            </a:custGeom>
            <a:ln w="6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10812" y="2011552"/>
              <a:ext cx="414655" cy="323215"/>
            </a:xfrm>
            <a:custGeom>
              <a:avLst/>
              <a:gdLst/>
              <a:ahLst/>
              <a:cxnLst/>
              <a:rect l="l" t="t" r="r" b="b"/>
              <a:pathLst>
                <a:path w="414654" h="323214">
                  <a:moveTo>
                    <a:pt x="414528" y="162306"/>
                  </a:moveTo>
                  <a:lnTo>
                    <a:pt x="314693" y="112395"/>
                  </a:lnTo>
                  <a:lnTo>
                    <a:pt x="301040" y="79984"/>
                  </a:lnTo>
                  <a:lnTo>
                    <a:pt x="275793" y="47294"/>
                  </a:lnTo>
                  <a:lnTo>
                    <a:pt x="243103" y="22047"/>
                  </a:lnTo>
                  <a:lnTo>
                    <a:pt x="204508" y="5778"/>
                  </a:lnTo>
                  <a:lnTo>
                    <a:pt x="161544" y="0"/>
                  </a:lnTo>
                  <a:lnTo>
                    <a:pt x="118567" y="5778"/>
                  </a:lnTo>
                  <a:lnTo>
                    <a:pt x="79971" y="22047"/>
                  </a:lnTo>
                  <a:lnTo>
                    <a:pt x="47282" y="47294"/>
                  </a:lnTo>
                  <a:lnTo>
                    <a:pt x="22034" y="79984"/>
                  </a:lnTo>
                  <a:lnTo>
                    <a:pt x="5765" y="118579"/>
                  </a:lnTo>
                  <a:lnTo>
                    <a:pt x="0" y="161544"/>
                  </a:lnTo>
                  <a:lnTo>
                    <a:pt x="5765" y="204470"/>
                  </a:lnTo>
                  <a:lnTo>
                    <a:pt x="22034" y="243052"/>
                  </a:lnTo>
                  <a:lnTo>
                    <a:pt x="47282" y="275755"/>
                  </a:lnTo>
                  <a:lnTo>
                    <a:pt x="79971" y="301028"/>
                  </a:lnTo>
                  <a:lnTo>
                    <a:pt x="118567" y="317322"/>
                  </a:lnTo>
                  <a:lnTo>
                    <a:pt x="161544" y="323088"/>
                  </a:lnTo>
                  <a:lnTo>
                    <a:pt x="204508" y="317322"/>
                  </a:lnTo>
                  <a:lnTo>
                    <a:pt x="243103" y="301028"/>
                  </a:lnTo>
                  <a:lnTo>
                    <a:pt x="275793" y="275755"/>
                  </a:lnTo>
                  <a:lnTo>
                    <a:pt x="301040" y="243052"/>
                  </a:lnTo>
                  <a:lnTo>
                    <a:pt x="313855" y="212648"/>
                  </a:lnTo>
                  <a:lnTo>
                    <a:pt x="414528" y="16230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35660" y="1036751"/>
            <a:ext cx="4009390" cy="127698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200" spc="1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關</a:t>
            </a:r>
            <a:r>
              <a:rPr lang="zh-TW" altLang="en-US" sz="1200" spc="10" dirty="0"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聯</a:t>
            </a:r>
            <a:r>
              <a:rPr sz="1200" spc="1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條件前提下可傳回指定資料表</a:t>
            </a:r>
            <a:r>
              <a:rPr sz="1200" spc="2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資</a:t>
            </a:r>
            <a:r>
              <a:rPr sz="1200" spc="1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料</a:t>
            </a:r>
            <a:r>
              <a:rPr sz="1200" spc="10" dirty="0"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；</a:t>
            </a:r>
            <a:endParaRPr sz="1200" dirty="0">
              <a:latin typeface="微軟正黑體" panose="020B0604030504040204" pitchFamily="34" charset="-120"/>
              <a:ea typeface="微軟正黑體" panose="020B0604030504040204" pitchFamily="34" charset="-120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10" dirty="0"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用</a:t>
            </a:r>
            <a:r>
              <a:rPr sz="1200" spc="-10" dirty="0"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 </a:t>
            </a:r>
            <a:r>
              <a:rPr sz="1200" spc="45" dirty="0"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RELATED</a:t>
            </a:r>
            <a:r>
              <a:rPr sz="1200" spc="5" dirty="0"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 </a:t>
            </a:r>
            <a:r>
              <a:rPr sz="1200" spc="10" dirty="0"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函式傳回需要任一資料表資料中的</a:t>
            </a:r>
            <a:r>
              <a:rPr sz="1200" spc="20" dirty="0"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值</a:t>
            </a:r>
            <a:r>
              <a:rPr sz="1200" spc="10" dirty="0"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，</a:t>
            </a:r>
            <a:endParaRPr sz="1200" dirty="0">
              <a:latin typeface="微軟正黑體" panose="020B0604030504040204" pitchFamily="34" charset="-120"/>
              <a:ea typeface="微軟正黑體" panose="020B0604030504040204" pitchFamily="34" charset="-120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200" spc="45" dirty="0"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RELATED</a:t>
            </a:r>
            <a:r>
              <a:rPr sz="1200" spc="-15" dirty="0"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 </a:t>
            </a:r>
            <a:r>
              <a:rPr sz="1200" spc="10" dirty="0"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函式與</a:t>
            </a:r>
            <a:r>
              <a:rPr sz="1200" spc="-10" dirty="0"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 </a:t>
            </a:r>
            <a:r>
              <a:rPr sz="1200" spc="20" dirty="0"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Excel</a:t>
            </a:r>
            <a:r>
              <a:rPr sz="1200" spc="-10" dirty="0"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 </a:t>
            </a:r>
            <a:r>
              <a:rPr sz="1200" spc="10" dirty="0"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中的</a:t>
            </a:r>
            <a:r>
              <a:rPr sz="1200" spc="-10" dirty="0"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 </a:t>
            </a:r>
            <a:r>
              <a:rPr sz="1200" spc="55" dirty="0"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Vlookup</a:t>
            </a:r>
            <a:r>
              <a:rPr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 </a:t>
            </a:r>
            <a:r>
              <a:rPr sz="1200" spc="10" dirty="0"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函數</a:t>
            </a:r>
            <a:r>
              <a:rPr sz="1200" spc="20" dirty="0"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作</a:t>
            </a:r>
            <a:r>
              <a:rPr sz="1200" spc="10" dirty="0"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用相似。</a:t>
            </a:r>
            <a:endParaRPr sz="1200" dirty="0">
              <a:latin typeface="微軟正黑體" panose="020B0604030504040204" pitchFamily="34" charset="-120"/>
              <a:ea typeface="微軟正黑體" panose="020B0604030504040204" pitchFamily="34" charset="-120"/>
              <a:cs typeface="UKIJ CJK"/>
            </a:endParaRPr>
          </a:p>
          <a:p>
            <a:pPr marR="5080" algn="r">
              <a:lnSpc>
                <a:spcPct val="100000"/>
              </a:lnSpc>
              <a:spcBef>
                <a:spcPts val="1125"/>
              </a:spcBef>
            </a:pPr>
            <a:r>
              <a:rPr sz="1800" b="1" spc="-5" dirty="0">
                <a:solidFill>
                  <a:srgbClr val="FFFFFF"/>
                </a:solidFill>
                <a:latin typeface="Carlito"/>
                <a:cs typeface="Carlito"/>
              </a:rPr>
              <a:t>1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488180" y="2288920"/>
            <a:ext cx="413384" cy="321945"/>
          </a:xfrm>
          <a:custGeom>
            <a:avLst/>
            <a:gdLst/>
            <a:ahLst/>
            <a:cxnLst/>
            <a:rect l="l" t="t" r="r" b="b"/>
            <a:pathLst>
              <a:path w="413385" h="321944">
                <a:moveTo>
                  <a:pt x="413004" y="160782"/>
                </a:moveTo>
                <a:lnTo>
                  <a:pt x="313524" y="111048"/>
                </a:lnTo>
                <a:lnTo>
                  <a:pt x="313359" y="109982"/>
                </a:lnTo>
                <a:lnTo>
                  <a:pt x="290525" y="65836"/>
                </a:lnTo>
                <a:lnTo>
                  <a:pt x="255727" y="31038"/>
                </a:lnTo>
                <a:lnTo>
                  <a:pt x="211582" y="8204"/>
                </a:lnTo>
                <a:lnTo>
                  <a:pt x="160782" y="0"/>
                </a:lnTo>
                <a:lnTo>
                  <a:pt x="109969" y="8204"/>
                </a:lnTo>
                <a:lnTo>
                  <a:pt x="65824" y="31038"/>
                </a:lnTo>
                <a:lnTo>
                  <a:pt x="31026" y="65836"/>
                </a:lnTo>
                <a:lnTo>
                  <a:pt x="8191" y="109982"/>
                </a:lnTo>
                <a:lnTo>
                  <a:pt x="0" y="160782"/>
                </a:lnTo>
                <a:lnTo>
                  <a:pt x="8191" y="211594"/>
                </a:lnTo>
                <a:lnTo>
                  <a:pt x="31026" y="255727"/>
                </a:lnTo>
                <a:lnTo>
                  <a:pt x="65824" y="290537"/>
                </a:lnTo>
                <a:lnTo>
                  <a:pt x="109969" y="313372"/>
                </a:lnTo>
                <a:lnTo>
                  <a:pt x="160782" y="321564"/>
                </a:lnTo>
                <a:lnTo>
                  <a:pt x="211582" y="313372"/>
                </a:lnTo>
                <a:lnTo>
                  <a:pt x="255727" y="290537"/>
                </a:lnTo>
                <a:lnTo>
                  <a:pt x="290525" y="255727"/>
                </a:lnTo>
                <a:lnTo>
                  <a:pt x="313359" y="211594"/>
                </a:lnTo>
                <a:lnTo>
                  <a:pt x="313524" y="210527"/>
                </a:lnTo>
                <a:lnTo>
                  <a:pt x="413004" y="16078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580382" y="2292222"/>
            <a:ext cx="140970" cy="298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b="1" spc="15" dirty="0">
                <a:solidFill>
                  <a:srgbClr val="FFFFFF"/>
                </a:solidFill>
                <a:latin typeface="Carlito"/>
                <a:cs typeface="Carlito"/>
              </a:rPr>
              <a:t>2</a:t>
            </a:r>
            <a:endParaRPr sz="175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7903" y="2748152"/>
            <a:ext cx="5040630" cy="2481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0" spc="35" dirty="0">
                <a:solidFill>
                  <a:srgbClr val="4F81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銷售成本</a:t>
            </a:r>
            <a:r>
              <a:rPr sz="1500" b="0" spc="20" dirty="0">
                <a:solidFill>
                  <a:srgbClr val="4F81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 </a:t>
            </a:r>
            <a:r>
              <a:rPr sz="1500" b="0" spc="290" dirty="0">
                <a:solidFill>
                  <a:srgbClr val="4F81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=</a:t>
            </a:r>
            <a:r>
              <a:rPr sz="1500" b="0" spc="25" dirty="0">
                <a:solidFill>
                  <a:srgbClr val="4F81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 </a:t>
            </a:r>
            <a:r>
              <a:rPr sz="1500" b="0" spc="10" dirty="0">
                <a:solidFill>
                  <a:srgbClr val="4F81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RELATED('</a:t>
            </a:r>
            <a:r>
              <a:rPr sz="1500" b="0" spc="35" dirty="0">
                <a:solidFill>
                  <a:srgbClr val="4F81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產品資料表</a:t>
            </a:r>
            <a:r>
              <a:rPr sz="1500" b="0" spc="-15" dirty="0">
                <a:solidFill>
                  <a:srgbClr val="4F81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'[</a:t>
            </a:r>
            <a:r>
              <a:rPr sz="1500" b="0" spc="35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產品成本</a:t>
            </a:r>
            <a:r>
              <a:rPr sz="1500" b="0" dirty="0">
                <a:solidFill>
                  <a:srgbClr val="4F81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])*[</a:t>
            </a:r>
            <a:r>
              <a:rPr sz="1500" b="0" spc="35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銷售數量</a:t>
            </a:r>
            <a:r>
              <a:rPr sz="1500" b="0" spc="5" dirty="0">
                <a:solidFill>
                  <a:srgbClr val="4F81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]</a:t>
            </a:r>
            <a:endParaRPr sz="1500" dirty="0">
              <a:latin typeface="微軟正黑體" panose="020B0604030504040204" pitchFamily="34" charset="-120"/>
              <a:ea typeface="微軟正黑體" panose="020B0604030504040204" pitchFamily="34" charset="-120"/>
              <a:cs typeface="Noto Sans CJK JP Medium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4058" y="2319273"/>
            <a:ext cx="3670657" cy="28661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0" spc="35" dirty="0" err="1">
                <a:solidFill>
                  <a:srgbClr val="77923B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語法</a:t>
            </a:r>
            <a:r>
              <a:rPr sz="1500" b="0" dirty="0" err="1">
                <a:solidFill>
                  <a:srgbClr val="77923B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：</a:t>
            </a:r>
            <a:r>
              <a:rPr sz="1750" dirty="0" err="1">
                <a:solidFill>
                  <a:srgbClr val="0000F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rlito"/>
              </a:rPr>
              <a:t>RELATED</a:t>
            </a:r>
            <a:r>
              <a:rPr sz="1750" spc="-25" dirty="0">
                <a:solidFill>
                  <a:srgbClr val="0000F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rlito"/>
              </a:rPr>
              <a:t> </a:t>
            </a:r>
            <a:r>
              <a:rPr sz="1500" spc="65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(</a:t>
            </a:r>
            <a:r>
              <a:rPr lang="en-US" altLang="zh-TW" sz="1500" spc="65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'</a:t>
            </a:r>
            <a:r>
              <a:rPr sz="1500" spc="35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資料表</a:t>
            </a:r>
            <a:r>
              <a:rPr lang="en-US" altLang="zh-TW" sz="1500" spc="650" dirty="0"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'</a:t>
            </a:r>
            <a:r>
              <a:rPr sz="1500" spc="65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[</a:t>
            </a:r>
            <a:r>
              <a:rPr sz="1500" spc="35" dirty="0"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資料行</a:t>
            </a:r>
            <a:r>
              <a:rPr sz="1500" spc="30" dirty="0"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])</a:t>
            </a:r>
            <a:endParaRPr sz="1500" dirty="0">
              <a:latin typeface="微軟正黑體" panose="020B0604030504040204" pitchFamily="34" charset="-120"/>
              <a:ea typeface="微軟正黑體" panose="020B0604030504040204" pitchFamily="34" charset="-120"/>
              <a:cs typeface="UKIJ CJK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965"/>
            <a:ext cx="5844540" cy="3286125"/>
          </a:xfrm>
          <a:custGeom>
            <a:avLst/>
            <a:gdLst/>
            <a:ahLst/>
            <a:cxnLst/>
            <a:rect l="l" t="t" r="r" b="b"/>
            <a:pathLst>
              <a:path w="5844540" h="3286125">
                <a:moveTo>
                  <a:pt x="0" y="3285998"/>
                </a:moveTo>
                <a:lnTo>
                  <a:pt x="5844286" y="3285998"/>
                </a:lnTo>
                <a:lnTo>
                  <a:pt x="5844286" y="0"/>
                </a:lnTo>
                <a:lnTo>
                  <a:pt x="0" y="0"/>
                </a:lnTo>
                <a:lnTo>
                  <a:pt x="0" y="3285998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92988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3225" y="550003"/>
            <a:ext cx="5661660" cy="2578735"/>
          </a:xfrm>
          <a:custGeom>
            <a:avLst/>
            <a:gdLst/>
            <a:ahLst/>
            <a:cxnLst/>
            <a:rect l="l" t="t" r="r" b="b"/>
            <a:pathLst>
              <a:path w="5661660" h="2578735">
                <a:moveTo>
                  <a:pt x="5661660" y="1567053"/>
                </a:moveTo>
                <a:lnTo>
                  <a:pt x="5653583" y="1527124"/>
                </a:lnTo>
                <a:lnTo>
                  <a:pt x="5631586" y="1494510"/>
                </a:lnTo>
                <a:lnTo>
                  <a:pt x="5598973" y="1472514"/>
                </a:lnTo>
                <a:lnTo>
                  <a:pt x="5559044" y="1464437"/>
                </a:lnTo>
                <a:lnTo>
                  <a:pt x="102641" y="1464437"/>
                </a:lnTo>
                <a:lnTo>
                  <a:pt x="62687" y="1472514"/>
                </a:lnTo>
                <a:lnTo>
                  <a:pt x="30060" y="1494510"/>
                </a:lnTo>
                <a:lnTo>
                  <a:pt x="8064" y="1527124"/>
                </a:lnTo>
                <a:lnTo>
                  <a:pt x="0" y="1567053"/>
                </a:lnTo>
                <a:lnTo>
                  <a:pt x="0" y="2475738"/>
                </a:lnTo>
                <a:lnTo>
                  <a:pt x="8064" y="2515743"/>
                </a:lnTo>
                <a:lnTo>
                  <a:pt x="30060" y="2548369"/>
                </a:lnTo>
                <a:lnTo>
                  <a:pt x="62687" y="2570365"/>
                </a:lnTo>
                <a:lnTo>
                  <a:pt x="102641" y="2578417"/>
                </a:lnTo>
                <a:lnTo>
                  <a:pt x="5559044" y="2578417"/>
                </a:lnTo>
                <a:lnTo>
                  <a:pt x="5598973" y="2570365"/>
                </a:lnTo>
                <a:lnTo>
                  <a:pt x="5631586" y="2548369"/>
                </a:lnTo>
                <a:lnTo>
                  <a:pt x="5653583" y="2515743"/>
                </a:lnTo>
                <a:lnTo>
                  <a:pt x="5661660" y="2475738"/>
                </a:lnTo>
                <a:lnTo>
                  <a:pt x="5661660" y="1567053"/>
                </a:lnTo>
                <a:close/>
              </a:path>
              <a:path w="5661660" h="2578735">
                <a:moveTo>
                  <a:pt x="5661660" y="63627"/>
                </a:moveTo>
                <a:lnTo>
                  <a:pt x="5656656" y="38849"/>
                </a:lnTo>
                <a:lnTo>
                  <a:pt x="5643029" y="18630"/>
                </a:lnTo>
                <a:lnTo>
                  <a:pt x="5622810" y="5003"/>
                </a:lnTo>
                <a:lnTo>
                  <a:pt x="5598033" y="0"/>
                </a:lnTo>
                <a:lnTo>
                  <a:pt x="63614" y="0"/>
                </a:lnTo>
                <a:lnTo>
                  <a:pt x="38849" y="5003"/>
                </a:lnTo>
                <a:lnTo>
                  <a:pt x="18630" y="18630"/>
                </a:lnTo>
                <a:lnTo>
                  <a:pt x="4991" y="38849"/>
                </a:lnTo>
                <a:lnTo>
                  <a:pt x="0" y="63627"/>
                </a:lnTo>
                <a:lnTo>
                  <a:pt x="0" y="626745"/>
                </a:lnTo>
                <a:lnTo>
                  <a:pt x="4991" y="651459"/>
                </a:lnTo>
                <a:lnTo>
                  <a:pt x="18630" y="671639"/>
                </a:lnTo>
                <a:lnTo>
                  <a:pt x="38849" y="685253"/>
                </a:lnTo>
                <a:lnTo>
                  <a:pt x="63614" y="690245"/>
                </a:lnTo>
                <a:lnTo>
                  <a:pt x="5598033" y="690245"/>
                </a:lnTo>
                <a:lnTo>
                  <a:pt x="5622810" y="685253"/>
                </a:lnTo>
                <a:lnTo>
                  <a:pt x="5643029" y="671639"/>
                </a:lnTo>
                <a:lnTo>
                  <a:pt x="5656656" y="651459"/>
                </a:lnTo>
                <a:lnTo>
                  <a:pt x="5661660" y="626745"/>
                </a:lnTo>
                <a:lnTo>
                  <a:pt x="5661660" y="636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4920" y="204596"/>
            <a:ext cx="1781175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1A1A1A"/>
                </a:solidFill>
              </a:rPr>
              <a:t>什麼是量值？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4025" y="608177"/>
            <a:ext cx="5598160" cy="2520561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86080" indent="-183515">
              <a:lnSpc>
                <a:spcPct val="100000"/>
              </a:lnSpc>
              <a:spcBef>
                <a:spcPts val="894"/>
              </a:spcBef>
              <a:buFont typeface="Arial"/>
              <a:buChar char="•"/>
              <a:tabLst>
                <a:tab pos="386715" algn="l"/>
              </a:tabLst>
            </a:pPr>
            <a:r>
              <a:rPr sz="1250" spc="30" dirty="0"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量值是一個導出欄位，</a:t>
            </a:r>
            <a:r>
              <a:rPr sz="1250" spc="15" dirty="0"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是</a:t>
            </a:r>
            <a:r>
              <a:rPr sz="1250" spc="30" dirty="0"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一個</a:t>
            </a:r>
            <a:r>
              <a:rPr sz="1250" spc="15" dirty="0"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計</a:t>
            </a:r>
            <a:r>
              <a:rPr sz="1250" spc="30" dirty="0"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算的</a:t>
            </a:r>
            <a:r>
              <a:rPr sz="1250" spc="15" dirty="0"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結</a:t>
            </a:r>
            <a:r>
              <a:rPr sz="1250" spc="30" dirty="0"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果。</a:t>
            </a:r>
            <a:endParaRPr sz="1250" dirty="0">
              <a:latin typeface="微軟正黑體" panose="020B0604030504040204" pitchFamily="34" charset="-120"/>
              <a:ea typeface="微軟正黑體" panose="020B0604030504040204" pitchFamily="34" charset="-120"/>
              <a:cs typeface="UKIJ CJK"/>
            </a:endParaRPr>
          </a:p>
          <a:p>
            <a:pPr marL="386080" indent="-183515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386715" algn="l"/>
              </a:tabLst>
            </a:pPr>
            <a:r>
              <a:rPr sz="1250" spc="30" dirty="0"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量值可以減輕資料庫的</a:t>
            </a:r>
            <a:r>
              <a:rPr sz="1250" spc="15" dirty="0"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負</a:t>
            </a:r>
            <a:r>
              <a:rPr sz="1250" spc="30" dirty="0"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擔，</a:t>
            </a:r>
            <a:r>
              <a:rPr sz="1250" spc="15" dirty="0"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讓</a:t>
            </a:r>
            <a:r>
              <a:rPr sz="1250" spc="30" dirty="0"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運作</a:t>
            </a:r>
            <a:r>
              <a:rPr sz="1250" spc="15" dirty="0"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變</a:t>
            </a:r>
            <a:r>
              <a:rPr sz="1250" spc="30" dirty="0"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的更</a:t>
            </a:r>
            <a:r>
              <a:rPr sz="1250" spc="15" dirty="0"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有</a:t>
            </a:r>
            <a:r>
              <a:rPr sz="1250" spc="30" dirty="0"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效率。</a:t>
            </a:r>
            <a:endParaRPr sz="1250" dirty="0">
              <a:latin typeface="微軟正黑體" panose="020B0604030504040204" pitchFamily="34" charset="-120"/>
              <a:ea typeface="微軟正黑體" panose="020B0604030504040204" pitchFamily="34" charset="-120"/>
              <a:cs typeface="UKIJ CJK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har char="•"/>
            </a:pPr>
            <a:endParaRPr sz="1850" dirty="0">
              <a:latin typeface="微軟正黑體" panose="020B0604030504040204" pitchFamily="34" charset="-120"/>
              <a:ea typeface="微軟正黑體" panose="020B0604030504040204" pitchFamily="34" charset="-120"/>
              <a:cs typeface="UKIJ CJK"/>
            </a:endParaRPr>
          </a:p>
          <a:p>
            <a:pPr marR="46990" algn="ctr">
              <a:lnSpc>
                <a:spcPct val="100000"/>
              </a:lnSpc>
            </a:pPr>
            <a:r>
              <a:rPr sz="2300" dirty="0" err="1" smtClean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新</a:t>
            </a:r>
            <a:r>
              <a:rPr sz="2300" spc="-5" dirty="0" err="1" smtClean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增</a:t>
            </a:r>
            <a:r>
              <a:rPr lang="en-US" altLang="zh-TW" sz="2300" spc="1465" dirty="0" err="1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"</a:t>
            </a:r>
            <a:r>
              <a:rPr sz="2300" dirty="0" err="1" smtClean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量值</a:t>
            </a:r>
            <a:r>
              <a:rPr lang="en-US" altLang="zh-TW" sz="2300" spc="1465" dirty="0" err="1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"</a:t>
            </a:r>
            <a:r>
              <a:rPr sz="2300" dirty="0" err="1" smtClean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與</a:t>
            </a:r>
            <a:r>
              <a:rPr sz="2300" spc="-35" dirty="0" smtClean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 </a:t>
            </a:r>
            <a:r>
              <a:rPr lang="en-US" altLang="zh-TW" sz="2300" spc="1465" dirty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"</a:t>
            </a:r>
            <a:r>
              <a:rPr sz="2300" dirty="0" err="1" smtClean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資料</a:t>
            </a:r>
            <a:r>
              <a:rPr sz="2300" spc="-5" dirty="0" err="1" smtClean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行</a:t>
            </a:r>
            <a:r>
              <a:rPr lang="en-US" altLang="zh-TW" sz="2300" spc="-5" dirty="0" err="1" smtClean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"</a:t>
            </a:r>
            <a:r>
              <a:rPr sz="2300" dirty="0" err="1" smtClean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的差異</a:t>
            </a:r>
            <a:endParaRPr sz="2300" dirty="0">
              <a:latin typeface="微軟正黑體" panose="020B0604030504040204" pitchFamily="34" charset="-120"/>
              <a:ea typeface="微軟正黑體" panose="020B0604030504040204" pitchFamily="34" charset="-120"/>
              <a:cs typeface="UKIJ CJK"/>
            </a:endParaRPr>
          </a:p>
          <a:p>
            <a:pPr marL="386080" marR="5080" indent="-182880">
              <a:lnSpc>
                <a:spcPct val="106400"/>
              </a:lnSpc>
              <a:spcBef>
                <a:spcPts val="1689"/>
              </a:spcBef>
              <a:buFont typeface="Arial"/>
              <a:buChar char="•"/>
              <a:tabLst>
                <a:tab pos="386715" algn="l"/>
              </a:tabLst>
            </a:pPr>
            <a:r>
              <a:rPr sz="1250" b="0" spc="3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新增量</a:t>
            </a:r>
            <a:r>
              <a:rPr sz="1250" b="0" spc="34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值</a:t>
            </a:r>
            <a:r>
              <a:rPr sz="1250" b="0" spc="75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/</a:t>
            </a:r>
            <a:r>
              <a:rPr sz="1250" b="0" spc="6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 </a:t>
            </a:r>
            <a:r>
              <a:rPr sz="1250" b="0" spc="3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僅</a:t>
            </a:r>
            <a:r>
              <a:rPr sz="1250" b="0" spc="15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支</a:t>
            </a:r>
            <a:r>
              <a:rPr sz="1250" b="0" spc="3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援</a:t>
            </a:r>
            <a:r>
              <a:rPr sz="1250" b="0" spc="15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數</a:t>
            </a:r>
            <a:r>
              <a:rPr sz="1250" b="0" spc="3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值運</a:t>
            </a:r>
            <a:r>
              <a:rPr sz="1250" b="0" spc="25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算</a:t>
            </a:r>
            <a:r>
              <a:rPr sz="1250" b="0" spc="15" dirty="0"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：</a:t>
            </a:r>
            <a:r>
              <a:rPr sz="1250" spc="30" dirty="0"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不會</a:t>
            </a:r>
            <a:r>
              <a:rPr sz="1250" spc="20" dirty="0"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產</a:t>
            </a:r>
            <a:r>
              <a:rPr sz="1250" spc="30" dirty="0"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生</a:t>
            </a:r>
            <a:r>
              <a:rPr sz="1250" spc="20" dirty="0"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維</a:t>
            </a:r>
            <a:r>
              <a:rPr sz="1250" spc="30" dirty="0"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度，量</a:t>
            </a:r>
            <a:r>
              <a:rPr sz="1250" spc="20" dirty="0"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值</a:t>
            </a:r>
            <a:r>
              <a:rPr sz="1250" spc="30" dirty="0"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是資</a:t>
            </a:r>
            <a:r>
              <a:rPr sz="1250" spc="20" dirty="0"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料</a:t>
            </a:r>
            <a:r>
              <a:rPr sz="1250" spc="30" dirty="0"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行</a:t>
            </a:r>
            <a:r>
              <a:rPr sz="1250" spc="20" dirty="0"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彙</a:t>
            </a:r>
            <a:r>
              <a:rPr sz="1250" spc="30" dirty="0"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總的結</a:t>
            </a:r>
            <a:r>
              <a:rPr sz="1250" spc="20" dirty="0"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果</a:t>
            </a:r>
            <a:r>
              <a:rPr sz="1250" spc="30" dirty="0"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，  是使</a:t>
            </a:r>
            <a:r>
              <a:rPr sz="1250" spc="340" dirty="0"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用</a:t>
            </a:r>
            <a:r>
              <a:rPr sz="1250" spc="70" dirty="0"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CPU</a:t>
            </a:r>
            <a:r>
              <a:rPr sz="1250" spc="-20" dirty="0"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 </a:t>
            </a:r>
            <a:r>
              <a:rPr sz="1250" spc="30" dirty="0"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來運算，所以不會佔用記</a:t>
            </a:r>
            <a:r>
              <a:rPr sz="1250" spc="15" dirty="0"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憶</a:t>
            </a:r>
            <a:r>
              <a:rPr sz="1250" spc="30" dirty="0"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體，</a:t>
            </a:r>
            <a:r>
              <a:rPr sz="1250" spc="15" dirty="0"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減</a:t>
            </a:r>
            <a:r>
              <a:rPr sz="1250" spc="30" dirty="0"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輕電</a:t>
            </a:r>
            <a:r>
              <a:rPr sz="1250" spc="15" dirty="0"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腦</a:t>
            </a:r>
            <a:r>
              <a:rPr sz="1250" spc="30" dirty="0"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運作</a:t>
            </a:r>
            <a:r>
              <a:rPr sz="1250" spc="15" dirty="0"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負</a:t>
            </a:r>
            <a:r>
              <a:rPr sz="1250" spc="30" dirty="0"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擔。</a:t>
            </a:r>
            <a:endParaRPr sz="1250" dirty="0">
              <a:latin typeface="微軟正黑體" panose="020B0604030504040204" pitchFamily="34" charset="-120"/>
              <a:ea typeface="微軟正黑體" panose="020B0604030504040204" pitchFamily="34" charset="-120"/>
              <a:cs typeface="UKIJ CJK"/>
            </a:endParaRPr>
          </a:p>
          <a:p>
            <a:pPr marL="386080" marR="186055" indent="-182880">
              <a:lnSpc>
                <a:spcPct val="106400"/>
              </a:lnSpc>
              <a:spcBef>
                <a:spcPts val="400"/>
              </a:spcBef>
              <a:buFont typeface="Arial"/>
              <a:buChar char="•"/>
              <a:tabLst>
                <a:tab pos="386715" algn="l"/>
              </a:tabLst>
            </a:pPr>
            <a:r>
              <a:rPr sz="1250" b="0" spc="3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新增資料</a:t>
            </a:r>
            <a:r>
              <a:rPr sz="1250" b="0" spc="33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行</a:t>
            </a:r>
            <a:r>
              <a:rPr sz="1250" b="0" spc="75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/</a:t>
            </a:r>
            <a:r>
              <a:rPr sz="1250" b="0" spc="6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 </a:t>
            </a:r>
            <a:r>
              <a:rPr sz="1250" b="0" spc="3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數值或非數值</a:t>
            </a:r>
            <a:r>
              <a:rPr sz="1250" b="0" spc="30" dirty="0"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：</a:t>
            </a:r>
            <a:r>
              <a:rPr sz="1250" spc="30" dirty="0"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會產生</a:t>
            </a:r>
            <a:r>
              <a:rPr sz="1250" spc="20" dirty="0"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維</a:t>
            </a:r>
            <a:r>
              <a:rPr sz="1250" spc="310" dirty="0"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度</a:t>
            </a:r>
            <a:r>
              <a:rPr sz="1250" spc="30" dirty="0"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(欄位；資料行)，因為</a:t>
            </a:r>
            <a:r>
              <a:rPr sz="1250" spc="15" dirty="0"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資</a:t>
            </a:r>
            <a:r>
              <a:rPr sz="1250" spc="30" dirty="0"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料行 的運算方式是逐列運算</a:t>
            </a:r>
            <a:r>
              <a:rPr sz="1250" spc="15" dirty="0"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，</a:t>
            </a:r>
            <a:r>
              <a:rPr sz="1250" spc="30" dirty="0"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因此</a:t>
            </a:r>
            <a:r>
              <a:rPr sz="1250" spc="15" dirty="0"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新</a:t>
            </a:r>
            <a:r>
              <a:rPr sz="1250" spc="30" dirty="0"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增資</a:t>
            </a:r>
            <a:r>
              <a:rPr sz="1250" spc="15" dirty="0"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料</a:t>
            </a:r>
            <a:r>
              <a:rPr sz="1250" spc="30" dirty="0"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行會</a:t>
            </a:r>
            <a:r>
              <a:rPr sz="1250" spc="15" dirty="0"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佔</a:t>
            </a:r>
            <a:r>
              <a:rPr sz="1250" spc="30" dirty="0"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用記</a:t>
            </a:r>
            <a:r>
              <a:rPr sz="1250" spc="15" dirty="0"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憶</a:t>
            </a:r>
            <a:r>
              <a:rPr sz="1250" spc="30" dirty="0"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體。</a:t>
            </a:r>
            <a:endParaRPr sz="1250" dirty="0">
              <a:latin typeface="微軟正黑體" panose="020B0604030504040204" pitchFamily="34" charset="-120"/>
              <a:ea typeface="微軟正黑體" panose="020B0604030504040204" pitchFamily="34" charset="-120"/>
              <a:cs typeface="UKIJ CJK"/>
            </a:endParaRPr>
          </a:p>
          <a:p>
            <a:pPr marR="40005" algn="ctr">
              <a:lnSpc>
                <a:spcPct val="100000"/>
              </a:lnSpc>
              <a:spcBef>
                <a:spcPts val="844"/>
              </a:spcBef>
              <a:tabLst>
                <a:tab pos="4149725" algn="l"/>
              </a:tabLst>
            </a:pPr>
            <a:r>
              <a:rPr sz="600" spc="35" dirty="0">
                <a:solidFill>
                  <a:srgbClr val="BEBEB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	</a:t>
            </a:r>
            <a:endParaRPr sz="600" dirty="0">
              <a:latin typeface="微軟正黑體" panose="020B0604030504040204" pitchFamily="34" charset="-120"/>
              <a:ea typeface="微軟正黑體" panose="020B0604030504040204" pitchFamily="34" charset="-120"/>
              <a:cs typeface="UKIJ CJ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-16964"/>
            <a:ext cx="5844540" cy="3286125"/>
          </a:xfrm>
          <a:custGeom>
            <a:avLst/>
            <a:gdLst/>
            <a:ahLst/>
            <a:cxnLst/>
            <a:rect l="l" t="t" r="r" b="b"/>
            <a:pathLst>
              <a:path w="5844540" h="3286125">
                <a:moveTo>
                  <a:pt x="0" y="3285998"/>
                </a:moveTo>
                <a:lnTo>
                  <a:pt x="5844286" y="3285998"/>
                </a:lnTo>
                <a:lnTo>
                  <a:pt x="5844286" y="0"/>
                </a:lnTo>
                <a:lnTo>
                  <a:pt x="0" y="0"/>
                </a:lnTo>
                <a:lnTo>
                  <a:pt x="0" y="3285998"/>
                </a:lnTo>
                <a:close/>
              </a:path>
            </a:pathLst>
          </a:custGeom>
          <a:ln w="24383">
            <a:noFill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82074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" y="124967"/>
            <a:ext cx="5661660" cy="3037205"/>
          </a:xfrm>
          <a:custGeom>
            <a:avLst/>
            <a:gdLst/>
            <a:ahLst/>
            <a:cxnLst/>
            <a:rect l="l" t="t" r="r" b="b"/>
            <a:pathLst>
              <a:path w="5661660" h="3037205">
                <a:moveTo>
                  <a:pt x="5661660" y="279781"/>
                </a:moveTo>
                <a:lnTo>
                  <a:pt x="5657989" y="234391"/>
                </a:lnTo>
                <a:lnTo>
                  <a:pt x="5647385" y="191338"/>
                </a:lnTo>
                <a:lnTo>
                  <a:pt x="5630405" y="151193"/>
                </a:lnTo>
                <a:lnTo>
                  <a:pt x="5607634" y="114528"/>
                </a:lnTo>
                <a:lnTo>
                  <a:pt x="5579656" y="81940"/>
                </a:lnTo>
                <a:lnTo>
                  <a:pt x="5547042" y="53975"/>
                </a:lnTo>
                <a:lnTo>
                  <a:pt x="5510365" y="31229"/>
                </a:lnTo>
                <a:lnTo>
                  <a:pt x="5470207" y="14262"/>
                </a:lnTo>
                <a:lnTo>
                  <a:pt x="5427142" y="3670"/>
                </a:lnTo>
                <a:lnTo>
                  <a:pt x="5381752" y="0"/>
                </a:lnTo>
                <a:lnTo>
                  <a:pt x="279857" y="0"/>
                </a:lnTo>
                <a:lnTo>
                  <a:pt x="234454" y="3670"/>
                </a:lnTo>
                <a:lnTo>
                  <a:pt x="191389" y="14262"/>
                </a:lnTo>
                <a:lnTo>
                  <a:pt x="151244" y="31229"/>
                </a:lnTo>
                <a:lnTo>
                  <a:pt x="114566" y="53975"/>
                </a:lnTo>
                <a:lnTo>
                  <a:pt x="81965" y="81940"/>
                </a:lnTo>
                <a:lnTo>
                  <a:pt x="53987" y="114528"/>
                </a:lnTo>
                <a:lnTo>
                  <a:pt x="31229" y="151193"/>
                </a:lnTo>
                <a:lnTo>
                  <a:pt x="14262" y="191338"/>
                </a:lnTo>
                <a:lnTo>
                  <a:pt x="3657" y="234391"/>
                </a:lnTo>
                <a:lnTo>
                  <a:pt x="0" y="279781"/>
                </a:lnTo>
                <a:lnTo>
                  <a:pt x="0" y="2757297"/>
                </a:lnTo>
                <a:lnTo>
                  <a:pt x="3657" y="2802699"/>
                </a:lnTo>
                <a:lnTo>
                  <a:pt x="14262" y="2845752"/>
                </a:lnTo>
                <a:lnTo>
                  <a:pt x="31229" y="2885897"/>
                </a:lnTo>
                <a:lnTo>
                  <a:pt x="53987" y="2922549"/>
                </a:lnTo>
                <a:lnTo>
                  <a:pt x="81965" y="2955150"/>
                </a:lnTo>
                <a:lnTo>
                  <a:pt x="114566" y="2983115"/>
                </a:lnTo>
                <a:lnTo>
                  <a:pt x="151244" y="3005861"/>
                </a:lnTo>
                <a:lnTo>
                  <a:pt x="191389" y="3022828"/>
                </a:lnTo>
                <a:lnTo>
                  <a:pt x="234454" y="3033420"/>
                </a:lnTo>
                <a:lnTo>
                  <a:pt x="279857" y="3037078"/>
                </a:lnTo>
                <a:lnTo>
                  <a:pt x="5381752" y="3037078"/>
                </a:lnTo>
                <a:lnTo>
                  <a:pt x="5427142" y="3033420"/>
                </a:lnTo>
                <a:lnTo>
                  <a:pt x="5470207" y="3022828"/>
                </a:lnTo>
                <a:lnTo>
                  <a:pt x="5510365" y="3005861"/>
                </a:lnTo>
                <a:lnTo>
                  <a:pt x="5547042" y="2983115"/>
                </a:lnTo>
                <a:lnTo>
                  <a:pt x="5579656" y="2955150"/>
                </a:lnTo>
                <a:lnTo>
                  <a:pt x="5607634" y="2922549"/>
                </a:lnTo>
                <a:lnTo>
                  <a:pt x="5630405" y="2885897"/>
                </a:lnTo>
                <a:lnTo>
                  <a:pt x="5647385" y="2845752"/>
                </a:lnTo>
                <a:lnTo>
                  <a:pt x="5657989" y="2802699"/>
                </a:lnTo>
                <a:lnTo>
                  <a:pt x="5661660" y="2757297"/>
                </a:lnTo>
                <a:lnTo>
                  <a:pt x="5661660" y="2797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855" y="362838"/>
            <a:ext cx="319532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solidFill>
                  <a:srgbClr val="1A1A1A"/>
                </a:solidFill>
              </a:rPr>
              <a:t>資料行與量值使用時機</a:t>
            </a:r>
            <a:endParaRPr sz="2500"/>
          </a:p>
        </p:txBody>
      </p:sp>
      <p:sp>
        <p:nvSpPr>
          <p:cNvPr id="4" name="object 4"/>
          <p:cNvSpPr txBox="1"/>
          <p:nvPr/>
        </p:nvSpPr>
        <p:spPr>
          <a:xfrm>
            <a:off x="154025" y="815565"/>
            <a:ext cx="5550535" cy="246634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468630" indent="-22034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468630" algn="l"/>
                <a:tab pos="469265" algn="l"/>
              </a:tabLst>
            </a:pPr>
            <a:r>
              <a:rPr sz="1450" b="0" spc="25" dirty="0">
                <a:solidFill>
                  <a:srgbClr val="4F81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二者都可</a:t>
            </a:r>
            <a:endParaRPr sz="1450" dirty="0">
              <a:latin typeface="微軟正黑體" panose="020B0604030504040204" pitchFamily="34" charset="-120"/>
              <a:ea typeface="微軟正黑體" panose="020B0604030504040204" pitchFamily="34" charset="-120"/>
              <a:cs typeface="Noto Sans CJK JP Medium"/>
            </a:endParaRPr>
          </a:p>
          <a:p>
            <a:pPr marL="468630" marR="253365">
              <a:lnSpc>
                <a:spcPct val="140700"/>
              </a:lnSpc>
              <a:spcBef>
                <a:spcPts val="15"/>
              </a:spcBef>
            </a:pPr>
            <a:r>
              <a:rPr sz="1400" dirty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非常多的函數可在資料行與量值使</a:t>
            </a:r>
            <a:r>
              <a:rPr sz="1400" spc="10" dirty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用</a:t>
            </a:r>
            <a:r>
              <a:rPr sz="1400" dirty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，但</a:t>
            </a:r>
            <a:r>
              <a:rPr sz="1400" spc="10" dirty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結</a:t>
            </a:r>
            <a:r>
              <a:rPr sz="1400" dirty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果不</a:t>
            </a:r>
            <a:r>
              <a:rPr sz="1400" spc="10" dirty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一</a:t>
            </a:r>
            <a:r>
              <a:rPr sz="1400" dirty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定相</a:t>
            </a:r>
            <a:r>
              <a:rPr sz="1400" spc="10" dirty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同</a:t>
            </a:r>
            <a:r>
              <a:rPr sz="1400" dirty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。 </a:t>
            </a:r>
            <a:r>
              <a:rPr sz="1400" b="1" dirty="0">
                <a:solidFill>
                  <a:srgbClr val="C0504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數值資料要用</a:t>
            </a:r>
            <a:r>
              <a:rPr sz="1400" b="1" spc="675" dirty="0">
                <a:solidFill>
                  <a:srgbClr val="C0504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“</a:t>
            </a:r>
            <a:r>
              <a:rPr sz="1400" b="1" dirty="0">
                <a:solidFill>
                  <a:srgbClr val="C0504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量值</a:t>
            </a:r>
            <a:r>
              <a:rPr sz="1400" b="1" spc="675" dirty="0">
                <a:solidFill>
                  <a:srgbClr val="C0504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”</a:t>
            </a:r>
            <a:r>
              <a:rPr sz="1400" dirty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計算，視覺</a:t>
            </a:r>
            <a:r>
              <a:rPr sz="1400" spc="10" dirty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化</a:t>
            </a:r>
            <a:r>
              <a:rPr sz="1400" dirty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呈現</a:t>
            </a:r>
            <a:r>
              <a:rPr sz="1400" spc="10" dirty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時</a:t>
            </a:r>
            <a:r>
              <a:rPr sz="1400" dirty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才能</a:t>
            </a:r>
            <a:r>
              <a:rPr sz="1400" spc="10" dirty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因</a:t>
            </a:r>
            <a:r>
              <a:rPr sz="1400" dirty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應外</a:t>
            </a:r>
            <a:r>
              <a:rPr sz="1400" spc="10" dirty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部</a:t>
            </a:r>
            <a:r>
              <a:rPr sz="1400" dirty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篩選 的條件呈現正確的值。</a:t>
            </a:r>
            <a:endParaRPr sz="1400" dirty="0">
              <a:latin typeface="微軟正黑體" panose="020B0604030504040204" pitchFamily="34" charset="-120"/>
              <a:ea typeface="微軟正黑體" panose="020B0604030504040204" pitchFamily="34" charset="-120"/>
              <a:cs typeface="UKIJ CJK"/>
            </a:endParaRPr>
          </a:p>
          <a:p>
            <a:pPr marL="468630" indent="-220345">
              <a:lnSpc>
                <a:spcPct val="100000"/>
              </a:lnSpc>
              <a:spcBef>
                <a:spcPts val="1490"/>
              </a:spcBef>
              <a:buFont typeface="Arial"/>
              <a:buChar char="•"/>
              <a:tabLst>
                <a:tab pos="468630" algn="l"/>
                <a:tab pos="469265" algn="l"/>
              </a:tabLst>
            </a:pPr>
            <a:r>
              <a:rPr sz="1450" b="0" spc="25" dirty="0">
                <a:solidFill>
                  <a:srgbClr val="4F81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限定使用</a:t>
            </a:r>
            <a:endParaRPr sz="1450" dirty="0">
              <a:latin typeface="微軟正黑體" panose="020B0604030504040204" pitchFamily="34" charset="-120"/>
              <a:ea typeface="微軟正黑體" panose="020B0604030504040204" pitchFamily="34" charset="-120"/>
              <a:cs typeface="Noto Sans CJK JP Medium"/>
            </a:endParaRPr>
          </a:p>
          <a:p>
            <a:pPr marL="468630" marR="252729">
              <a:lnSpc>
                <a:spcPct val="140700"/>
              </a:lnSpc>
              <a:spcBef>
                <a:spcPts val="10"/>
              </a:spcBef>
            </a:pPr>
            <a:r>
              <a:rPr sz="1400" b="1" dirty="0">
                <a:solidFill>
                  <a:srgbClr val="C0504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非數值資料的運算不能用</a:t>
            </a:r>
            <a:r>
              <a:rPr sz="1400" b="1" spc="675" dirty="0">
                <a:solidFill>
                  <a:srgbClr val="C0504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“</a:t>
            </a:r>
            <a:r>
              <a:rPr sz="1400" b="1" dirty="0">
                <a:solidFill>
                  <a:srgbClr val="C0504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量值</a:t>
            </a:r>
            <a:r>
              <a:rPr sz="1400" b="1" spc="345" dirty="0">
                <a:solidFill>
                  <a:srgbClr val="C0504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”</a:t>
            </a:r>
            <a:r>
              <a:rPr sz="1400" b="1" spc="345" dirty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，</a:t>
            </a:r>
            <a:r>
              <a:rPr sz="1400" dirty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例如</a:t>
            </a:r>
            <a:r>
              <a:rPr sz="1400" spc="10" dirty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條</a:t>
            </a:r>
            <a:r>
              <a:rPr sz="1400" dirty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件式</a:t>
            </a:r>
            <a:r>
              <a:rPr sz="1400" spc="10" dirty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分</a:t>
            </a:r>
            <a:r>
              <a:rPr sz="1400" dirty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類、</a:t>
            </a:r>
            <a:r>
              <a:rPr sz="1400" spc="10" dirty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篩</a:t>
            </a:r>
            <a:r>
              <a:rPr sz="1400" dirty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選、 排名、傳回對應數值</a:t>
            </a:r>
            <a:r>
              <a:rPr sz="1400" spc="-35" dirty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…</a:t>
            </a:r>
            <a:endParaRPr sz="1400" dirty="0">
              <a:latin typeface="微軟正黑體" panose="020B0604030504040204" pitchFamily="34" charset="-120"/>
              <a:ea typeface="微軟正黑體" panose="020B0604030504040204" pitchFamily="34" charset="-120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  <a:tabLst>
                <a:tab pos="4162425" algn="l"/>
              </a:tabLst>
            </a:pPr>
            <a:r>
              <a:rPr sz="600" spc="35" dirty="0">
                <a:solidFill>
                  <a:srgbClr val="BEBEBE"/>
                </a:solidFill>
                <a:latin typeface="UKIJ CJK"/>
                <a:cs typeface="UKIJ CJK"/>
              </a:rPr>
              <a:t>	</a:t>
            </a:r>
            <a:endParaRPr sz="600" dirty="0">
              <a:latin typeface="UKIJ CJK"/>
              <a:cs typeface="UKIJ CJ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80"/>
            <a:ext cx="5844540" cy="3288029"/>
          </a:xfrm>
          <a:custGeom>
            <a:avLst/>
            <a:gdLst/>
            <a:ahLst/>
            <a:cxnLst/>
            <a:rect l="l" t="t" r="r" b="b"/>
            <a:pathLst>
              <a:path w="5844540" h="3288029">
                <a:moveTo>
                  <a:pt x="0" y="3287522"/>
                </a:moveTo>
                <a:lnTo>
                  <a:pt x="5844286" y="3287522"/>
                </a:lnTo>
                <a:lnTo>
                  <a:pt x="5844286" y="0"/>
                </a:lnTo>
                <a:lnTo>
                  <a:pt x="0" y="0"/>
                </a:lnTo>
                <a:lnTo>
                  <a:pt x="0" y="3287522"/>
                </a:lnTo>
                <a:close/>
              </a:path>
            </a:pathLst>
          </a:custGeom>
          <a:ln w="24384">
            <a:noFill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58968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025" y="3159658"/>
            <a:ext cx="5550535" cy="1096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162425" algn="l"/>
              </a:tabLst>
            </a:pPr>
            <a:r>
              <a:rPr sz="600" spc="35" dirty="0">
                <a:solidFill>
                  <a:srgbClr val="BEBEBE"/>
                </a:solidFill>
                <a:latin typeface="UKIJ CJK"/>
                <a:cs typeface="UKIJ CJK"/>
              </a:rPr>
              <a:t>	</a:t>
            </a:r>
            <a:endParaRPr sz="600" dirty="0">
              <a:latin typeface="UKIJ CJK"/>
              <a:cs typeface="UKIJ CJ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4300" y="630935"/>
            <a:ext cx="5661660" cy="2578735"/>
          </a:xfrm>
          <a:custGeom>
            <a:avLst/>
            <a:gdLst/>
            <a:ahLst/>
            <a:cxnLst/>
            <a:rect l="l" t="t" r="r" b="b"/>
            <a:pathLst>
              <a:path w="5661660" h="2578735">
                <a:moveTo>
                  <a:pt x="5661660" y="237490"/>
                </a:moveTo>
                <a:lnTo>
                  <a:pt x="5656821" y="189623"/>
                </a:lnTo>
                <a:lnTo>
                  <a:pt x="5642978" y="145046"/>
                </a:lnTo>
                <a:lnTo>
                  <a:pt x="5621058" y="104698"/>
                </a:lnTo>
                <a:lnTo>
                  <a:pt x="5592038" y="69557"/>
                </a:lnTo>
                <a:lnTo>
                  <a:pt x="5556872" y="40563"/>
                </a:lnTo>
                <a:lnTo>
                  <a:pt x="5516511" y="18669"/>
                </a:lnTo>
                <a:lnTo>
                  <a:pt x="5471909" y="4826"/>
                </a:lnTo>
                <a:lnTo>
                  <a:pt x="5424043" y="0"/>
                </a:lnTo>
                <a:lnTo>
                  <a:pt x="237591" y="0"/>
                </a:lnTo>
                <a:lnTo>
                  <a:pt x="189699" y="4826"/>
                </a:lnTo>
                <a:lnTo>
                  <a:pt x="145110" y="18669"/>
                </a:lnTo>
                <a:lnTo>
                  <a:pt x="104749" y="40563"/>
                </a:lnTo>
                <a:lnTo>
                  <a:pt x="69583" y="69557"/>
                </a:lnTo>
                <a:lnTo>
                  <a:pt x="40576" y="104698"/>
                </a:lnTo>
                <a:lnTo>
                  <a:pt x="18669" y="145046"/>
                </a:lnTo>
                <a:lnTo>
                  <a:pt x="4826" y="189623"/>
                </a:lnTo>
                <a:lnTo>
                  <a:pt x="0" y="237490"/>
                </a:lnTo>
                <a:lnTo>
                  <a:pt x="0" y="2340864"/>
                </a:lnTo>
                <a:lnTo>
                  <a:pt x="4826" y="2388743"/>
                </a:lnTo>
                <a:lnTo>
                  <a:pt x="18669" y="2433332"/>
                </a:lnTo>
                <a:lnTo>
                  <a:pt x="40576" y="2473680"/>
                </a:lnTo>
                <a:lnTo>
                  <a:pt x="69583" y="2508847"/>
                </a:lnTo>
                <a:lnTo>
                  <a:pt x="104749" y="2537853"/>
                </a:lnTo>
                <a:lnTo>
                  <a:pt x="145110" y="2559761"/>
                </a:lnTo>
                <a:lnTo>
                  <a:pt x="189699" y="2573591"/>
                </a:lnTo>
                <a:lnTo>
                  <a:pt x="237591" y="2578417"/>
                </a:lnTo>
                <a:lnTo>
                  <a:pt x="5424043" y="2578417"/>
                </a:lnTo>
                <a:lnTo>
                  <a:pt x="5471909" y="2573591"/>
                </a:lnTo>
                <a:lnTo>
                  <a:pt x="5516511" y="2559748"/>
                </a:lnTo>
                <a:lnTo>
                  <a:pt x="5556872" y="2537853"/>
                </a:lnTo>
                <a:lnTo>
                  <a:pt x="5592038" y="2508847"/>
                </a:lnTo>
                <a:lnTo>
                  <a:pt x="5621058" y="2473680"/>
                </a:lnTo>
                <a:lnTo>
                  <a:pt x="5642978" y="2433332"/>
                </a:lnTo>
                <a:lnTo>
                  <a:pt x="5656821" y="2388743"/>
                </a:lnTo>
                <a:lnTo>
                  <a:pt x="5661660" y="2340864"/>
                </a:lnTo>
                <a:lnTo>
                  <a:pt x="5661660" y="2374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45029" y="160477"/>
            <a:ext cx="1564005" cy="4159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新增量</a:t>
            </a:r>
            <a:r>
              <a:rPr sz="2550" spc="5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  <a:r>
              <a:rPr sz="2550" spc="-1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sz="2550" dirty="0">
                <a:latin typeface="微軟正黑體" panose="020B0604030504040204" pitchFamily="34" charset="-120"/>
                <a:ea typeface="微軟正黑體" panose="020B0604030504040204" pitchFamily="34" charset="-120"/>
                <a:cs typeface="Carlito"/>
              </a:rPr>
              <a:t>1</a:t>
            </a:r>
          </a:p>
        </p:txBody>
      </p:sp>
      <p:sp>
        <p:nvSpPr>
          <p:cNvPr id="5" name="object 5"/>
          <p:cNvSpPr/>
          <p:nvPr/>
        </p:nvSpPr>
        <p:spPr>
          <a:xfrm>
            <a:off x="460832" y="744232"/>
            <a:ext cx="326390" cy="216535"/>
          </a:xfrm>
          <a:custGeom>
            <a:avLst/>
            <a:gdLst/>
            <a:ahLst/>
            <a:cxnLst/>
            <a:rect l="l" t="t" r="r" b="b"/>
            <a:pathLst>
              <a:path w="326390" h="216534">
                <a:moveTo>
                  <a:pt x="326136" y="0"/>
                </a:moveTo>
                <a:lnTo>
                  <a:pt x="0" y="0"/>
                </a:lnTo>
                <a:lnTo>
                  <a:pt x="0" y="216395"/>
                </a:lnTo>
                <a:lnTo>
                  <a:pt x="326136" y="216395"/>
                </a:lnTo>
                <a:lnTo>
                  <a:pt x="326136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8701" y="652373"/>
            <a:ext cx="5507355" cy="119391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32410" marR="58419" indent="-220345">
              <a:lnSpc>
                <a:spcPct val="153600"/>
              </a:lnSpc>
              <a:spcBef>
                <a:spcPts val="90"/>
              </a:spcBef>
              <a:buFont typeface="Arial"/>
              <a:buChar char="•"/>
              <a:tabLst>
                <a:tab pos="231775" algn="l"/>
                <a:tab pos="233045" algn="l"/>
              </a:tabLst>
            </a:pPr>
            <a:r>
              <a:rPr lang="zh-TW" altLang="en-US" sz="1250" b="0" spc="30" dirty="0" smtClean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獲利</a:t>
            </a:r>
            <a:r>
              <a:rPr sz="1250" spc="30" dirty="0" smtClean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：</a:t>
            </a:r>
            <a:r>
              <a:rPr sz="1250" spc="30" dirty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公司衡量一個商</a:t>
            </a:r>
            <a:r>
              <a:rPr sz="1250" spc="15" dirty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品</a:t>
            </a:r>
            <a:r>
              <a:rPr sz="1250" spc="30" dirty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是否</a:t>
            </a:r>
            <a:r>
              <a:rPr sz="1250" spc="15" dirty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值</a:t>
            </a:r>
            <a:r>
              <a:rPr sz="1250" spc="30" dirty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得繼</a:t>
            </a:r>
            <a:r>
              <a:rPr sz="1250" spc="15" dirty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續</a:t>
            </a:r>
            <a:r>
              <a:rPr sz="1250" spc="30" dirty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販售</a:t>
            </a:r>
            <a:r>
              <a:rPr sz="1250" spc="15" dirty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的</a:t>
            </a:r>
            <a:r>
              <a:rPr sz="1250" spc="30" dirty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指標</a:t>
            </a:r>
            <a:r>
              <a:rPr sz="1250" spc="15" dirty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，</a:t>
            </a:r>
            <a:r>
              <a:rPr sz="1250" spc="30" dirty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同時</a:t>
            </a:r>
            <a:r>
              <a:rPr sz="1250" spc="15" dirty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反</a:t>
            </a:r>
            <a:r>
              <a:rPr sz="1250" spc="30" dirty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映公</a:t>
            </a:r>
            <a:r>
              <a:rPr sz="1250" spc="15" dirty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司</a:t>
            </a:r>
            <a:r>
              <a:rPr sz="1250" spc="30" dirty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是否做 </a:t>
            </a:r>
            <a:r>
              <a:rPr sz="1250" spc="30" dirty="0" err="1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好成本控制</a:t>
            </a:r>
            <a:r>
              <a:rPr sz="1250" spc="30" dirty="0" smtClean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。</a:t>
            </a:r>
            <a:endParaRPr sz="1250" dirty="0">
              <a:latin typeface="微軟正黑體" panose="020B0604030504040204" pitchFamily="34" charset="-120"/>
              <a:ea typeface="微軟正黑體" panose="020B0604030504040204" pitchFamily="34" charset="-120"/>
              <a:cs typeface="UKIJ CJK"/>
            </a:endParaRPr>
          </a:p>
          <a:p>
            <a:pPr marL="232410" indent="-220345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231775" algn="l"/>
                <a:tab pos="233045" algn="l"/>
              </a:tabLst>
            </a:pPr>
            <a:r>
              <a:rPr lang="zh-TW" altLang="en-US" sz="1250" spc="30" dirty="0" smtClean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獲利</a:t>
            </a:r>
            <a:r>
              <a:rPr sz="1250" b="0" spc="25" dirty="0" smtClean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 </a:t>
            </a:r>
            <a:r>
              <a:rPr sz="1250" spc="30" dirty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量值</a:t>
            </a:r>
            <a:endParaRPr sz="1250" dirty="0">
              <a:latin typeface="微軟正黑體" panose="020B0604030504040204" pitchFamily="34" charset="-120"/>
              <a:ea typeface="微軟正黑體" panose="020B0604030504040204" pitchFamily="34" charset="-120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lang="zh-TW" altLang="en-US" sz="1250" spc="30" dirty="0" smtClean="0">
                <a:solidFill>
                  <a:srgbClr val="4F81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獲利 </a:t>
            </a:r>
            <a:r>
              <a:rPr sz="1250" b="0" spc="245" dirty="0" smtClean="0">
                <a:solidFill>
                  <a:srgbClr val="4F81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=</a:t>
            </a:r>
            <a:r>
              <a:rPr sz="1250" b="0" spc="70" dirty="0" smtClean="0">
                <a:solidFill>
                  <a:srgbClr val="4F81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 </a:t>
            </a:r>
            <a:r>
              <a:rPr sz="1250" b="0" spc="60" dirty="0">
                <a:solidFill>
                  <a:srgbClr val="4F81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SUMX('</a:t>
            </a:r>
            <a:r>
              <a:rPr sz="1250" b="0" spc="30" dirty="0">
                <a:solidFill>
                  <a:srgbClr val="4F81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銷售明細表</a:t>
            </a:r>
            <a:r>
              <a:rPr sz="1250" b="0" spc="-40" dirty="0">
                <a:solidFill>
                  <a:srgbClr val="4F81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','</a:t>
            </a:r>
            <a:r>
              <a:rPr sz="1250" b="0" spc="30" dirty="0">
                <a:solidFill>
                  <a:srgbClr val="4F81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銷售明</a:t>
            </a:r>
            <a:r>
              <a:rPr sz="1250" b="0" spc="15" dirty="0">
                <a:solidFill>
                  <a:srgbClr val="4F81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細</a:t>
            </a:r>
            <a:r>
              <a:rPr sz="1250" b="0" spc="25" dirty="0">
                <a:solidFill>
                  <a:srgbClr val="4F81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表</a:t>
            </a:r>
            <a:r>
              <a:rPr sz="1250" b="0" spc="-10" dirty="0">
                <a:solidFill>
                  <a:srgbClr val="4F81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'[</a:t>
            </a:r>
            <a:r>
              <a:rPr sz="1250" b="0" spc="20" dirty="0">
                <a:solidFill>
                  <a:srgbClr val="4F81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銷</a:t>
            </a:r>
            <a:r>
              <a:rPr sz="1250" b="0" spc="30" dirty="0">
                <a:solidFill>
                  <a:srgbClr val="4F81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售金</a:t>
            </a:r>
            <a:r>
              <a:rPr sz="1250" b="0" spc="10" dirty="0">
                <a:solidFill>
                  <a:srgbClr val="4F81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額</a:t>
            </a:r>
            <a:r>
              <a:rPr sz="1250" b="0" spc="25" dirty="0">
                <a:solidFill>
                  <a:srgbClr val="4F81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]-'</a:t>
            </a:r>
            <a:r>
              <a:rPr sz="1250" b="0" spc="30" dirty="0">
                <a:solidFill>
                  <a:srgbClr val="4F81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銷</a:t>
            </a:r>
            <a:r>
              <a:rPr sz="1250" b="0" spc="15" dirty="0">
                <a:solidFill>
                  <a:srgbClr val="4F81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售</a:t>
            </a:r>
            <a:r>
              <a:rPr sz="1250" b="0" spc="30" dirty="0">
                <a:solidFill>
                  <a:srgbClr val="4F81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明細</a:t>
            </a:r>
            <a:r>
              <a:rPr sz="1250" b="0" spc="15" dirty="0">
                <a:solidFill>
                  <a:srgbClr val="4F81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表</a:t>
            </a:r>
            <a:r>
              <a:rPr sz="1250" b="0" spc="-10" dirty="0">
                <a:solidFill>
                  <a:srgbClr val="4F81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'[</a:t>
            </a:r>
            <a:r>
              <a:rPr sz="1250" b="0" spc="30" dirty="0">
                <a:solidFill>
                  <a:srgbClr val="4F81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銷</a:t>
            </a:r>
            <a:r>
              <a:rPr sz="1250" b="0" spc="15" dirty="0">
                <a:solidFill>
                  <a:srgbClr val="4F81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售</a:t>
            </a:r>
            <a:r>
              <a:rPr sz="1250" b="0" spc="30" dirty="0">
                <a:solidFill>
                  <a:srgbClr val="4F81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成</a:t>
            </a:r>
            <a:r>
              <a:rPr sz="1250" b="0" spc="25" dirty="0">
                <a:solidFill>
                  <a:srgbClr val="4F81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本</a:t>
            </a:r>
            <a:r>
              <a:rPr sz="1250" b="0" spc="-5" dirty="0">
                <a:solidFill>
                  <a:srgbClr val="4F81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])</a:t>
            </a:r>
            <a:endParaRPr sz="1250" dirty="0">
              <a:latin typeface="微軟正黑體" panose="020B0604030504040204" pitchFamily="34" charset="-120"/>
              <a:ea typeface="微軟正黑體" panose="020B0604030504040204" pitchFamily="34" charset="-120"/>
              <a:cs typeface="Noto Sans CJK JP Medium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30351" y="1999424"/>
            <a:ext cx="4785360" cy="1099185"/>
            <a:chOff x="530351" y="1999424"/>
            <a:chExt cx="4785360" cy="1099185"/>
          </a:xfrm>
        </p:grpSpPr>
        <p:sp>
          <p:nvSpPr>
            <p:cNvPr id="8" name="object 8"/>
            <p:cNvSpPr/>
            <p:nvPr/>
          </p:nvSpPr>
          <p:spPr>
            <a:xfrm>
              <a:off x="530351" y="1999424"/>
              <a:ext cx="4785360" cy="10987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38628" y="2144140"/>
              <a:ext cx="1841500" cy="802005"/>
            </a:xfrm>
            <a:custGeom>
              <a:avLst/>
              <a:gdLst/>
              <a:ahLst/>
              <a:cxnLst/>
              <a:rect l="l" t="t" r="r" b="b"/>
              <a:pathLst>
                <a:path w="1841500" h="802005">
                  <a:moveTo>
                    <a:pt x="414528" y="160782"/>
                  </a:moveTo>
                  <a:lnTo>
                    <a:pt x="312000" y="109524"/>
                  </a:lnTo>
                  <a:lnTo>
                    <a:pt x="299605" y="79984"/>
                  </a:lnTo>
                  <a:lnTo>
                    <a:pt x="274459" y="47294"/>
                  </a:lnTo>
                  <a:lnTo>
                    <a:pt x="241909" y="22047"/>
                  </a:lnTo>
                  <a:lnTo>
                    <a:pt x="203504" y="5778"/>
                  </a:lnTo>
                  <a:lnTo>
                    <a:pt x="160782" y="0"/>
                  </a:lnTo>
                  <a:lnTo>
                    <a:pt x="118046" y="5778"/>
                  </a:lnTo>
                  <a:lnTo>
                    <a:pt x="79641" y="22047"/>
                  </a:lnTo>
                  <a:lnTo>
                    <a:pt x="47091" y="47294"/>
                  </a:lnTo>
                  <a:lnTo>
                    <a:pt x="21945" y="79984"/>
                  </a:lnTo>
                  <a:lnTo>
                    <a:pt x="5740" y="118579"/>
                  </a:lnTo>
                  <a:lnTo>
                    <a:pt x="0" y="161544"/>
                  </a:lnTo>
                  <a:lnTo>
                    <a:pt x="5740" y="204470"/>
                  </a:lnTo>
                  <a:lnTo>
                    <a:pt x="21945" y="243052"/>
                  </a:lnTo>
                  <a:lnTo>
                    <a:pt x="47091" y="275755"/>
                  </a:lnTo>
                  <a:lnTo>
                    <a:pt x="79641" y="301028"/>
                  </a:lnTo>
                  <a:lnTo>
                    <a:pt x="118046" y="317322"/>
                  </a:lnTo>
                  <a:lnTo>
                    <a:pt x="160782" y="323088"/>
                  </a:lnTo>
                  <a:lnTo>
                    <a:pt x="203504" y="317322"/>
                  </a:lnTo>
                  <a:lnTo>
                    <a:pt x="241909" y="301028"/>
                  </a:lnTo>
                  <a:lnTo>
                    <a:pt x="274459" y="275755"/>
                  </a:lnTo>
                  <a:lnTo>
                    <a:pt x="299605" y="243052"/>
                  </a:lnTo>
                  <a:lnTo>
                    <a:pt x="312788" y="211658"/>
                  </a:lnTo>
                  <a:lnTo>
                    <a:pt x="414528" y="160782"/>
                  </a:lnTo>
                  <a:close/>
                </a:path>
                <a:path w="1841500" h="802005">
                  <a:moveTo>
                    <a:pt x="1840992" y="640842"/>
                  </a:moveTo>
                  <a:lnTo>
                    <a:pt x="1740598" y="590651"/>
                  </a:lnTo>
                  <a:lnTo>
                    <a:pt x="1727504" y="559714"/>
                  </a:lnTo>
                  <a:lnTo>
                    <a:pt x="1702257" y="527164"/>
                  </a:lnTo>
                  <a:lnTo>
                    <a:pt x="1669567" y="502018"/>
                  </a:lnTo>
                  <a:lnTo>
                    <a:pt x="1630972" y="485813"/>
                  </a:lnTo>
                  <a:lnTo>
                    <a:pt x="1588008" y="480060"/>
                  </a:lnTo>
                  <a:lnTo>
                    <a:pt x="1545031" y="485813"/>
                  </a:lnTo>
                  <a:lnTo>
                    <a:pt x="1506435" y="502018"/>
                  </a:lnTo>
                  <a:lnTo>
                    <a:pt x="1473746" y="527164"/>
                  </a:lnTo>
                  <a:lnTo>
                    <a:pt x="1448498" y="559714"/>
                  </a:lnTo>
                  <a:lnTo>
                    <a:pt x="1432229" y="598119"/>
                  </a:lnTo>
                  <a:lnTo>
                    <a:pt x="1426464" y="640842"/>
                  </a:lnTo>
                  <a:lnTo>
                    <a:pt x="1432229" y="683577"/>
                  </a:lnTo>
                  <a:lnTo>
                    <a:pt x="1448498" y="721982"/>
                  </a:lnTo>
                  <a:lnTo>
                    <a:pt x="1473746" y="754532"/>
                  </a:lnTo>
                  <a:lnTo>
                    <a:pt x="1506435" y="779678"/>
                  </a:lnTo>
                  <a:lnTo>
                    <a:pt x="1545031" y="795883"/>
                  </a:lnTo>
                  <a:lnTo>
                    <a:pt x="1588008" y="801624"/>
                  </a:lnTo>
                  <a:lnTo>
                    <a:pt x="1630972" y="795883"/>
                  </a:lnTo>
                  <a:lnTo>
                    <a:pt x="1669567" y="779678"/>
                  </a:lnTo>
                  <a:lnTo>
                    <a:pt x="1702257" y="754532"/>
                  </a:lnTo>
                  <a:lnTo>
                    <a:pt x="1727504" y="721982"/>
                  </a:lnTo>
                  <a:lnTo>
                    <a:pt x="1740611" y="691032"/>
                  </a:lnTo>
                  <a:lnTo>
                    <a:pt x="1840992" y="64084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27304" y="1996262"/>
            <a:ext cx="4791710" cy="1104900"/>
          </a:xfrm>
          <a:prstGeom prst="rect">
            <a:avLst/>
          </a:prstGeom>
          <a:ln w="6088">
            <a:solidFill>
              <a:srgbClr val="000000"/>
            </a:solidFill>
          </a:ln>
        </p:spPr>
        <p:txBody>
          <a:bodyPr vert="horz" wrap="square" lIns="0" tIns="169545" rIns="0" bIns="0" rtlCol="0">
            <a:spAutoFit/>
          </a:bodyPr>
          <a:lstStyle/>
          <a:p>
            <a:pPr marR="35560" algn="ctr">
              <a:lnSpc>
                <a:spcPct val="100000"/>
              </a:lnSpc>
              <a:spcBef>
                <a:spcPts val="1335"/>
              </a:spcBef>
            </a:pPr>
            <a:r>
              <a:rPr sz="1750" b="1" spc="15" dirty="0">
                <a:solidFill>
                  <a:srgbClr val="FFFFFF"/>
                </a:solidFill>
                <a:latin typeface="Carlito"/>
                <a:cs typeface="Carlito"/>
              </a:rPr>
              <a:t>2</a:t>
            </a:r>
            <a:endParaRPr sz="17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Carlito"/>
              <a:cs typeface="Carlito"/>
            </a:endParaRPr>
          </a:p>
          <a:p>
            <a:pPr marR="924560" algn="r">
              <a:lnSpc>
                <a:spcPct val="100000"/>
              </a:lnSpc>
            </a:pPr>
            <a:r>
              <a:rPr sz="1750" b="1" spc="15" dirty="0">
                <a:solidFill>
                  <a:srgbClr val="FFFFFF"/>
                </a:solidFill>
                <a:latin typeface="Carlito"/>
                <a:cs typeface="Carlito"/>
              </a:rPr>
              <a:t>1</a:t>
            </a:r>
            <a:endParaRPr sz="1750"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965"/>
            <a:ext cx="5844540" cy="3286125"/>
          </a:xfrm>
          <a:custGeom>
            <a:avLst/>
            <a:gdLst/>
            <a:ahLst/>
            <a:cxnLst/>
            <a:rect l="l" t="t" r="r" b="b"/>
            <a:pathLst>
              <a:path w="5844540" h="3286125">
                <a:moveTo>
                  <a:pt x="0" y="3285998"/>
                </a:moveTo>
                <a:lnTo>
                  <a:pt x="5844286" y="3285998"/>
                </a:lnTo>
                <a:lnTo>
                  <a:pt x="5844286" y="0"/>
                </a:lnTo>
                <a:lnTo>
                  <a:pt x="0" y="0"/>
                </a:lnTo>
                <a:lnTo>
                  <a:pt x="0" y="3285998"/>
                </a:lnTo>
                <a:close/>
              </a:path>
            </a:pathLst>
          </a:custGeom>
          <a:ln w="24383">
            <a:noFill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3302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7263" y="676655"/>
            <a:ext cx="5339080" cy="2371725"/>
          </a:xfrm>
          <a:custGeom>
            <a:avLst/>
            <a:gdLst/>
            <a:ahLst/>
            <a:cxnLst/>
            <a:rect l="l" t="t" r="r" b="b"/>
            <a:pathLst>
              <a:path w="5339080" h="2371725">
                <a:moveTo>
                  <a:pt x="5141722" y="0"/>
                </a:moveTo>
                <a:lnTo>
                  <a:pt x="196849" y="0"/>
                </a:lnTo>
                <a:lnTo>
                  <a:pt x="151711" y="5199"/>
                </a:lnTo>
                <a:lnTo>
                  <a:pt x="110277" y="20008"/>
                </a:lnTo>
                <a:lnTo>
                  <a:pt x="73727" y="43247"/>
                </a:lnTo>
                <a:lnTo>
                  <a:pt x="43243" y="73732"/>
                </a:lnTo>
                <a:lnTo>
                  <a:pt x="20006" y="110282"/>
                </a:lnTo>
                <a:lnTo>
                  <a:pt x="5198" y="151715"/>
                </a:lnTo>
                <a:lnTo>
                  <a:pt x="0" y="196850"/>
                </a:lnTo>
                <a:lnTo>
                  <a:pt x="0" y="2174367"/>
                </a:lnTo>
                <a:lnTo>
                  <a:pt x="5198" y="2219501"/>
                </a:lnTo>
                <a:lnTo>
                  <a:pt x="20006" y="2260934"/>
                </a:lnTo>
                <a:lnTo>
                  <a:pt x="43243" y="2297484"/>
                </a:lnTo>
                <a:lnTo>
                  <a:pt x="73727" y="2327969"/>
                </a:lnTo>
                <a:lnTo>
                  <a:pt x="110277" y="2351208"/>
                </a:lnTo>
                <a:lnTo>
                  <a:pt x="151711" y="2366017"/>
                </a:lnTo>
                <a:lnTo>
                  <a:pt x="196849" y="2371217"/>
                </a:lnTo>
                <a:lnTo>
                  <a:pt x="5141722" y="2371217"/>
                </a:lnTo>
                <a:lnTo>
                  <a:pt x="5186856" y="2366017"/>
                </a:lnTo>
                <a:lnTo>
                  <a:pt x="5228289" y="2351208"/>
                </a:lnTo>
                <a:lnTo>
                  <a:pt x="5264839" y="2327969"/>
                </a:lnTo>
                <a:lnTo>
                  <a:pt x="5295324" y="2297484"/>
                </a:lnTo>
                <a:lnTo>
                  <a:pt x="5318563" y="2260934"/>
                </a:lnTo>
                <a:lnTo>
                  <a:pt x="5333372" y="2219501"/>
                </a:lnTo>
                <a:lnTo>
                  <a:pt x="5338572" y="2174367"/>
                </a:lnTo>
                <a:lnTo>
                  <a:pt x="5338572" y="196850"/>
                </a:lnTo>
                <a:lnTo>
                  <a:pt x="5333372" y="151715"/>
                </a:lnTo>
                <a:lnTo>
                  <a:pt x="5318563" y="110282"/>
                </a:lnTo>
                <a:lnTo>
                  <a:pt x="5295324" y="73732"/>
                </a:lnTo>
                <a:lnTo>
                  <a:pt x="5264839" y="43247"/>
                </a:lnTo>
                <a:lnTo>
                  <a:pt x="5228289" y="20008"/>
                </a:lnTo>
                <a:lnTo>
                  <a:pt x="5186856" y="5199"/>
                </a:lnTo>
                <a:lnTo>
                  <a:pt x="51417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57097" y="264667"/>
            <a:ext cx="3526790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-10" dirty="0"/>
              <a:t>確認電腦系統</a:t>
            </a:r>
            <a:r>
              <a:rPr sz="2050" spc="-40" dirty="0"/>
              <a:t> </a:t>
            </a:r>
            <a:r>
              <a:rPr sz="2050" spc="-10" dirty="0">
                <a:latin typeface="Calibri"/>
                <a:cs typeface="Calibri"/>
              </a:rPr>
              <a:t>32</a:t>
            </a:r>
            <a:r>
              <a:rPr sz="2050" spc="-35" dirty="0">
                <a:latin typeface="Calibri"/>
                <a:cs typeface="Calibri"/>
              </a:rPr>
              <a:t> </a:t>
            </a:r>
            <a:r>
              <a:rPr sz="2050" spc="-10" dirty="0"/>
              <a:t>位元</a:t>
            </a:r>
            <a:r>
              <a:rPr sz="2050" spc="-15" dirty="0"/>
              <a:t>、</a:t>
            </a:r>
            <a:r>
              <a:rPr sz="2050" spc="-15" dirty="0">
                <a:latin typeface="Calibri"/>
                <a:cs typeface="Calibri"/>
              </a:rPr>
              <a:t>64</a:t>
            </a:r>
            <a:r>
              <a:rPr sz="2050" spc="-10" dirty="0"/>
              <a:t>位元</a:t>
            </a:r>
            <a:endParaRPr sz="2050" dirty="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-12192" y="0"/>
            <a:ext cx="5868670" cy="3310890"/>
            <a:chOff x="-12192" y="0"/>
            <a:chExt cx="5868670" cy="331089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03119" y="784859"/>
              <a:ext cx="3631692" cy="187134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100072" y="781811"/>
              <a:ext cx="3637915" cy="1877695"/>
            </a:xfrm>
            <a:custGeom>
              <a:avLst/>
              <a:gdLst/>
              <a:ahLst/>
              <a:cxnLst/>
              <a:rect l="l" t="t" r="r" b="b"/>
              <a:pathLst>
                <a:path w="3637915" h="1877695">
                  <a:moveTo>
                    <a:pt x="0" y="1877441"/>
                  </a:moveTo>
                  <a:lnTo>
                    <a:pt x="3637788" y="1877441"/>
                  </a:lnTo>
                  <a:lnTo>
                    <a:pt x="3637788" y="0"/>
                  </a:lnTo>
                  <a:lnTo>
                    <a:pt x="0" y="0"/>
                  </a:lnTo>
                  <a:lnTo>
                    <a:pt x="0" y="1877441"/>
                  </a:lnTo>
                  <a:close/>
                </a:path>
              </a:pathLst>
            </a:custGeom>
            <a:ln w="6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0707" y="801623"/>
              <a:ext cx="1604772" cy="17479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27659" y="798575"/>
              <a:ext cx="1610995" cy="1754505"/>
            </a:xfrm>
            <a:custGeom>
              <a:avLst/>
              <a:gdLst/>
              <a:ahLst/>
              <a:cxnLst/>
              <a:rect l="l" t="t" r="r" b="b"/>
              <a:pathLst>
                <a:path w="1610995" h="1754505">
                  <a:moveTo>
                    <a:pt x="0" y="1753996"/>
                  </a:moveTo>
                  <a:lnTo>
                    <a:pt x="1610867" y="1753996"/>
                  </a:lnTo>
                  <a:lnTo>
                    <a:pt x="1610867" y="0"/>
                  </a:lnTo>
                  <a:lnTo>
                    <a:pt x="0" y="0"/>
                  </a:lnTo>
                  <a:lnTo>
                    <a:pt x="0" y="1753996"/>
                  </a:lnTo>
                  <a:close/>
                </a:path>
              </a:pathLst>
            </a:custGeom>
            <a:ln w="6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965"/>
              <a:ext cx="5844540" cy="3286125"/>
            </a:xfrm>
            <a:custGeom>
              <a:avLst/>
              <a:gdLst/>
              <a:ahLst/>
              <a:cxnLst/>
              <a:rect l="l" t="t" r="r" b="b"/>
              <a:pathLst>
                <a:path w="5844540" h="3286125">
                  <a:moveTo>
                    <a:pt x="0" y="3285998"/>
                  </a:moveTo>
                  <a:lnTo>
                    <a:pt x="5844286" y="3285998"/>
                  </a:lnTo>
                  <a:lnTo>
                    <a:pt x="5844286" y="0"/>
                  </a:lnTo>
                  <a:lnTo>
                    <a:pt x="0" y="0"/>
                  </a:lnTo>
                  <a:lnTo>
                    <a:pt x="0" y="3285998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投影片編號版面配置區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03955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275460"/>
            <a:ext cx="5844540" cy="1887220"/>
          </a:xfrm>
          <a:custGeom>
            <a:avLst/>
            <a:gdLst/>
            <a:ahLst/>
            <a:cxnLst/>
            <a:rect l="l" t="t" r="r" b="b"/>
            <a:pathLst>
              <a:path w="5844540" h="1887220">
                <a:moveTo>
                  <a:pt x="0" y="1886592"/>
                </a:moveTo>
                <a:lnTo>
                  <a:pt x="5844540" y="1886592"/>
                </a:lnTo>
                <a:lnTo>
                  <a:pt x="5844540" y="0"/>
                </a:lnTo>
                <a:lnTo>
                  <a:pt x="0" y="0"/>
                </a:lnTo>
                <a:lnTo>
                  <a:pt x="0" y="188659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56388" y="1449196"/>
            <a:ext cx="5702935" cy="1839595"/>
            <a:chOff x="56388" y="1449196"/>
            <a:chExt cx="5702935" cy="1839595"/>
          </a:xfrm>
        </p:grpSpPr>
        <p:sp>
          <p:nvSpPr>
            <p:cNvPr id="12" name="object 12"/>
            <p:cNvSpPr/>
            <p:nvPr/>
          </p:nvSpPr>
          <p:spPr>
            <a:xfrm>
              <a:off x="3337559" y="1456816"/>
              <a:ext cx="2421636" cy="18319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80232" y="1894217"/>
              <a:ext cx="2326005" cy="230504"/>
            </a:xfrm>
            <a:custGeom>
              <a:avLst/>
              <a:gdLst/>
              <a:ahLst/>
              <a:cxnLst/>
              <a:rect l="l" t="t" r="r" b="b"/>
              <a:pathLst>
                <a:path w="2326004" h="230505">
                  <a:moveTo>
                    <a:pt x="0" y="230111"/>
                  </a:moveTo>
                  <a:lnTo>
                    <a:pt x="2325624" y="230111"/>
                  </a:lnTo>
                  <a:lnTo>
                    <a:pt x="2325624" y="0"/>
                  </a:lnTo>
                  <a:lnTo>
                    <a:pt x="0" y="0"/>
                  </a:lnTo>
                  <a:lnTo>
                    <a:pt x="0" y="230111"/>
                  </a:lnTo>
                  <a:close/>
                </a:path>
              </a:pathLst>
            </a:custGeom>
            <a:ln w="3653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388" y="1449196"/>
              <a:ext cx="3151631" cy="177685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49324" y="1949081"/>
              <a:ext cx="1356360" cy="137160"/>
            </a:xfrm>
            <a:custGeom>
              <a:avLst/>
              <a:gdLst/>
              <a:ahLst/>
              <a:cxnLst/>
              <a:rect l="l" t="t" r="r" b="b"/>
              <a:pathLst>
                <a:path w="1356360" h="137160">
                  <a:moveTo>
                    <a:pt x="0" y="137147"/>
                  </a:moveTo>
                  <a:lnTo>
                    <a:pt x="1356360" y="137147"/>
                  </a:lnTo>
                  <a:lnTo>
                    <a:pt x="1356360" y="0"/>
                  </a:lnTo>
                  <a:lnTo>
                    <a:pt x="0" y="0"/>
                  </a:lnTo>
                  <a:lnTo>
                    <a:pt x="0" y="137147"/>
                  </a:lnTo>
                  <a:close/>
                </a:path>
              </a:pathLst>
            </a:custGeom>
            <a:ln w="2435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object 2"/>
          <p:cNvSpPr/>
          <p:nvPr/>
        </p:nvSpPr>
        <p:spPr>
          <a:xfrm>
            <a:off x="8835" y="-344"/>
            <a:ext cx="5844540" cy="661670"/>
          </a:xfrm>
          <a:custGeom>
            <a:avLst/>
            <a:gdLst/>
            <a:ahLst/>
            <a:cxnLst/>
            <a:rect l="l" t="t" r="r" b="b"/>
            <a:pathLst>
              <a:path w="5844540" h="661670">
                <a:moveTo>
                  <a:pt x="0" y="661327"/>
                </a:moveTo>
                <a:lnTo>
                  <a:pt x="5844540" y="661327"/>
                </a:lnTo>
                <a:lnTo>
                  <a:pt x="5844540" y="0"/>
                </a:lnTo>
                <a:lnTo>
                  <a:pt x="0" y="0"/>
                </a:lnTo>
                <a:lnTo>
                  <a:pt x="0" y="661327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162053"/>
            <a:ext cx="5844540" cy="125095"/>
          </a:xfrm>
          <a:custGeom>
            <a:avLst/>
            <a:gdLst/>
            <a:ahLst/>
            <a:cxnLst/>
            <a:rect l="l" t="t" r="r" b="b"/>
            <a:pathLst>
              <a:path w="5844540" h="125095">
                <a:moveTo>
                  <a:pt x="0" y="0"/>
                </a:moveTo>
                <a:lnTo>
                  <a:pt x="0" y="124960"/>
                </a:lnTo>
                <a:lnTo>
                  <a:pt x="5844540" y="124960"/>
                </a:lnTo>
                <a:lnTo>
                  <a:pt x="5844540" y="0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0" y="661326"/>
            <a:ext cx="5844540" cy="614680"/>
            <a:chOff x="0" y="661326"/>
            <a:chExt cx="5844540" cy="614680"/>
          </a:xfrm>
        </p:grpSpPr>
        <p:sp>
          <p:nvSpPr>
            <p:cNvPr id="8" name="object 8"/>
            <p:cNvSpPr/>
            <p:nvPr/>
          </p:nvSpPr>
          <p:spPr>
            <a:xfrm>
              <a:off x="0" y="661326"/>
              <a:ext cx="5844540" cy="614680"/>
            </a:xfrm>
            <a:custGeom>
              <a:avLst/>
              <a:gdLst/>
              <a:ahLst/>
              <a:cxnLst/>
              <a:rect l="l" t="t" r="r" b="b"/>
              <a:pathLst>
                <a:path w="5844540" h="614680">
                  <a:moveTo>
                    <a:pt x="0" y="0"/>
                  </a:moveTo>
                  <a:lnTo>
                    <a:pt x="0" y="614133"/>
                  </a:lnTo>
                  <a:lnTo>
                    <a:pt x="5844540" y="614133"/>
                  </a:lnTo>
                  <a:lnTo>
                    <a:pt x="58445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30987" y="708659"/>
              <a:ext cx="2595753" cy="1950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37458" y="708659"/>
              <a:ext cx="399288" cy="1950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418286" y="205866"/>
            <a:ext cx="2274113" cy="4058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50" b="0" spc="140" dirty="0"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SUMX</a:t>
            </a:r>
            <a:r>
              <a:rPr sz="2550" b="0" spc="25" dirty="0"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 </a:t>
            </a:r>
            <a:r>
              <a:rPr sz="2550" b="0" spc="5" dirty="0"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函式</a:t>
            </a:r>
            <a:endParaRPr sz="2550" dirty="0">
              <a:latin typeface="微軟正黑體" panose="020B0604030504040204" pitchFamily="34" charset="-120"/>
              <a:ea typeface="微軟正黑體" panose="020B0604030504040204" pitchFamily="34" charset="-120"/>
              <a:cs typeface="Noto Sans CJK JP Medium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8287" y="547488"/>
            <a:ext cx="4955540" cy="64706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2484755">
              <a:lnSpc>
                <a:spcPct val="100000"/>
              </a:lnSpc>
              <a:spcBef>
                <a:spcPts val="1090"/>
              </a:spcBef>
              <a:tabLst>
                <a:tab pos="3388360" algn="l"/>
              </a:tabLst>
            </a:pPr>
            <a:r>
              <a:rPr sz="1500" b="1" spc="35" dirty="0">
                <a:solidFill>
                  <a:srgbClr val="30859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運算式	加總</a:t>
            </a:r>
            <a:endParaRPr sz="1500" b="1" dirty="0">
              <a:latin typeface="微軟正黑體" panose="020B0604030504040204" pitchFamily="34" charset="-120"/>
              <a:ea typeface="微軟正黑體" panose="020B0604030504040204" pitchFamily="34" charset="-120"/>
              <a:cs typeface="Noto Sans CJK JP Medium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150" b="0" dirty="0">
                <a:solidFill>
                  <a:srgbClr val="4F81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獲利</a:t>
            </a:r>
            <a:r>
              <a:rPr sz="1150" b="0" spc="20" dirty="0">
                <a:solidFill>
                  <a:srgbClr val="4F81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 </a:t>
            </a:r>
            <a:r>
              <a:rPr sz="1150" b="0" spc="204" dirty="0">
                <a:solidFill>
                  <a:srgbClr val="4F81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=</a:t>
            </a:r>
            <a:r>
              <a:rPr sz="1150" b="0" spc="25" dirty="0">
                <a:solidFill>
                  <a:srgbClr val="4F81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 </a:t>
            </a:r>
            <a:r>
              <a:rPr sz="1150" b="0" spc="35" dirty="0">
                <a:solidFill>
                  <a:srgbClr val="4F81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SUMX('</a:t>
            </a:r>
            <a:r>
              <a:rPr sz="1150" b="0" dirty="0">
                <a:solidFill>
                  <a:srgbClr val="4F81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銷售明細表</a:t>
            </a:r>
            <a:r>
              <a:rPr sz="1150" b="0" spc="-45" dirty="0">
                <a:solidFill>
                  <a:srgbClr val="4F81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','</a:t>
            </a:r>
            <a:r>
              <a:rPr sz="1150" b="0" dirty="0">
                <a:solidFill>
                  <a:srgbClr val="4F81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銷售明細表</a:t>
            </a:r>
            <a:r>
              <a:rPr sz="1150" b="0" spc="-20" dirty="0">
                <a:solidFill>
                  <a:srgbClr val="4F81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'[</a:t>
            </a:r>
            <a:r>
              <a:rPr sz="1150" b="0" dirty="0">
                <a:solidFill>
                  <a:srgbClr val="4F81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銷售金額</a:t>
            </a:r>
            <a:r>
              <a:rPr sz="1150" b="0" spc="15" dirty="0">
                <a:solidFill>
                  <a:srgbClr val="4F81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]-'</a:t>
            </a:r>
            <a:r>
              <a:rPr sz="1150" b="0" dirty="0">
                <a:solidFill>
                  <a:srgbClr val="4F81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銷售明細表</a:t>
            </a:r>
            <a:r>
              <a:rPr sz="1150" b="0" spc="-20" dirty="0">
                <a:solidFill>
                  <a:srgbClr val="4F81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'[</a:t>
            </a:r>
            <a:r>
              <a:rPr sz="1150" b="0" dirty="0">
                <a:solidFill>
                  <a:srgbClr val="4F81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銷售成本</a:t>
            </a:r>
            <a:r>
              <a:rPr sz="1150" b="0" spc="-5" dirty="0">
                <a:solidFill>
                  <a:srgbClr val="4F81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])</a:t>
            </a:r>
            <a:endParaRPr sz="1150" dirty="0">
              <a:latin typeface="微軟正黑體" panose="020B0604030504040204" pitchFamily="34" charset="-120"/>
              <a:ea typeface="微軟正黑體" panose="020B0604030504040204" pitchFamily="34" charset="-120"/>
              <a:cs typeface="Noto Sans CJK JP Medium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-12191" y="0"/>
            <a:ext cx="5868670" cy="3312160"/>
            <a:chOff x="-12191" y="0"/>
            <a:chExt cx="5868670" cy="3312160"/>
          </a:xfrm>
        </p:grpSpPr>
        <p:sp>
          <p:nvSpPr>
            <p:cNvPr id="19" name="object 19"/>
            <p:cNvSpPr/>
            <p:nvPr/>
          </p:nvSpPr>
          <p:spPr>
            <a:xfrm>
              <a:off x="2805684" y="1981072"/>
              <a:ext cx="485140" cy="73660"/>
            </a:xfrm>
            <a:custGeom>
              <a:avLst/>
              <a:gdLst/>
              <a:ahLst/>
              <a:cxnLst/>
              <a:rect l="l" t="t" r="r" b="b"/>
              <a:pathLst>
                <a:path w="485139" h="73660">
                  <a:moveTo>
                    <a:pt x="411988" y="0"/>
                  </a:moveTo>
                  <a:lnTo>
                    <a:pt x="411988" y="73151"/>
                  </a:lnTo>
                  <a:lnTo>
                    <a:pt x="460755" y="48768"/>
                  </a:lnTo>
                  <a:lnTo>
                    <a:pt x="424179" y="48768"/>
                  </a:lnTo>
                  <a:lnTo>
                    <a:pt x="424179" y="24383"/>
                  </a:lnTo>
                  <a:lnTo>
                    <a:pt x="460755" y="24383"/>
                  </a:lnTo>
                  <a:lnTo>
                    <a:pt x="411988" y="0"/>
                  </a:lnTo>
                  <a:close/>
                </a:path>
                <a:path w="485139" h="73660">
                  <a:moveTo>
                    <a:pt x="411988" y="24383"/>
                  </a:moveTo>
                  <a:lnTo>
                    <a:pt x="0" y="24383"/>
                  </a:lnTo>
                  <a:lnTo>
                    <a:pt x="0" y="48768"/>
                  </a:lnTo>
                  <a:lnTo>
                    <a:pt x="411988" y="48768"/>
                  </a:lnTo>
                  <a:lnTo>
                    <a:pt x="411988" y="24383"/>
                  </a:lnTo>
                  <a:close/>
                </a:path>
                <a:path w="485139" h="73660">
                  <a:moveTo>
                    <a:pt x="460755" y="24383"/>
                  </a:moveTo>
                  <a:lnTo>
                    <a:pt x="424179" y="24383"/>
                  </a:lnTo>
                  <a:lnTo>
                    <a:pt x="424179" y="48768"/>
                  </a:lnTo>
                  <a:lnTo>
                    <a:pt x="460755" y="48768"/>
                  </a:lnTo>
                  <a:lnTo>
                    <a:pt x="485139" y="36575"/>
                  </a:lnTo>
                  <a:lnTo>
                    <a:pt x="460755" y="24383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449324" y="2133485"/>
              <a:ext cx="1356360" cy="1051560"/>
            </a:xfrm>
            <a:custGeom>
              <a:avLst/>
              <a:gdLst/>
              <a:ahLst/>
              <a:cxnLst/>
              <a:rect l="l" t="t" r="r" b="b"/>
              <a:pathLst>
                <a:path w="1356360" h="1051560">
                  <a:moveTo>
                    <a:pt x="0" y="135623"/>
                  </a:moveTo>
                  <a:lnTo>
                    <a:pt x="1356360" y="135623"/>
                  </a:lnTo>
                  <a:lnTo>
                    <a:pt x="1356360" y="0"/>
                  </a:lnTo>
                  <a:lnTo>
                    <a:pt x="0" y="0"/>
                  </a:lnTo>
                  <a:lnTo>
                    <a:pt x="0" y="135623"/>
                  </a:lnTo>
                  <a:close/>
                </a:path>
                <a:path w="1356360" h="1051560">
                  <a:moveTo>
                    <a:pt x="0" y="320027"/>
                  </a:moveTo>
                  <a:lnTo>
                    <a:pt x="1356360" y="320027"/>
                  </a:lnTo>
                  <a:lnTo>
                    <a:pt x="1356360" y="182880"/>
                  </a:lnTo>
                  <a:lnTo>
                    <a:pt x="0" y="182880"/>
                  </a:lnTo>
                  <a:lnTo>
                    <a:pt x="0" y="320027"/>
                  </a:lnTo>
                  <a:close/>
                </a:path>
                <a:path w="1356360" h="1051560">
                  <a:moveTo>
                    <a:pt x="0" y="504431"/>
                  </a:moveTo>
                  <a:lnTo>
                    <a:pt x="1356360" y="504431"/>
                  </a:lnTo>
                  <a:lnTo>
                    <a:pt x="1356360" y="367284"/>
                  </a:lnTo>
                  <a:lnTo>
                    <a:pt x="0" y="367284"/>
                  </a:lnTo>
                  <a:lnTo>
                    <a:pt x="0" y="504431"/>
                  </a:lnTo>
                  <a:close/>
                </a:path>
                <a:path w="1356360" h="1051560">
                  <a:moveTo>
                    <a:pt x="0" y="687311"/>
                  </a:moveTo>
                  <a:lnTo>
                    <a:pt x="1356360" y="687311"/>
                  </a:lnTo>
                  <a:lnTo>
                    <a:pt x="1356360" y="550164"/>
                  </a:lnTo>
                  <a:lnTo>
                    <a:pt x="0" y="550164"/>
                  </a:lnTo>
                  <a:lnTo>
                    <a:pt x="0" y="687311"/>
                  </a:lnTo>
                  <a:close/>
                </a:path>
                <a:path w="1356360" h="1051560">
                  <a:moveTo>
                    <a:pt x="0" y="871715"/>
                  </a:moveTo>
                  <a:lnTo>
                    <a:pt x="1356360" y="871715"/>
                  </a:lnTo>
                  <a:lnTo>
                    <a:pt x="1356360" y="734568"/>
                  </a:lnTo>
                  <a:lnTo>
                    <a:pt x="0" y="734568"/>
                  </a:lnTo>
                  <a:lnTo>
                    <a:pt x="0" y="871715"/>
                  </a:lnTo>
                  <a:close/>
                </a:path>
                <a:path w="1356360" h="1051560">
                  <a:moveTo>
                    <a:pt x="0" y="1051420"/>
                  </a:moveTo>
                  <a:lnTo>
                    <a:pt x="1356360" y="1051420"/>
                  </a:lnTo>
                  <a:lnTo>
                    <a:pt x="1356360" y="914273"/>
                  </a:lnTo>
                  <a:lnTo>
                    <a:pt x="0" y="914273"/>
                  </a:lnTo>
                  <a:lnTo>
                    <a:pt x="0" y="1051420"/>
                  </a:lnTo>
                  <a:close/>
                </a:path>
              </a:pathLst>
            </a:custGeom>
            <a:ln w="24354">
              <a:noFill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797810" y="2069083"/>
              <a:ext cx="1137920" cy="1051560"/>
            </a:xfrm>
            <a:custGeom>
              <a:avLst/>
              <a:gdLst/>
              <a:ahLst/>
              <a:cxnLst/>
              <a:rect l="l" t="t" r="r" b="b"/>
              <a:pathLst>
                <a:path w="1137920" h="1051560">
                  <a:moveTo>
                    <a:pt x="493014" y="17145"/>
                  </a:moveTo>
                  <a:lnTo>
                    <a:pt x="413131" y="0"/>
                  </a:lnTo>
                  <a:lnTo>
                    <a:pt x="419176" y="23596"/>
                  </a:lnTo>
                  <a:lnTo>
                    <a:pt x="4826" y="130187"/>
                  </a:lnTo>
                  <a:lnTo>
                    <a:pt x="10922" y="153670"/>
                  </a:lnTo>
                  <a:lnTo>
                    <a:pt x="425221" y="47104"/>
                  </a:lnTo>
                  <a:lnTo>
                    <a:pt x="431292" y="70739"/>
                  </a:lnTo>
                  <a:lnTo>
                    <a:pt x="489064" y="20574"/>
                  </a:lnTo>
                  <a:lnTo>
                    <a:pt x="493014" y="17145"/>
                  </a:lnTo>
                  <a:close/>
                </a:path>
                <a:path w="1137920" h="1051560">
                  <a:moveTo>
                    <a:pt x="538988" y="79641"/>
                  </a:moveTo>
                  <a:lnTo>
                    <a:pt x="457327" y="78359"/>
                  </a:lnTo>
                  <a:lnTo>
                    <a:pt x="467880" y="100380"/>
                  </a:lnTo>
                  <a:lnTo>
                    <a:pt x="2540" y="324358"/>
                  </a:lnTo>
                  <a:lnTo>
                    <a:pt x="13195" y="346202"/>
                  </a:lnTo>
                  <a:lnTo>
                    <a:pt x="478396" y="122288"/>
                  </a:lnTo>
                  <a:lnTo>
                    <a:pt x="488950" y="144272"/>
                  </a:lnTo>
                  <a:lnTo>
                    <a:pt x="526986" y="95123"/>
                  </a:lnTo>
                  <a:lnTo>
                    <a:pt x="538988" y="79641"/>
                  </a:lnTo>
                  <a:close/>
                </a:path>
                <a:path w="1137920" h="1051560">
                  <a:moveTo>
                    <a:pt x="631063" y="79641"/>
                  </a:moveTo>
                  <a:lnTo>
                    <a:pt x="550291" y="91821"/>
                  </a:lnTo>
                  <a:lnTo>
                    <a:pt x="564349" y="111785"/>
                  </a:lnTo>
                  <a:lnTo>
                    <a:pt x="889" y="509143"/>
                  </a:lnTo>
                  <a:lnTo>
                    <a:pt x="14846" y="529082"/>
                  </a:lnTo>
                  <a:lnTo>
                    <a:pt x="578383" y="131686"/>
                  </a:lnTo>
                  <a:lnTo>
                    <a:pt x="592455" y="151638"/>
                  </a:lnTo>
                  <a:lnTo>
                    <a:pt x="617575" y="104787"/>
                  </a:lnTo>
                  <a:lnTo>
                    <a:pt x="631063" y="79641"/>
                  </a:lnTo>
                  <a:close/>
                </a:path>
                <a:path w="1137920" h="1051560">
                  <a:moveTo>
                    <a:pt x="769112" y="79641"/>
                  </a:moveTo>
                  <a:lnTo>
                    <a:pt x="689229" y="96774"/>
                  </a:lnTo>
                  <a:lnTo>
                    <a:pt x="704481" y="115811"/>
                  </a:lnTo>
                  <a:lnTo>
                    <a:pt x="254" y="679323"/>
                  </a:lnTo>
                  <a:lnTo>
                    <a:pt x="15481" y="698246"/>
                  </a:lnTo>
                  <a:lnTo>
                    <a:pt x="719683" y="134772"/>
                  </a:lnTo>
                  <a:lnTo>
                    <a:pt x="734949" y="153797"/>
                  </a:lnTo>
                  <a:lnTo>
                    <a:pt x="755942" y="108216"/>
                  </a:lnTo>
                  <a:lnTo>
                    <a:pt x="769112" y="79641"/>
                  </a:lnTo>
                  <a:close/>
                </a:path>
                <a:path w="1137920" h="1051560">
                  <a:moveTo>
                    <a:pt x="907288" y="97917"/>
                  </a:moveTo>
                  <a:lnTo>
                    <a:pt x="827786" y="116713"/>
                  </a:lnTo>
                  <a:lnTo>
                    <a:pt x="843368" y="135407"/>
                  </a:lnTo>
                  <a:lnTo>
                    <a:pt x="127" y="839216"/>
                  </a:lnTo>
                  <a:lnTo>
                    <a:pt x="15608" y="857885"/>
                  </a:lnTo>
                  <a:lnTo>
                    <a:pt x="858964" y="154089"/>
                  </a:lnTo>
                  <a:lnTo>
                    <a:pt x="874522" y="172720"/>
                  </a:lnTo>
                  <a:lnTo>
                    <a:pt x="894270" y="127635"/>
                  </a:lnTo>
                  <a:lnTo>
                    <a:pt x="907288" y="97917"/>
                  </a:lnTo>
                  <a:close/>
                </a:path>
                <a:path w="1137920" h="1051560">
                  <a:moveTo>
                    <a:pt x="1137412" y="79641"/>
                  </a:moveTo>
                  <a:lnTo>
                    <a:pt x="1058037" y="99187"/>
                  </a:lnTo>
                  <a:lnTo>
                    <a:pt x="1073899" y="117767"/>
                  </a:lnTo>
                  <a:lnTo>
                    <a:pt x="0" y="1033018"/>
                  </a:lnTo>
                  <a:lnTo>
                    <a:pt x="15748" y="1051560"/>
                  </a:lnTo>
                  <a:lnTo>
                    <a:pt x="1089685" y="136271"/>
                  </a:lnTo>
                  <a:lnTo>
                    <a:pt x="1105535" y="154813"/>
                  </a:lnTo>
                  <a:lnTo>
                    <a:pt x="1124585" y="109867"/>
                  </a:lnTo>
                  <a:lnTo>
                    <a:pt x="1137412" y="79641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380"/>
              <a:ext cx="5844540" cy="3288029"/>
            </a:xfrm>
            <a:custGeom>
              <a:avLst/>
              <a:gdLst/>
              <a:ahLst/>
              <a:cxnLst/>
              <a:rect l="l" t="t" r="r" b="b"/>
              <a:pathLst>
                <a:path w="5844540" h="3288029">
                  <a:moveTo>
                    <a:pt x="0" y="3287522"/>
                  </a:moveTo>
                  <a:lnTo>
                    <a:pt x="5844286" y="3287522"/>
                  </a:lnTo>
                  <a:lnTo>
                    <a:pt x="5844286" y="0"/>
                  </a:lnTo>
                  <a:lnTo>
                    <a:pt x="0" y="0"/>
                  </a:lnTo>
                  <a:lnTo>
                    <a:pt x="0" y="3287522"/>
                  </a:lnTo>
                  <a:close/>
                </a:path>
              </a:pathLst>
            </a:custGeom>
            <a:ln w="24384">
              <a:noFill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投影片編號版面配置區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18476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4300" y="576402"/>
            <a:ext cx="5661660" cy="2578735"/>
          </a:xfrm>
          <a:custGeom>
            <a:avLst/>
            <a:gdLst/>
            <a:ahLst/>
            <a:cxnLst/>
            <a:rect l="l" t="t" r="r" b="b"/>
            <a:pathLst>
              <a:path w="5661660" h="2578735">
                <a:moveTo>
                  <a:pt x="5661660" y="237490"/>
                </a:moveTo>
                <a:lnTo>
                  <a:pt x="5656821" y="189623"/>
                </a:lnTo>
                <a:lnTo>
                  <a:pt x="5642978" y="145046"/>
                </a:lnTo>
                <a:lnTo>
                  <a:pt x="5621058" y="104698"/>
                </a:lnTo>
                <a:lnTo>
                  <a:pt x="5592038" y="69557"/>
                </a:lnTo>
                <a:lnTo>
                  <a:pt x="5556872" y="40563"/>
                </a:lnTo>
                <a:lnTo>
                  <a:pt x="5516511" y="18669"/>
                </a:lnTo>
                <a:lnTo>
                  <a:pt x="5471909" y="4826"/>
                </a:lnTo>
                <a:lnTo>
                  <a:pt x="5424043" y="0"/>
                </a:lnTo>
                <a:lnTo>
                  <a:pt x="237591" y="0"/>
                </a:lnTo>
                <a:lnTo>
                  <a:pt x="189699" y="4826"/>
                </a:lnTo>
                <a:lnTo>
                  <a:pt x="145110" y="18669"/>
                </a:lnTo>
                <a:lnTo>
                  <a:pt x="104749" y="40563"/>
                </a:lnTo>
                <a:lnTo>
                  <a:pt x="69583" y="69557"/>
                </a:lnTo>
                <a:lnTo>
                  <a:pt x="40576" y="104698"/>
                </a:lnTo>
                <a:lnTo>
                  <a:pt x="18669" y="145046"/>
                </a:lnTo>
                <a:lnTo>
                  <a:pt x="4826" y="189623"/>
                </a:lnTo>
                <a:lnTo>
                  <a:pt x="0" y="237490"/>
                </a:lnTo>
                <a:lnTo>
                  <a:pt x="0" y="2340864"/>
                </a:lnTo>
                <a:lnTo>
                  <a:pt x="4826" y="2388743"/>
                </a:lnTo>
                <a:lnTo>
                  <a:pt x="18669" y="2433332"/>
                </a:lnTo>
                <a:lnTo>
                  <a:pt x="40576" y="2473680"/>
                </a:lnTo>
                <a:lnTo>
                  <a:pt x="69583" y="2508847"/>
                </a:lnTo>
                <a:lnTo>
                  <a:pt x="104749" y="2537853"/>
                </a:lnTo>
                <a:lnTo>
                  <a:pt x="145110" y="2559761"/>
                </a:lnTo>
                <a:lnTo>
                  <a:pt x="189699" y="2573591"/>
                </a:lnTo>
                <a:lnTo>
                  <a:pt x="237591" y="2578417"/>
                </a:lnTo>
                <a:lnTo>
                  <a:pt x="5424043" y="2578417"/>
                </a:lnTo>
                <a:lnTo>
                  <a:pt x="5471909" y="2573591"/>
                </a:lnTo>
                <a:lnTo>
                  <a:pt x="5516511" y="2559748"/>
                </a:lnTo>
                <a:lnTo>
                  <a:pt x="5556872" y="2537853"/>
                </a:lnTo>
                <a:lnTo>
                  <a:pt x="5592038" y="2508847"/>
                </a:lnTo>
                <a:lnTo>
                  <a:pt x="5621058" y="2473680"/>
                </a:lnTo>
                <a:lnTo>
                  <a:pt x="5642978" y="2433332"/>
                </a:lnTo>
                <a:lnTo>
                  <a:pt x="5656821" y="2388743"/>
                </a:lnTo>
                <a:lnTo>
                  <a:pt x="5661660" y="2340864"/>
                </a:lnTo>
                <a:lnTo>
                  <a:pt x="5661660" y="2374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45029" y="160477"/>
            <a:ext cx="1564005" cy="4159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新增量</a:t>
            </a:r>
            <a:r>
              <a:rPr sz="2550" spc="5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  <a:r>
              <a:rPr sz="2550" spc="-1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sz="2550" dirty="0">
                <a:latin typeface="微軟正黑體" panose="020B0604030504040204" pitchFamily="34" charset="-120"/>
                <a:ea typeface="微軟正黑體" panose="020B0604030504040204" pitchFamily="34" charset="-120"/>
                <a:cs typeface="Carlito"/>
              </a:rPr>
              <a:t>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28701" y="749299"/>
            <a:ext cx="82550" cy="2216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10" dirty="0">
                <a:solidFill>
                  <a:srgbClr val="1A1A1A"/>
                </a:solidFill>
                <a:latin typeface="Arial"/>
                <a:cs typeface="Arial"/>
              </a:rPr>
              <a:t>•</a:t>
            </a:r>
            <a:endParaRPr sz="125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0832" y="744232"/>
            <a:ext cx="528955" cy="21653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215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0"/>
              </a:spcBef>
            </a:pPr>
            <a:r>
              <a:rPr sz="1250" b="0" spc="30" dirty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獲利率</a:t>
            </a:r>
            <a:endParaRPr sz="1250" dirty="0">
              <a:latin typeface="微軟正黑體" panose="020B0604030504040204" pitchFamily="34" charset="-120"/>
              <a:ea typeface="微軟正黑體" panose="020B0604030504040204" pitchFamily="34" charset="-120"/>
              <a:cs typeface="Noto Sans CJK JP Medi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7264" y="749299"/>
            <a:ext cx="4727296" cy="87075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30" dirty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：</a:t>
            </a:r>
            <a:r>
              <a:rPr sz="1250" spc="30" dirty="0" err="1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用來觀察公司產品</a:t>
            </a:r>
            <a:r>
              <a:rPr sz="1250" spc="15" dirty="0" err="1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，</a:t>
            </a:r>
            <a:r>
              <a:rPr sz="1250" spc="30" dirty="0" err="1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或服</a:t>
            </a:r>
            <a:r>
              <a:rPr sz="1250" spc="15" dirty="0" err="1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務</a:t>
            </a:r>
            <a:r>
              <a:rPr sz="1250" spc="30" dirty="0" err="1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本身</a:t>
            </a:r>
            <a:r>
              <a:rPr sz="1250" spc="15" dirty="0" err="1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成</a:t>
            </a:r>
            <a:r>
              <a:rPr sz="1250" spc="30" dirty="0" err="1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本變</a:t>
            </a:r>
            <a:r>
              <a:rPr sz="1250" spc="15" dirty="0" err="1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化</a:t>
            </a:r>
            <a:r>
              <a:rPr sz="1250" spc="30" dirty="0" err="1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，</a:t>
            </a:r>
            <a:r>
              <a:rPr sz="1250" spc="30" dirty="0" err="1" smtClean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所</a:t>
            </a:r>
            <a:r>
              <a:rPr sz="1250" spc="15" dirty="0" err="1" smtClean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以</a:t>
            </a:r>
            <a:r>
              <a:rPr sz="1250" spc="30" dirty="0" err="1" smtClean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當產</a:t>
            </a:r>
            <a:r>
              <a:rPr sz="1250" spc="15" dirty="0" err="1" smtClean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品</a:t>
            </a:r>
            <a:r>
              <a:rPr sz="1250" spc="30" dirty="0" err="1" smtClean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或服</a:t>
            </a:r>
            <a:r>
              <a:rPr sz="1250" spc="15" dirty="0" err="1" smtClean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務</a:t>
            </a:r>
            <a:r>
              <a:rPr sz="1250" spc="30" dirty="0" err="1" smtClean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的</a:t>
            </a:r>
            <a:endParaRPr lang="en-US" sz="1250" spc="30" dirty="0" smtClean="0">
              <a:solidFill>
                <a:srgbClr val="1A1A1A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UKIJ CJK"/>
            </a:endParaRPr>
          </a:p>
          <a:p>
            <a:pPr marL="12700">
              <a:spcBef>
                <a:spcPts val="130"/>
              </a:spcBef>
            </a:pPr>
            <a:r>
              <a:rPr lang="zh-TW" altLang="en-US" sz="1250" spc="30" dirty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成本上升時，獲利率則會下降。</a:t>
            </a:r>
            <a:endParaRPr lang="en-US" altLang="zh-TW" sz="1250" spc="30" dirty="0">
              <a:solidFill>
                <a:srgbClr val="1A1A1A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UKIJ CJK"/>
            </a:endParaRPr>
          </a:p>
          <a:p>
            <a:pPr marL="12700">
              <a:spcBef>
                <a:spcPts val="130"/>
              </a:spcBef>
            </a:pPr>
            <a:endParaRPr lang="zh-TW" altLang="en-US" sz="1400" spc="30" dirty="0">
              <a:latin typeface="+mj-e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sz="1250" dirty="0">
              <a:latin typeface="UKIJ CJK"/>
              <a:cs typeface="UKIJ CJK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30351" y="2087816"/>
            <a:ext cx="4785360" cy="957580"/>
            <a:chOff x="530351" y="2087816"/>
            <a:chExt cx="4785360" cy="957580"/>
          </a:xfrm>
        </p:grpSpPr>
        <p:sp>
          <p:nvSpPr>
            <p:cNvPr id="10" name="object 10"/>
            <p:cNvSpPr/>
            <p:nvPr/>
          </p:nvSpPr>
          <p:spPr>
            <a:xfrm>
              <a:off x="530351" y="2087816"/>
              <a:ext cx="4785360" cy="9570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38628" y="2232532"/>
              <a:ext cx="1841500" cy="800100"/>
            </a:xfrm>
            <a:custGeom>
              <a:avLst/>
              <a:gdLst/>
              <a:ahLst/>
              <a:cxnLst/>
              <a:rect l="l" t="t" r="r" b="b"/>
              <a:pathLst>
                <a:path w="1841500" h="800100">
                  <a:moveTo>
                    <a:pt x="414528" y="160782"/>
                  </a:moveTo>
                  <a:lnTo>
                    <a:pt x="313385" y="110223"/>
                  </a:lnTo>
                  <a:lnTo>
                    <a:pt x="313359" y="109982"/>
                  </a:lnTo>
                  <a:lnTo>
                    <a:pt x="290525" y="65836"/>
                  </a:lnTo>
                  <a:lnTo>
                    <a:pt x="255727" y="31038"/>
                  </a:lnTo>
                  <a:lnTo>
                    <a:pt x="211582" y="8204"/>
                  </a:lnTo>
                  <a:lnTo>
                    <a:pt x="160782" y="0"/>
                  </a:lnTo>
                  <a:lnTo>
                    <a:pt x="109969" y="8204"/>
                  </a:lnTo>
                  <a:lnTo>
                    <a:pt x="65836" y="31038"/>
                  </a:lnTo>
                  <a:lnTo>
                    <a:pt x="31026" y="65836"/>
                  </a:lnTo>
                  <a:lnTo>
                    <a:pt x="8191" y="109982"/>
                  </a:lnTo>
                  <a:lnTo>
                    <a:pt x="0" y="160782"/>
                  </a:lnTo>
                  <a:lnTo>
                    <a:pt x="8191" y="211594"/>
                  </a:lnTo>
                  <a:lnTo>
                    <a:pt x="31026" y="255727"/>
                  </a:lnTo>
                  <a:lnTo>
                    <a:pt x="65824" y="290537"/>
                  </a:lnTo>
                  <a:lnTo>
                    <a:pt x="109969" y="313372"/>
                  </a:lnTo>
                  <a:lnTo>
                    <a:pt x="160782" y="321564"/>
                  </a:lnTo>
                  <a:lnTo>
                    <a:pt x="211582" y="313372"/>
                  </a:lnTo>
                  <a:lnTo>
                    <a:pt x="255727" y="290537"/>
                  </a:lnTo>
                  <a:lnTo>
                    <a:pt x="290525" y="255727"/>
                  </a:lnTo>
                  <a:lnTo>
                    <a:pt x="313359" y="211594"/>
                  </a:lnTo>
                  <a:lnTo>
                    <a:pt x="313397" y="211353"/>
                  </a:lnTo>
                  <a:lnTo>
                    <a:pt x="414528" y="160782"/>
                  </a:lnTo>
                  <a:close/>
                </a:path>
                <a:path w="1841500" h="800100">
                  <a:moveTo>
                    <a:pt x="1840992" y="639318"/>
                  </a:moveTo>
                  <a:lnTo>
                    <a:pt x="1740636" y="589153"/>
                  </a:lnTo>
                  <a:lnTo>
                    <a:pt x="1727504" y="558126"/>
                  </a:lnTo>
                  <a:lnTo>
                    <a:pt x="1702257" y="525589"/>
                  </a:lnTo>
                  <a:lnTo>
                    <a:pt x="1669567" y="500468"/>
                  </a:lnTo>
                  <a:lnTo>
                    <a:pt x="1630972" y="484276"/>
                  </a:lnTo>
                  <a:lnTo>
                    <a:pt x="1588008" y="478536"/>
                  </a:lnTo>
                  <a:lnTo>
                    <a:pt x="1545031" y="484276"/>
                  </a:lnTo>
                  <a:lnTo>
                    <a:pt x="1506435" y="500468"/>
                  </a:lnTo>
                  <a:lnTo>
                    <a:pt x="1473746" y="525589"/>
                  </a:lnTo>
                  <a:lnTo>
                    <a:pt x="1448498" y="558126"/>
                  </a:lnTo>
                  <a:lnTo>
                    <a:pt x="1432229" y="596544"/>
                  </a:lnTo>
                  <a:lnTo>
                    <a:pt x="1426464" y="639318"/>
                  </a:lnTo>
                  <a:lnTo>
                    <a:pt x="1432229" y="682053"/>
                  </a:lnTo>
                  <a:lnTo>
                    <a:pt x="1448498" y="720458"/>
                  </a:lnTo>
                  <a:lnTo>
                    <a:pt x="1473746" y="753008"/>
                  </a:lnTo>
                  <a:lnTo>
                    <a:pt x="1506435" y="778154"/>
                  </a:lnTo>
                  <a:lnTo>
                    <a:pt x="1545031" y="794359"/>
                  </a:lnTo>
                  <a:lnTo>
                    <a:pt x="1588008" y="800100"/>
                  </a:lnTo>
                  <a:lnTo>
                    <a:pt x="1630972" y="794359"/>
                  </a:lnTo>
                  <a:lnTo>
                    <a:pt x="1669567" y="778154"/>
                  </a:lnTo>
                  <a:lnTo>
                    <a:pt x="1702257" y="753008"/>
                  </a:lnTo>
                  <a:lnTo>
                    <a:pt x="1727504" y="720458"/>
                  </a:lnTo>
                  <a:lnTo>
                    <a:pt x="1740611" y="689508"/>
                  </a:lnTo>
                  <a:lnTo>
                    <a:pt x="1840992" y="6393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27304" y="2084768"/>
            <a:ext cx="4791710" cy="963294"/>
          </a:xfrm>
          <a:prstGeom prst="rect">
            <a:avLst/>
          </a:prstGeom>
          <a:ln w="6088">
            <a:solidFill>
              <a:srgbClr val="000000"/>
            </a:solidFill>
          </a:ln>
        </p:spPr>
        <p:txBody>
          <a:bodyPr vert="horz" wrap="square" lIns="0" tIns="168275" rIns="0" bIns="0" rtlCol="0">
            <a:spAutoFit/>
          </a:bodyPr>
          <a:lstStyle/>
          <a:p>
            <a:pPr marR="35560" algn="ctr">
              <a:lnSpc>
                <a:spcPct val="100000"/>
              </a:lnSpc>
              <a:spcBef>
                <a:spcPts val="1325"/>
              </a:spcBef>
            </a:pPr>
            <a:r>
              <a:rPr sz="1750" b="1" spc="15" dirty="0">
                <a:solidFill>
                  <a:srgbClr val="FFFFFF"/>
                </a:solidFill>
                <a:latin typeface="Carlito"/>
                <a:cs typeface="Carlito"/>
              </a:rPr>
              <a:t>2</a:t>
            </a:r>
            <a:endParaRPr sz="175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Carlito"/>
              <a:cs typeface="Carlito"/>
            </a:endParaRPr>
          </a:p>
          <a:p>
            <a:pPr marR="924560" algn="r">
              <a:lnSpc>
                <a:spcPct val="100000"/>
              </a:lnSpc>
            </a:pPr>
            <a:r>
              <a:rPr sz="1750" b="1" spc="15" dirty="0">
                <a:solidFill>
                  <a:srgbClr val="FFFFFF"/>
                </a:solidFill>
                <a:latin typeface="Carlito"/>
                <a:cs typeface="Carlito"/>
              </a:rPr>
              <a:t>1</a:t>
            </a:r>
            <a:endParaRPr sz="1750">
              <a:latin typeface="Carlito"/>
              <a:cs typeface="Carlit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965"/>
            <a:ext cx="5844540" cy="3286125"/>
          </a:xfrm>
          <a:custGeom>
            <a:avLst/>
            <a:gdLst/>
            <a:ahLst/>
            <a:cxnLst/>
            <a:rect l="l" t="t" r="r" b="b"/>
            <a:pathLst>
              <a:path w="5844540" h="3286125">
                <a:moveTo>
                  <a:pt x="0" y="3285998"/>
                </a:moveTo>
                <a:lnTo>
                  <a:pt x="5844286" y="3285998"/>
                </a:lnTo>
                <a:lnTo>
                  <a:pt x="5844286" y="0"/>
                </a:lnTo>
                <a:lnTo>
                  <a:pt x="0" y="0"/>
                </a:lnTo>
                <a:lnTo>
                  <a:pt x="0" y="3285998"/>
                </a:lnTo>
                <a:close/>
              </a:path>
            </a:pathLst>
          </a:custGeom>
          <a:ln w="24383">
            <a:noFill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矩形 13"/>
          <p:cNvSpPr/>
          <p:nvPr/>
        </p:nvSpPr>
        <p:spPr>
          <a:xfrm>
            <a:off x="460253" y="1286997"/>
            <a:ext cx="557175" cy="214161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21590" rIns="0" bIns="0" rtlCol="0">
            <a:spAutoFit/>
          </a:bodyPr>
          <a:lstStyle/>
          <a:p>
            <a:pPr>
              <a:spcBef>
                <a:spcPts val="170"/>
              </a:spcBef>
            </a:pPr>
            <a:r>
              <a:rPr lang="zh-TW" altLang="en-US" sz="1250" spc="30" dirty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獲</a:t>
            </a:r>
            <a:r>
              <a:rPr lang="zh-TW" altLang="en-US" sz="1250" spc="30" dirty="0" smtClean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利率</a:t>
            </a:r>
            <a:endParaRPr lang="zh-TW" altLang="en-US" sz="1250" spc="30" dirty="0">
              <a:solidFill>
                <a:srgbClr val="1A1A1A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Noto Sans CJK JP Medium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77264" y="1255577"/>
            <a:ext cx="5001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spc="30" dirty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量值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2651" y="1738274"/>
            <a:ext cx="53933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545">
              <a:lnSpc>
                <a:spcPct val="100000"/>
              </a:lnSpc>
              <a:spcBef>
                <a:spcPts val="805"/>
              </a:spcBef>
            </a:pPr>
            <a:r>
              <a:rPr lang="zh-TW" altLang="en-US" sz="1200" spc="30" dirty="0">
                <a:solidFill>
                  <a:srgbClr val="4F81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獲利</a:t>
            </a:r>
            <a:r>
              <a:rPr lang="zh-TW" altLang="en-US" sz="1200" spc="335" dirty="0">
                <a:solidFill>
                  <a:srgbClr val="4F81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率</a:t>
            </a:r>
            <a:r>
              <a:rPr lang="en-US" altLang="zh-TW" sz="1200" spc="75" dirty="0">
                <a:solidFill>
                  <a:srgbClr val="4F81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=('</a:t>
            </a:r>
            <a:r>
              <a:rPr lang="zh-TW" altLang="en-US" sz="1200" spc="30" dirty="0">
                <a:solidFill>
                  <a:srgbClr val="4F81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銷售明細表</a:t>
            </a:r>
            <a:r>
              <a:rPr lang="en-US" altLang="zh-TW" sz="1200" spc="-10" dirty="0">
                <a:solidFill>
                  <a:srgbClr val="4F81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'[</a:t>
            </a:r>
            <a:r>
              <a:rPr lang="zh-TW" altLang="en-US" sz="1200" spc="30" dirty="0">
                <a:solidFill>
                  <a:srgbClr val="4F81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獲利</a:t>
            </a:r>
            <a:r>
              <a:rPr lang="en-US" altLang="zh-TW" sz="1200" spc="50" dirty="0">
                <a:solidFill>
                  <a:srgbClr val="4F81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]/SUMX('</a:t>
            </a:r>
            <a:r>
              <a:rPr lang="zh-TW" altLang="en-US" sz="1200" spc="30" dirty="0">
                <a:solidFill>
                  <a:srgbClr val="4F81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銷</a:t>
            </a:r>
            <a:r>
              <a:rPr lang="zh-TW" altLang="en-US" sz="1200" spc="15" dirty="0">
                <a:solidFill>
                  <a:srgbClr val="4F81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售</a:t>
            </a:r>
            <a:r>
              <a:rPr lang="zh-TW" altLang="en-US" sz="1200" spc="30" dirty="0">
                <a:solidFill>
                  <a:srgbClr val="4F81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明細</a:t>
            </a:r>
            <a:r>
              <a:rPr lang="zh-TW" altLang="en-US" sz="1200" spc="15" dirty="0">
                <a:solidFill>
                  <a:srgbClr val="4F81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表</a:t>
            </a:r>
            <a:r>
              <a:rPr lang="en-US" altLang="zh-TW" sz="1200" spc="-40" dirty="0">
                <a:solidFill>
                  <a:srgbClr val="4F81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','</a:t>
            </a:r>
            <a:r>
              <a:rPr lang="zh-TW" altLang="en-US" sz="1200" spc="30" dirty="0">
                <a:solidFill>
                  <a:srgbClr val="4F81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銷售明細表</a:t>
            </a:r>
            <a:r>
              <a:rPr lang="en-US" altLang="zh-TW" sz="1200" spc="-15" dirty="0">
                <a:solidFill>
                  <a:srgbClr val="4F81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'[</a:t>
            </a:r>
            <a:r>
              <a:rPr lang="zh-TW" altLang="en-US" sz="1200" spc="30" dirty="0">
                <a:solidFill>
                  <a:srgbClr val="4F81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銷售</a:t>
            </a:r>
            <a:r>
              <a:rPr lang="zh-TW" altLang="en-US" sz="1200" spc="15" dirty="0">
                <a:solidFill>
                  <a:srgbClr val="4F81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金</a:t>
            </a:r>
            <a:r>
              <a:rPr lang="zh-TW" altLang="en-US" sz="1200" spc="25" dirty="0">
                <a:solidFill>
                  <a:srgbClr val="4F81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額</a:t>
            </a:r>
            <a:r>
              <a:rPr lang="en-US" altLang="zh-TW" sz="1200" dirty="0">
                <a:solidFill>
                  <a:srgbClr val="4F81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]))</a:t>
            </a:r>
          </a:p>
        </p:txBody>
      </p:sp>
      <p:sp>
        <p:nvSpPr>
          <p:cNvPr id="17" name="object 5"/>
          <p:cNvSpPr txBox="1"/>
          <p:nvPr/>
        </p:nvSpPr>
        <p:spPr>
          <a:xfrm>
            <a:off x="228701" y="1275675"/>
            <a:ext cx="82550" cy="2216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10" dirty="0">
                <a:solidFill>
                  <a:srgbClr val="1A1A1A"/>
                </a:solidFill>
                <a:latin typeface="Arial"/>
                <a:cs typeface="Arial"/>
              </a:rPr>
              <a:t>•</a:t>
            </a:r>
            <a:endParaRPr sz="1250" dirty="0">
              <a:latin typeface="Arial"/>
              <a:cs typeface="Arial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52723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970" y="299464"/>
            <a:ext cx="5562600" cy="2807453"/>
          </a:xfrm>
          <a:custGeom>
            <a:avLst/>
            <a:gdLst/>
            <a:ahLst/>
            <a:cxnLst/>
            <a:rect l="l" t="t" r="r" b="b"/>
            <a:pathLst>
              <a:path w="5661660" h="3130550">
                <a:moveTo>
                  <a:pt x="5661660" y="288417"/>
                </a:moveTo>
                <a:lnTo>
                  <a:pt x="5657875" y="241642"/>
                </a:lnTo>
                <a:lnTo>
                  <a:pt x="5646953" y="197269"/>
                </a:lnTo>
                <a:lnTo>
                  <a:pt x="5629453" y="155892"/>
                </a:lnTo>
                <a:lnTo>
                  <a:pt x="5605996" y="118097"/>
                </a:lnTo>
                <a:lnTo>
                  <a:pt x="5577167" y="84493"/>
                </a:lnTo>
                <a:lnTo>
                  <a:pt x="5543562" y="55664"/>
                </a:lnTo>
                <a:lnTo>
                  <a:pt x="5505767" y="32207"/>
                </a:lnTo>
                <a:lnTo>
                  <a:pt x="5464391" y="14706"/>
                </a:lnTo>
                <a:lnTo>
                  <a:pt x="5420017" y="3784"/>
                </a:lnTo>
                <a:lnTo>
                  <a:pt x="5373243" y="0"/>
                </a:lnTo>
                <a:lnTo>
                  <a:pt x="288429" y="0"/>
                </a:lnTo>
                <a:lnTo>
                  <a:pt x="241642" y="3784"/>
                </a:lnTo>
                <a:lnTo>
                  <a:pt x="197256" y="14706"/>
                </a:lnTo>
                <a:lnTo>
                  <a:pt x="155867" y="32207"/>
                </a:lnTo>
                <a:lnTo>
                  <a:pt x="118084" y="55664"/>
                </a:lnTo>
                <a:lnTo>
                  <a:pt x="84467" y="84493"/>
                </a:lnTo>
                <a:lnTo>
                  <a:pt x="55638" y="118097"/>
                </a:lnTo>
                <a:lnTo>
                  <a:pt x="32181" y="155892"/>
                </a:lnTo>
                <a:lnTo>
                  <a:pt x="14693" y="197269"/>
                </a:lnTo>
                <a:lnTo>
                  <a:pt x="3771" y="241642"/>
                </a:lnTo>
                <a:lnTo>
                  <a:pt x="0" y="288417"/>
                </a:lnTo>
                <a:lnTo>
                  <a:pt x="0" y="2841752"/>
                </a:lnTo>
                <a:lnTo>
                  <a:pt x="3771" y="2888526"/>
                </a:lnTo>
                <a:lnTo>
                  <a:pt x="14693" y="2932900"/>
                </a:lnTo>
                <a:lnTo>
                  <a:pt x="32181" y="2974276"/>
                </a:lnTo>
                <a:lnTo>
                  <a:pt x="55638" y="3012059"/>
                </a:lnTo>
                <a:lnTo>
                  <a:pt x="84467" y="3045650"/>
                </a:lnTo>
                <a:lnTo>
                  <a:pt x="118084" y="3074479"/>
                </a:lnTo>
                <a:lnTo>
                  <a:pt x="155867" y="3097923"/>
                </a:lnTo>
                <a:lnTo>
                  <a:pt x="197256" y="3115411"/>
                </a:lnTo>
                <a:lnTo>
                  <a:pt x="241642" y="3126333"/>
                </a:lnTo>
                <a:lnTo>
                  <a:pt x="288429" y="3130105"/>
                </a:lnTo>
                <a:lnTo>
                  <a:pt x="5373243" y="3130105"/>
                </a:lnTo>
                <a:lnTo>
                  <a:pt x="5420017" y="3126333"/>
                </a:lnTo>
                <a:lnTo>
                  <a:pt x="5464391" y="3115411"/>
                </a:lnTo>
                <a:lnTo>
                  <a:pt x="5505767" y="3097923"/>
                </a:lnTo>
                <a:lnTo>
                  <a:pt x="5543562" y="3074479"/>
                </a:lnTo>
                <a:lnTo>
                  <a:pt x="5577167" y="3045650"/>
                </a:lnTo>
                <a:lnTo>
                  <a:pt x="5605996" y="3012059"/>
                </a:lnTo>
                <a:lnTo>
                  <a:pt x="5629453" y="2974276"/>
                </a:lnTo>
                <a:lnTo>
                  <a:pt x="5646953" y="2932900"/>
                </a:lnTo>
                <a:lnTo>
                  <a:pt x="5657875" y="2888526"/>
                </a:lnTo>
                <a:lnTo>
                  <a:pt x="5661660" y="2841752"/>
                </a:lnTo>
                <a:lnTo>
                  <a:pt x="5661660" y="2884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2713" y="327212"/>
            <a:ext cx="9398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10" dirty="0">
                <a:solidFill>
                  <a:srgbClr val="1A1A1A"/>
                </a:solidFill>
                <a:latin typeface="Arial"/>
                <a:cs typeface="Arial"/>
              </a:rPr>
              <a:t>•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63219" y="319096"/>
            <a:ext cx="1183640" cy="26098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254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sz="1500" b="0" spc="35" dirty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產品獲利狀況</a:t>
            </a:r>
            <a:endParaRPr sz="1500" dirty="0">
              <a:latin typeface="微軟正黑體" panose="020B0604030504040204" pitchFamily="34" charset="-120"/>
              <a:ea typeface="微軟正黑體" panose="020B0604030504040204" pitchFamily="34" charset="-120"/>
              <a:cs typeface="Noto Sans CJK JP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70126" y="327212"/>
            <a:ext cx="612140" cy="2481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35" dirty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資料行</a:t>
            </a:r>
            <a:endParaRPr sz="1500" dirty="0">
              <a:latin typeface="微軟正黑體" panose="020B0604030504040204" pitchFamily="34" charset="-120"/>
              <a:ea typeface="微軟正黑體" panose="020B0604030504040204" pitchFamily="34" charset="-120"/>
              <a:cs typeface="UKIJ CJK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63219" y="671817"/>
            <a:ext cx="4455338" cy="432816"/>
            <a:chOff x="563575" y="627887"/>
            <a:chExt cx="4455338" cy="432816"/>
          </a:xfrm>
        </p:grpSpPr>
        <p:sp>
          <p:nvSpPr>
            <p:cNvPr id="7" name="object 7"/>
            <p:cNvSpPr/>
            <p:nvPr/>
          </p:nvSpPr>
          <p:spPr>
            <a:xfrm>
              <a:off x="563575" y="627887"/>
              <a:ext cx="1077468" cy="1539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487169" y="627887"/>
              <a:ext cx="241807" cy="1539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68525" y="627887"/>
              <a:ext cx="307848" cy="1539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875789" y="627887"/>
              <a:ext cx="430911" cy="1539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2220468" y="627887"/>
              <a:ext cx="1539620" cy="1539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563575" y="906779"/>
              <a:ext cx="1539240" cy="15392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2005583" y="906779"/>
              <a:ext cx="475488" cy="15392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2401824" y="906779"/>
              <a:ext cx="2617089" cy="15392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77800" y="1067658"/>
            <a:ext cx="5700218" cy="2192908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408940" indent="-183515">
              <a:lnSpc>
                <a:spcPct val="100000"/>
              </a:lnSpc>
              <a:spcBef>
                <a:spcPts val="1180"/>
              </a:spcBef>
              <a:buFont typeface="Arial"/>
              <a:buChar char="•"/>
              <a:tabLst>
                <a:tab pos="409575" algn="l"/>
              </a:tabLst>
            </a:pPr>
            <a:r>
              <a:rPr sz="1500" b="1" spc="35" dirty="0">
                <a:solidFill>
                  <a:srgbClr val="77923B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語法</a:t>
            </a:r>
            <a:r>
              <a:rPr sz="1400" b="0" spc="35" dirty="0">
                <a:solidFill>
                  <a:srgbClr val="77923B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：</a:t>
            </a:r>
            <a:r>
              <a:rPr sz="1400" b="0" spc="-15" dirty="0">
                <a:solidFill>
                  <a:srgbClr val="77923B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 </a:t>
            </a:r>
            <a:r>
              <a:rPr sz="1400" spc="5" dirty="0">
                <a:solidFill>
                  <a:srgbClr val="0000F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rlito"/>
              </a:rPr>
              <a:t>IF</a:t>
            </a:r>
            <a:r>
              <a:rPr sz="1400" spc="5" dirty="0">
                <a:solidFill>
                  <a:srgbClr val="17171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rlito"/>
              </a:rPr>
              <a:t>(&lt;logical_test&gt;,</a:t>
            </a:r>
            <a:r>
              <a:rPr sz="1400" spc="-10" dirty="0">
                <a:solidFill>
                  <a:srgbClr val="17171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rlito"/>
              </a:rPr>
              <a:t> </a:t>
            </a:r>
            <a:r>
              <a:rPr sz="1400" spc="10" dirty="0">
                <a:solidFill>
                  <a:srgbClr val="17171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rlito"/>
              </a:rPr>
              <a:t>&lt;</a:t>
            </a:r>
            <a:r>
              <a:rPr sz="1400" spc="10" dirty="0" err="1">
                <a:solidFill>
                  <a:srgbClr val="17171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rlito"/>
              </a:rPr>
              <a:t>value_if_true</a:t>
            </a:r>
            <a:r>
              <a:rPr sz="1400" spc="10" dirty="0" smtClean="0">
                <a:solidFill>
                  <a:srgbClr val="17171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rlito"/>
              </a:rPr>
              <a:t>&gt;[,</a:t>
            </a:r>
            <a:r>
              <a:rPr sz="1400" spc="20" dirty="0" smtClean="0">
                <a:solidFill>
                  <a:srgbClr val="17171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rlito"/>
              </a:rPr>
              <a:t> </a:t>
            </a:r>
            <a:r>
              <a:rPr sz="1400" spc="5" dirty="0" smtClean="0">
                <a:solidFill>
                  <a:srgbClr val="17171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rlito"/>
              </a:rPr>
              <a:t>&lt;</a:t>
            </a:r>
            <a:r>
              <a:rPr sz="1400" spc="5" dirty="0">
                <a:solidFill>
                  <a:srgbClr val="17171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rlito"/>
              </a:rPr>
              <a:t>value_if_false&gt;])</a:t>
            </a:r>
            <a:endParaRPr sz="1400" dirty="0">
              <a:latin typeface="微軟正黑體" panose="020B0604030504040204" pitchFamily="34" charset="-120"/>
              <a:ea typeface="微軟正黑體" panose="020B0604030504040204" pitchFamily="34" charset="-120"/>
              <a:cs typeface="Carlito"/>
            </a:endParaRPr>
          </a:p>
          <a:p>
            <a:pPr marL="408940" marR="260350" indent="-183515">
              <a:lnSpc>
                <a:spcPct val="150400"/>
              </a:lnSpc>
              <a:spcBef>
                <a:spcPts val="100"/>
              </a:spcBef>
              <a:buFont typeface="Arial"/>
              <a:buChar char="•"/>
              <a:tabLst>
                <a:tab pos="408940" algn="l"/>
                <a:tab pos="409575" algn="l"/>
              </a:tabLst>
            </a:pPr>
            <a:r>
              <a:rPr sz="1150" dirty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判斷</a:t>
            </a:r>
            <a:r>
              <a:rPr sz="1150" spc="-25" dirty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 </a:t>
            </a:r>
            <a:r>
              <a:rPr sz="1150" b="1" dirty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銷售明細表</a:t>
            </a:r>
            <a:r>
              <a:rPr sz="1150" b="0" spc="15" dirty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 </a:t>
            </a:r>
            <a:r>
              <a:rPr sz="1150" dirty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資料表中</a:t>
            </a:r>
            <a:r>
              <a:rPr sz="1150" spc="-20" dirty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 </a:t>
            </a:r>
            <a:r>
              <a:rPr sz="1150" b="1" dirty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獲利率</a:t>
            </a:r>
            <a:r>
              <a:rPr sz="1150" b="0" spc="15" dirty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 </a:t>
            </a:r>
            <a:r>
              <a:rPr sz="1150" dirty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資料行的值是否有大於</a:t>
            </a:r>
            <a:r>
              <a:rPr sz="1150" spc="-20" dirty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 </a:t>
            </a:r>
            <a:r>
              <a:rPr sz="1150" spc="35" dirty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50%，</a:t>
            </a:r>
            <a:r>
              <a:rPr sz="1150" dirty="0" err="1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若有則標註</a:t>
            </a:r>
            <a:r>
              <a:rPr sz="1150" dirty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 </a:t>
            </a:r>
            <a:r>
              <a:rPr lang="en-US" altLang="zh-TW" sz="1150" spc="730" dirty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"</a:t>
            </a:r>
            <a:r>
              <a:rPr sz="1150" dirty="0" err="1" smtClean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高利潤</a:t>
            </a:r>
            <a:r>
              <a:rPr lang="en-US" altLang="zh-TW" sz="1150" dirty="0" smtClean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"</a:t>
            </a:r>
            <a:r>
              <a:rPr sz="1150" spc="365" dirty="0" smtClean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，</a:t>
            </a:r>
            <a:r>
              <a:rPr sz="1150" dirty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大於</a:t>
            </a:r>
            <a:r>
              <a:rPr sz="1150" spc="-20" dirty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 </a:t>
            </a:r>
            <a:r>
              <a:rPr sz="1150" spc="45" dirty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30%</a:t>
            </a:r>
            <a:r>
              <a:rPr sz="1150" spc="-30" dirty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 </a:t>
            </a:r>
            <a:r>
              <a:rPr sz="1150" dirty="0" err="1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標註</a:t>
            </a:r>
            <a:r>
              <a:rPr sz="1150" spc="-15" dirty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 </a:t>
            </a:r>
            <a:r>
              <a:rPr lang="zh-TW" altLang="en-US" sz="1150" spc="-15" dirty="0" smtClean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 </a:t>
            </a:r>
            <a:r>
              <a:rPr lang="en-US" altLang="zh-TW" sz="1150" spc="730" dirty="0" smtClean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"</a:t>
            </a:r>
            <a:r>
              <a:rPr sz="1150" dirty="0" err="1" smtClean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一般利潤</a:t>
            </a:r>
            <a:r>
              <a:rPr lang="en-US" altLang="zh-TW" sz="1150" spc="730" dirty="0" smtClean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"</a:t>
            </a:r>
            <a:r>
              <a:rPr lang="zh-TW" altLang="en-US" sz="1150" spc="730" dirty="0" smtClean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 </a:t>
            </a:r>
            <a:r>
              <a:rPr sz="1150" dirty="0" err="1" smtClean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否則標</a:t>
            </a:r>
            <a:r>
              <a:rPr sz="1150" spc="280" dirty="0" err="1" smtClean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註</a:t>
            </a:r>
            <a:r>
              <a:rPr lang="zh-TW" altLang="en-US" sz="1150" spc="280" dirty="0" smtClean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  </a:t>
            </a:r>
            <a:r>
              <a:rPr lang="en-US" altLang="zh-TW" sz="1150" spc="730" dirty="0" smtClean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"</a:t>
            </a:r>
            <a:r>
              <a:rPr sz="1150" dirty="0" err="1" smtClean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低利潤</a:t>
            </a:r>
            <a:r>
              <a:rPr lang="en-US" altLang="zh-TW" sz="1150" dirty="0" smtClean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"</a:t>
            </a:r>
            <a:r>
              <a:rPr sz="1150" dirty="0" smtClean="0">
                <a:solidFill>
                  <a:srgbClr val="1A1A1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。</a:t>
            </a:r>
            <a:endParaRPr sz="1150" dirty="0">
              <a:latin typeface="微軟正黑體" panose="020B0604030504040204" pitchFamily="34" charset="-120"/>
              <a:ea typeface="微軟正黑體" panose="020B0604030504040204" pitchFamily="34" charset="-120"/>
              <a:cs typeface="UKIJ CJK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00" dirty="0">
              <a:latin typeface="微軟正黑體" panose="020B0604030504040204" pitchFamily="34" charset="-120"/>
              <a:ea typeface="微軟正黑體" panose="020B0604030504040204" pitchFamily="34" charset="-120"/>
              <a:cs typeface="UKIJ CJK"/>
            </a:endParaRPr>
          </a:p>
          <a:p>
            <a:pPr marL="226060">
              <a:lnSpc>
                <a:spcPct val="100000"/>
              </a:lnSpc>
            </a:pPr>
            <a:r>
              <a:rPr sz="1500" b="0" spc="35" dirty="0">
                <a:solidFill>
                  <a:srgbClr val="4F81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產品獲利狀</a:t>
            </a:r>
            <a:r>
              <a:rPr sz="1500" b="0" spc="405" dirty="0">
                <a:solidFill>
                  <a:srgbClr val="4F81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況</a:t>
            </a:r>
            <a:r>
              <a:rPr sz="1500" b="0" spc="290" dirty="0">
                <a:solidFill>
                  <a:srgbClr val="4F81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=</a:t>
            </a:r>
            <a:r>
              <a:rPr sz="1500" b="0" spc="40" dirty="0">
                <a:solidFill>
                  <a:srgbClr val="4F81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 </a:t>
            </a:r>
            <a:r>
              <a:rPr sz="1500" b="0" spc="15" dirty="0">
                <a:solidFill>
                  <a:srgbClr val="4F81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if</a:t>
            </a:r>
            <a:r>
              <a:rPr sz="1500" b="0" spc="40" dirty="0">
                <a:solidFill>
                  <a:srgbClr val="4F81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 </a:t>
            </a:r>
            <a:r>
              <a:rPr sz="1500" b="0" spc="-10" dirty="0">
                <a:solidFill>
                  <a:srgbClr val="4F81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('</a:t>
            </a:r>
            <a:r>
              <a:rPr sz="1500" b="0" spc="35" dirty="0">
                <a:solidFill>
                  <a:srgbClr val="4F81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銷售明細表</a:t>
            </a:r>
            <a:r>
              <a:rPr sz="1500" b="0" spc="-15" dirty="0">
                <a:solidFill>
                  <a:srgbClr val="4F81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'[</a:t>
            </a:r>
            <a:r>
              <a:rPr sz="1500" b="0" spc="35" dirty="0">
                <a:solidFill>
                  <a:srgbClr val="4F81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獲利率</a:t>
            </a:r>
            <a:r>
              <a:rPr sz="1500" b="0" spc="30" dirty="0">
                <a:solidFill>
                  <a:srgbClr val="4F81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]&gt;0.5,"</a:t>
            </a:r>
            <a:r>
              <a:rPr sz="1500" b="0" spc="35" dirty="0">
                <a:solidFill>
                  <a:srgbClr val="4F81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高利潤</a:t>
            </a:r>
            <a:r>
              <a:rPr sz="1500" b="0" spc="-70" dirty="0">
                <a:solidFill>
                  <a:srgbClr val="4F81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",</a:t>
            </a:r>
            <a:endParaRPr sz="1500" dirty="0">
              <a:latin typeface="微軟正黑體" panose="020B0604030504040204" pitchFamily="34" charset="-120"/>
              <a:ea typeface="微軟正黑體" panose="020B0604030504040204" pitchFamily="34" charset="-120"/>
              <a:cs typeface="Noto Sans CJK JP Medium"/>
            </a:endParaRPr>
          </a:p>
          <a:p>
            <a:pPr marL="226060">
              <a:lnSpc>
                <a:spcPct val="100000"/>
              </a:lnSpc>
              <a:spcBef>
                <a:spcPts val="975"/>
              </a:spcBef>
            </a:pPr>
            <a:r>
              <a:rPr sz="1500" b="0" dirty="0">
                <a:solidFill>
                  <a:srgbClr val="4F81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if('</a:t>
            </a:r>
            <a:r>
              <a:rPr sz="1500" b="0" spc="35" dirty="0">
                <a:solidFill>
                  <a:srgbClr val="4F81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銷售明細表</a:t>
            </a:r>
            <a:r>
              <a:rPr sz="1500" b="0" spc="-15" dirty="0">
                <a:solidFill>
                  <a:srgbClr val="4F81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'[</a:t>
            </a:r>
            <a:r>
              <a:rPr sz="1500" b="0" spc="35" dirty="0">
                <a:solidFill>
                  <a:srgbClr val="4F81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獲利率</a:t>
            </a:r>
            <a:r>
              <a:rPr sz="1500" b="0" spc="30" dirty="0">
                <a:solidFill>
                  <a:srgbClr val="4F81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]&gt;0.3,"</a:t>
            </a:r>
            <a:r>
              <a:rPr sz="1500" b="0" spc="35" dirty="0">
                <a:solidFill>
                  <a:srgbClr val="4F81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一般利潤</a:t>
            </a:r>
            <a:r>
              <a:rPr sz="1500" b="0" spc="-65" dirty="0">
                <a:solidFill>
                  <a:srgbClr val="4F81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","</a:t>
            </a:r>
            <a:r>
              <a:rPr sz="1500" b="0" spc="35" dirty="0">
                <a:solidFill>
                  <a:srgbClr val="4F81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低利潤</a:t>
            </a:r>
            <a:r>
              <a:rPr sz="1500" b="0" spc="-35" dirty="0">
                <a:solidFill>
                  <a:srgbClr val="4F81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")</a:t>
            </a:r>
            <a:r>
              <a:rPr sz="1500" b="0" spc="15" dirty="0">
                <a:solidFill>
                  <a:srgbClr val="4F81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 </a:t>
            </a:r>
            <a:r>
              <a:rPr sz="1500" b="0" spc="5" dirty="0">
                <a:solidFill>
                  <a:srgbClr val="4F81B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)</a:t>
            </a:r>
            <a:endParaRPr sz="1500" dirty="0">
              <a:latin typeface="微軟正黑體" panose="020B0604030504040204" pitchFamily="34" charset="-120"/>
              <a:ea typeface="微軟正黑體" panose="020B0604030504040204" pitchFamily="34" charset="-120"/>
              <a:cs typeface="Noto Sans CJK JP Medium"/>
            </a:endParaRPr>
          </a:p>
          <a:p>
            <a:pPr marL="248285">
              <a:lnSpc>
                <a:spcPct val="100000"/>
              </a:lnSpc>
              <a:spcBef>
                <a:spcPts val="1540"/>
              </a:spcBef>
            </a:pPr>
            <a:r>
              <a:rPr sz="1000" spc="-100" dirty="0"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**</a:t>
            </a:r>
            <a:r>
              <a:rPr sz="1000" spc="20" dirty="0"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先新增後續的</a:t>
            </a:r>
            <a:r>
              <a:rPr sz="1000" spc="10" dirty="0"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 </a:t>
            </a:r>
            <a:r>
              <a:rPr sz="1000" b="0" spc="20" dirty="0"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獲利率</a:t>
            </a:r>
            <a:r>
              <a:rPr sz="1000" b="0" spc="50" dirty="0"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 </a:t>
            </a:r>
            <a:r>
              <a:rPr sz="1000" spc="20" dirty="0"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量值，才能新增此 </a:t>
            </a:r>
            <a:r>
              <a:rPr sz="1000" b="0" spc="20" dirty="0"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產品獲利狀況</a:t>
            </a:r>
            <a:r>
              <a:rPr sz="1000" b="0" spc="50" dirty="0"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 </a:t>
            </a:r>
            <a:r>
              <a:rPr sz="1000" spc="20" dirty="0"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資料行。</a:t>
            </a:r>
            <a:endParaRPr sz="1000" dirty="0">
              <a:latin typeface="微軟正黑體" panose="020B0604030504040204" pitchFamily="34" charset="-120"/>
              <a:ea typeface="微軟正黑體" panose="020B0604030504040204" pitchFamily="34" charset="-120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  <a:tabLst>
                <a:tab pos="4162425" algn="l"/>
              </a:tabLst>
            </a:pPr>
            <a:r>
              <a:rPr sz="600" spc="35" dirty="0">
                <a:solidFill>
                  <a:srgbClr val="BEBEBE"/>
                </a:solidFill>
                <a:latin typeface="+mj-ea"/>
                <a:ea typeface="+mj-ea"/>
                <a:cs typeface="UKIJ CJK"/>
              </a:rPr>
              <a:t>	</a:t>
            </a:r>
            <a:endParaRPr sz="600" dirty="0">
              <a:latin typeface="+mj-ea"/>
              <a:ea typeface="+mj-ea"/>
              <a:cs typeface="UKIJ CJK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0" y="965"/>
            <a:ext cx="5844540" cy="3286125"/>
          </a:xfrm>
          <a:custGeom>
            <a:avLst/>
            <a:gdLst/>
            <a:ahLst/>
            <a:cxnLst/>
            <a:rect l="l" t="t" r="r" b="b"/>
            <a:pathLst>
              <a:path w="5844540" h="3286125">
                <a:moveTo>
                  <a:pt x="0" y="3285998"/>
                </a:moveTo>
                <a:lnTo>
                  <a:pt x="5844286" y="3285998"/>
                </a:lnTo>
                <a:lnTo>
                  <a:pt x="5844286" y="0"/>
                </a:lnTo>
                <a:lnTo>
                  <a:pt x="0" y="0"/>
                </a:lnTo>
                <a:lnTo>
                  <a:pt x="0" y="3285998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4"/>
          <p:cNvSpPr txBox="1">
            <a:spLocks/>
          </p:cNvSpPr>
          <p:nvPr/>
        </p:nvSpPr>
        <p:spPr>
          <a:xfrm>
            <a:off x="2088896" y="-21778"/>
            <a:ext cx="2147571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2300" b="0" i="0">
                <a:solidFill>
                  <a:schemeClr val="tx1"/>
                </a:solidFill>
                <a:latin typeface="Microsoft JhengHei"/>
                <a:ea typeface="+mj-ea"/>
                <a:cs typeface="Microsoft JhengHei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zh-TW" altLang="en-US" sz="20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新增資料行</a:t>
            </a:r>
            <a:endParaRPr lang="en-US" altLang="zh-TW" sz="2000" kern="0" dirty="0">
              <a:latin typeface="微軟正黑體" panose="020B0604030504040204" pitchFamily="34" charset="-120"/>
              <a:ea typeface="微軟正黑體" panose="020B0604030504040204" pitchFamily="34" charset="-120"/>
              <a:cs typeface="Carlito"/>
            </a:endParaRPr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409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254000" y="624713"/>
            <a:ext cx="5385054" cy="2540872"/>
            <a:chOff x="100584" y="624712"/>
            <a:chExt cx="5538470" cy="2647315"/>
          </a:xfrm>
        </p:grpSpPr>
        <p:sp>
          <p:nvSpPr>
            <p:cNvPr id="5" name="object 5"/>
            <p:cNvSpPr/>
            <p:nvPr/>
          </p:nvSpPr>
          <p:spPr>
            <a:xfrm>
              <a:off x="207264" y="676655"/>
              <a:ext cx="5339080" cy="2371725"/>
            </a:xfrm>
            <a:custGeom>
              <a:avLst/>
              <a:gdLst/>
              <a:ahLst/>
              <a:cxnLst/>
              <a:rect l="l" t="t" r="r" b="b"/>
              <a:pathLst>
                <a:path w="5339080" h="2371725">
                  <a:moveTo>
                    <a:pt x="5141722" y="0"/>
                  </a:moveTo>
                  <a:lnTo>
                    <a:pt x="196849" y="0"/>
                  </a:lnTo>
                  <a:lnTo>
                    <a:pt x="151711" y="5199"/>
                  </a:lnTo>
                  <a:lnTo>
                    <a:pt x="110277" y="20008"/>
                  </a:lnTo>
                  <a:lnTo>
                    <a:pt x="73727" y="43247"/>
                  </a:lnTo>
                  <a:lnTo>
                    <a:pt x="43243" y="73732"/>
                  </a:lnTo>
                  <a:lnTo>
                    <a:pt x="20006" y="110282"/>
                  </a:lnTo>
                  <a:lnTo>
                    <a:pt x="5198" y="151715"/>
                  </a:lnTo>
                  <a:lnTo>
                    <a:pt x="0" y="196850"/>
                  </a:lnTo>
                  <a:lnTo>
                    <a:pt x="0" y="2174367"/>
                  </a:lnTo>
                  <a:lnTo>
                    <a:pt x="5198" y="2219501"/>
                  </a:lnTo>
                  <a:lnTo>
                    <a:pt x="20006" y="2260934"/>
                  </a:lnTo>
                  <a:lnTo>
                    <a:pt x="43243" y="2297484"/>
                  </a:lnTo>
                  <a:lnTo>
                    <a:pt x="73727" y="2327969"/>
                  </a:lnTo>
                  <a:lnTo>
                    <a:pt x="110277" y="2351208"/>
                  </a:lnTo>
                  <a:lnTo>
                    <a:pt x="151711" y="2366017"/>
                  </a:lnTo>
                  <a:lnTo>
                    <a:pt x="196849" y="2371217"/>
                  </a:lnTo>
                  <a:lnTo>
                    <a:pt x="5141722" y="2371217"/>
                  </a:lnTo>
                  <a:lnTo>
                    <a:pt x="5186856" y="2366017"/>
                  </a:lnTo>
                  <a:lnTo>
                    <a:pt x="5228289" y="2351208"/>
                  </a:lnTo>
                  <a:lnTo>
                    <a:pt x="5264839" y="2327969"/>
                  </a:lnTo>
                  <a:lnTo>
                    <a:pt x="5295324" y="2297484"/>
                  </a:lnTo>
                  <a:lnTo>
                    <a:pt x="5318563" y="2260934"/>
                  </a:lnTo>
                  <a:lnTo>
                    <a:pt x="5333372" y="2219501"/>
                  </a:lnTo>
                  <a:lnTo>
                    <a:pt x="5338572" y="2174367"/>
                  </a:lnTo>
                  <a:lnTo>
                    <a:pt x="5338572" y="196850"/>
                  </a:lnTo>
                  <a:lnTo>
                    <a:pt x="5333372" y="151715"/>
                  </a:lnTo>
                  <a:lnTo>
                    <a:pt x="5318563" y="110282"/>
                  </a:lnTo>
                  <a:lnTo>
                    <a:pt x="5295324" y="73732"/>
                  </a:lnTo>
                  <a:lnTo>
                    <a:pt x="5264839" y="43247"/>
                  </a:lnTo>
                  <a:lnTo>
                    <a:pt x="5228289" y="20008"/>
                  </a:lnTo>
                  <a:lnTo>
                    <a:pt x="5186856" y="5199"/>
                  </a:lnTo>
                  <a:lnTo>
                    <a:pt x="51417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0584" y="624712"/>
              <a:ext cx="5538216" cy="26470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52752" y="92455"/>
            <a:ext cx="2950210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5" dirty="0"/>
              <a:t>明細資料表視覺效果</a:t>
            </a:r>
            <a:endParaRPr sz="2400" dirty="0"/>
          </a:p>
        </p:txBody>
      </p:sp>
      <p:grpSp>
        <p:nvGrpSpPr>
          <p:cNvPr id="8" name="object 8"/>
          <p:cNvGrpSpPr/>
          <p:nvPr/>
        </p:nvGrpSpPr>
        <p:grpSpPr>
          <a:xfrm>
            <a:off x="0" y="380"/>
            <a:ext cx="5844540" cy="3288029"/>
            <a:chOff x="0" y="380"/>
            <a:chExt cx="5844540" cy="3288029"/>
          </a:xfrm>
        </p:grpSpPr>
        <p:sp>
          <p:nvSpPr>
            <p:cNvPr id="9" name="object 9"/>
            <p:cNvSpPr/>
            <p:nvPr/>
          </p:nvSpPr>
          <p:spPr>
            <a:xfrm>
              <a:off x="4119372" y="769618"/>
              <a:ext cx="1519435" cy="2395721"/>
            </a:xfrm>
            <a:custGeom>
              <a:avLst/>
              <a:gdLst/>
              <a:ahLst/>
              <a:cxnLst/>
              <a:rect l="l" t="t" r="r" b="b"/>
              <a:pathLst>
                <a:path w="1519554" h="2301240">
                  <a:moveTo>
                    <a:pt x="0" y="2301113"/>
                  </a:moveTo>
                  <a:lnTo>
                    <a:pt x="1519427" y="2301113"/>
                  </a:lnTo>
                  <a:lnTo>
                    <a:pt x="1519427" y="0"/>
                  </a:lnTo>
                  <a:lnTo>
                    <a:pt x="0" y="0"/>
                  </a:lnTo>
                  <a:lnTo>
                    <a:pt x="0" y="2301113"/>
                  </a:lnTo>
                  <a:close/>
                </a:path>
              </a:pathLst>
            </a:custGeom>
            <a:ln w="2435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80"/>
              <a:ext cx="5844540" cy="3288029"/>
            </a:xfrm>
            <a:custGeom>
              <a:avLst/>
              <a:gdLst/>
              <a:ahLst/>
              <a:cxnLst/>
              <a:rect l="l" t="t" r="r" b="b"/>
              <a:pathLst>
                <a:path w="5844540" h="3288029">
                  <a:moveTo>
                    <a:pt x="0" y="3287522"/>
                  </a:moveTo>
                  <a:lnTo>
                    <a:pt x="5844286" y="3287522"/>
                  </a:lnTo>
                  <a:lnTo>
                    <a:pt x="5844286" y="0"/>
                  </a:lnTo>
                  <a:lnTo>
                    <a:pt x="0" y="0"/>
                  </a:lnTo>
                  <a:lnTo>
                    <a:pt x="0" y="3287522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投影片編號版面配置區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548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338331" y="1408052"/>
            <a:ext cx="4113529" cy="1760220"/>
            <a:chOff x="338331" y="1408052"/>
            <a:chExt cx="4113529" cy="1760220"/>
          </a:xfrm>
        </p:grpSpPr>
        <p:sp>
          <p:nvSpPr>
            <p:cNvPr id="5" name="object 5"/>
            <p:cNvSpPr/>
            <p:nvPr/>
          </p:nvSpPr>
          <p:spPr>
            <a:xfrm>
              <a:off x="344423" y="1414144"/>
              <a:ext cx="4101084" cy="174790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1375" y="1411096"/>
              <a:ext cx="4107179" cy="1754505"/>
            </a:xfrm>
            <a:custGeom>
              <a:avLst/>
              <a:gdLst/>
              <a:ahLst/>
              <a:cxnLst/>
              <a:rect l="l" t="t" r="r" b="b"/>
              <a:pathLst>
                <a:path w="4107179" h="1754505">
                  <a:moveTo>
                    <a:pt x="0" y="1753997"/>
                  </a:moveTo>
                  <a:lnTo>
                    <a:pt x="4107179" y="1753997"/>
                  </a:lnTo>
                  <a:lnTo>
                    <a:pt x="4107179" y="0"/>
                  </a:lnTo>
                  <a:lnTo>
                    <a:pt x="0" y="0"/>
                  </a:lnTo>
                  <a:lnTo>
                    <a:pt x="0" y="1753997"/>
                  </a:lnTo>
                  <a:close/>
                </a:path>
              </a:pathLst>
            </a:custGeom>
            <a:ln w="6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14350" y="194310"/>
            <a:ext cx="457810" cy="1897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-1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rlito"/>
              </a:rPr>
              <a:t>(DAX)</a:t>
            </a:r>
            <a:endParaRPr sz="1150" dirty="0">
              <a:latin typeface="微軟正黑體" panose="020B0604030504040204" pitchFamily="34" charset="-120"/>
              <a:ea typeface="微軟正黑體" panose="020B0604030504040204" pitchFamily="34" charset="-120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14146" y="226821"/>
            <a:ext cx="1024483" cy="1463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625601" y="202821"/>
            <a:ext cx="363804" cy="1897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rlito"/>
              </a:rPr>
              <a:t>200</a:t>
            </a:r>
            <a:endParaRPr sz="1150" dirty="0">
              <a:latin typeface="微軟正黑體" panose="020B0604030504040204" pitchFamily="34" charset="-120"/>
              <a:ea typeface="微軟正黑體" panose="020B0604030504040204" pitchFamily="34" charset="-120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897126" y="226821"/>
            <a:ext cx="3947414" cy="1463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329590" y="475012"/>
            <a:ext cx="2976931" cy="146303"/>
            <a:chOff x="342290" y="488949"/>
            <a:chExt cx="2976931" cy="146303"/>
          </a:xfrm>
        </p:grpSpPr>
        <p:sp>
          <p:nvSpPr>
            <p:cNvPr id="12" name="object 12"/>
            <p:cNvSpPr/>
            <p:nvPr/>
          </p:nvSpPr>
          <p:spPr>
            <a:xfrm>
              <a:off x="342290" y="488949"/>
              <a:ext cx="1756029" cy="1463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02105" y="488949"/>
              <a:ext cx="1317116" cy="1463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29590" y="720090"/>
            <a:ext cx="4191610" cy="1897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u="sng" spc="-5" dirty="0">
                <a:solidFill>
                  <a:srgbClr val="4F81BC"/>
                </a:solidFill>
                <a:uFill>
                  <a:solidFill>
                    <a:srgbClr val="4F81BC"/>
                  </a:solidFill>
                </a:uFill>
                <a:latin typeface="微軟正黑體" panose="020B0604030504040204" pitchFamily="34" charset="-120"/>
                <a:ea typeface="微軟正黑體" panose="020B0604030504040204" pitchFamily="34" charset="-120"/>
                <a:cs typeface="Carlito"/>
                <a:hlinkClick r:id="rId7"/>
              </a:rPr>
              <a:t>https://msdn.microsoft.com/zh-tw/library/ee634396.aspx</a:t>
            </a:r>
            <a:endParaRPr sz="1150" dirty="0">
              <a:latin typeface="微軟正黑體" panose="020B0604030504040204" pitchFamily="34" charset="-120"/>
              <a:ea typeface="微軟正黑體" panose="020B0604030504040204" pitchFamily="34" charset="-120"/>
              <a:cs typeface="Carlito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0" y="965"/>
            <a:ext cx="5844540" cy="3286125"/>
          </a:xfrm>
          <a:custGeom>
            <a:avLst/>
            <a:gdLst/>
            <a:ahLst/>
            <a:cxnLst/>
            <a:rect l="l" t="t" r="r" b="b"/>
            <a:pathLst>
              <a:path w="5844540" h="3286125">
                <a:moveTo>
                  <a:pt x="0" y="3285998"/>
                </a:moveTo>
                <a:lnTo>
                  <a:pt x="5844286" y="3285998"/>
                </a:lnTo>
                <a:lnTo>
                  <a:pt x="5844286" y="0"/>
                </a:lnTo>
                <a:lnTo>
                  <a:pt x="0" y="0"/>
                </a:lnTo>
                <a:lnTo>
                  <a:pt x="0" y="3285998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矩形 25"/>
          <p:cNvSpPr/>
          <p:nvPr/>
        </p:nvSpPr>
        <p:spPr>
          <a:xfrm>
            <a:off x="254000" y="965200"/>
            <a:ext cx="4876800" cy="269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150" u="sng" spc="-5" dirty="0">
                <a:solidFill>
                  <a:srgbClr val="4F81BC"/>
                </a:solidFill>
                <a:uFill>
                  <a:solidFill>
                    <a:srgbClr val="4F81BC"/>
                  </a:solidFill>
                </a:uFill>
                <a:latin typeface="微軟正黑體" panose="020B0604030504040204" pitchFamily="34" charset="-120"/>
                <a:ea typeface="微軟正黑體" panose="020B0604030504040204" pitchFamily="34" charset="-120"/>
                <a:cs typeface="Carlito"/>
              </a:rPr>
              <a:t>https://docs.microsoft.com/zh-tw/dax/aggregation-functions-dax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03709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36880" y="730122"/>
            <a:ext cx="2180590" cy="73507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90"/>
              </a:spcBef>
            </a:pPr>
            <a:r>
              <a:rPr sz="2400" b="1" spc="20" dirty="0"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互動式進階設定 與篩選</a:t>
            </a:r>
            <a:endParaRPr sz="2400" b="1" dirty="0">
              <a:latin typeface="微軟正黑體" panose="020B0604030504040204" pitchFamily="34" charset="-120"/>
              <a:ea typeface="微軟正黑體" panose="020B0604030504040204" pitchFamily="34" charset="-120"/>
              <a:cs typeface="Noto Sans CJK JP Medium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-12191" y="0"/>
            <a:ext cx="5868670" cy="3312160"/>
            <a:chOff x="-12191" y="0"/>
            <a:chExt cx="5868670" cy="3312160"/>
          </a:xfrm>
        </p:grpSpPr>
        <p:sp>
          <p:nvSpPr>
            <p:cNvPr id="7" name="object 7"/>
            <p:cNvSpPr/>
            <p:nvPr/>
          </p:nvSpPr>
          <p:spPr>
            <a:xfrm>
              <a:off x="3063240" y="446531"/>
              <a:ext cx="2441448" cy="284225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  <a:ln>
              <a:noFill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80"/>
              <a:ext cx="5844540" cy="3288029"/>
            </a:xfrm>
            <a:custGeom>
              <a:avLst/>
              <a:gdLst/>
              <a:ahLst/>
              <a:cxnLst/>
              <a:rect l="l" t="t" r="r" b="b"/>
              <a:pathLst>
                <a:path w="5844540" h="3288029">
                  <a:moveTo>
                    <a:pt x="0" y="3287522"/>
                  </a:moveTo>
                  <a:lnTo>
                    <a:pt x="5844286" y="3287522"/>
                  </a:lnTo>
                  <a:lnTo>
                    <a:pt x="5844286" y="0"/>
                  </a:lnTo>
                  <a:lnTo>
                    <a:pt x="0" y="0"/>
                  </a:lnTo>
                  <a:lnTo>
                    <a:pt x="0" y="3287522"/>
                  </a:lnTo>
                  <a:close/>
                </a:path>
              </a:pathLst>
            </a:custGeom>
            <a:ln w="24384">
              <a:noFill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投影片編號版面配置區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27697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7263" y="676655"/>
            <a:ext cx="5339080" cy="2371725"/>
          </a:xfrm>
          <a:custGeom>
            <a:avLst/>
            <a:gdLst/>
            <a:ahLst/>
            <a:cxnLst/>
            <a:rect l="l" t="t" r="r" b="b"/>
            <a:pathLst>
              <a:path w="5339080" h="2371725">
                <a:moveTo>
                  <a:pt x="5141722" y="0"/>
                </a:moveTo>
                <a:lnTo>
                  <a:pt x="196849" y="0"/>
                </a:lnTo>
                <a:lnTo>
                  <a:pt x="151711" y="5199"/>
                </a:lnTo>
                <a:lnTo>
                  <a:pt x="110277" y="20008"/>
                </a:lnTo>
                <a:lnTo>
                  <a:pt x="73727" y="43247"/>
                </a:lnTo>
                <a:lnTo>
                  <a:pt x="43243" y="73732"/>
                </a:lnTo>
                <a:lnTo>
                  <a:pt x="20006" y="110282"/>
                </a:lnTo>
                <a:lnTo>
                  <a:pt x="5198" y="151715"/>
                </a:lnTo>
                <a:lnTo>
                  <a:pt x="0" y="196850"/>
                </a:lnTo>
                <a:lnTo>
                  <a:pt x="0" y="2174367"/>
                </a:lnTo>
                <a:lnTo>
                  <a:pt x="5198" y="2219501"/>
                </a:lnTo>
                <a:lnTo>
                  <a:pt x="20006" y="2260934"/>
                </a:lnTo>
                <a:lnTo>
                  <a:pt x="43243" y="2297484"/>
                </a:lnTo>
                <a:lnTo>
                  <a:pt x="73727" y="2327969"/>
                </a:lnTo>
                <a:lnTo>
                  <a:pt x="110277" y="2351208"/>
                </a:lnTo>
                <a:lnTo>
                  <a:pt x="151711" y="2366017"/>
                </a:lnTo>
                <a:lnTo>
                  <a:pt x="196849" y="2371217"/>
                </a:lnTo>
                <a:lnTo>
                  <a:pt x="5141722" y="2371217"/>
                </a:lnTo>
                <a:lnTo>
                  <a:pt x="5186856" y="2366017"/>
                </a:lnTo>
                <a:lnTo>
                  <a:pt x="5228289" y="2351208"/>
                </a:lnTo>
                <a:lnTo>
                  <a:pt x="5264839" y="2327969"/>
                </a:lnTo>
                <a:lnTo>
                  <a:pt x="5295324" y="2297484"/>
                </a:lnTo>
                <a:lnTo>
                  <a:pt x="5318563" y="2260934"/>
                </a:lnTo>
                <a:lnTo>
                  <a:pt x="5333372" y="2219501"/>
                </a:lnTo>
                <a:lnTo>
                  <a:pt x="5338572" y="2174367"/>
                </a:lnTo>
                <a:lnTo>
                  <a:pt x="5338572" y="196850"/>
                </a:lnTo>
                <a:lnTo>
                  <a:pt x="5333372" y="151715"/>
                </a:lnTo>
                <a:lnTo>
                  <a:pt x="5318563" y="110282"/>
                </a:lnTo>
                <a:lnTo>
                  <a:pt x="5295324" y="73732"/>
                </a:lnTo>
                <a:lnTo>
                  <a:pt x="5264839" y="43247"/>
                </a:lnTo>
                <a:lnTo>
                  <a:pt x="5228289" y="20008"/>
                </a:lnTo>
                <a:lnTo>
                  <a:pt x="5186856" y="5199"/>
                </a:lnTo>
                <a:lnTo>
                  <a:pt x="51417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400" y="201549"/>
            <a:ext cx="5816599" cy="3674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年齡資料轉為年齡</a:t>
            </a:r>
            <a:r>
              <a:rPr spc="52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r>
              <a:rPr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Carlito"/>
              </a:rPr>
              <a:t>/</a:t>
            </a:r>
            <a:r>
              <a:rPr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群</a:t>
            </a:r>
            <a:r>
              <a:rPr spc="525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</a:t>
            </a:r>
            <a:r>
              <a:rPr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spc="-105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spc="-5" dirty="0">
                <a:latin typeface="微軟正黑體" panose="020B0604030504040204" pitchFamily="34" charset="-120"/>
                <a:ea typeface="微軟正黑體" panose="020B0604030504040204" pitchFamily="34" charset="-120"/>
                <a:cs typeface="Carlito"/>
              </a:rPr>
              <a:t>10</a:t>
            </a:r>
            <a:r>
              <a:rPr spc="-10" dirty="0">
                <a:latin typeface="微軟正黑體" panose="020B0604030504040204" pitchFamily="34" charset="-120"/>
                <a:ea typeface="微軟正黑體" panose="020B0604030504040204" pitchFamily="34" charset="-120"/>
                <a:cs typeface="Carlito"/>
              </a:rPr>
              <a:t> </a:t>
            </a:r>
            <a:r>
              <a:rPr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量化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0" y="965"/>
            <a:ext cx="5844540" cy="3286125"/>
            <a:chOff x="0" y="965"/>
            <a:chExt cx="5844540" cy="3286125"/>
          </a:xfrm>
        </p:grpSpPr>
        <p:sp>
          <p:nvSpPr>
            <p:cNvPr id="8" name="object 8"/>
            <p:cNvSpPr/>
            <p:nvPr/>
          </p:nvSpPr>
          <p:spPr>
            <a:xfrm>
              <a:off x="4165092" y="754379"/>
              <a:ext cx="1588008" cy="20405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62043" y="751331"/>
              <a:ext cx="1594485" cy="2046605"/>
            </a:xfrm>
            <a:custGeom>
              <a:avLst/>
              <a:gdLst/>
              <a:ahLst/>
              <a:cxnLst/>
              <a:rect l="l" t="t" r="r" b="b"/>
              <a:pathLst>
                <a:path w="1594485" h="2046605">
                  <a:moveTo>
                    <a:pt x="0" y="2046605"/>
                  </a:moveTo>
                  <a:lnTo>
                    <a:pt x="1594103" y="2046605"/>
                  </a:lnTo>
                  <a:lnTo>
                    <a:pt x="1594103" y="0"/>
                  </a:lnTo>
                  <a:lnTo>
                    <a:pt x="0" y="0"/>
                  </a:lnTo>
                  <a:lnTo>
                    <a:pt x="0" y="2046605"/>
                  </a:lnTo>
                  <a:close/>
                </a:path>
              </a:pathLst>
            </a:custGeom>
            <a:ln w="6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965"/>
              <a:ext cx="5844540" cy="3286125"/>
            </a:xfrm>
            <a:custGeom>
              <a:avLst/>
              <a:gdLst/>
              <a:ahLst/>
              <a:cxnLst/>
              <a:rect l="l" t="t" r="r" b="b"/>
              <a:pathLst>
                <a:path w="5844540" h="3286125">
                  <a:moveTo>
                    <a:pt x="0" y="3285998"/>
                  </a:moveTo>
                  <a:lnTo>
                    <a:pt x="5844286" y="3285998"/>
                  </a:lnTo>
                  <a:lnTo>
                    <a:pt x="5844286" y="0"/>
                  </a:lnTo>
                  <a:lnTo>
                    <a:pt x="0" y="0"/>
                  </a:lnTo>
                  <a:lnTo>
                    <a:pt x="0" y="3285998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99" y="715522"/>
            <a:ext cx="3667631" cy="2159676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578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101601" y="675942"/>
            <a:ext cx="5444745" cy="2249612"/>
            <a:chOff x="125303" y="676655"/>
            <a:chExt cx="5421041" cy="2371725"/>
          </a:xfrm>
        </p:grpSpPr>
        <p:sp>
          <p:nvSpPr>
            <p:cNvPr id="6" name="object 6"/>
            <p:cNvSpPr/>
            <p:nvPr/>
          </p:nvSpPr>
          <p:spPr>
            <a:xfrm>
              <a:off x="207264" y="676655"/>
              <a:ext cx="5339080" cy="2371725"/>
            </a:xfrm>
            <a:custGeom>
              <a:avLst/>
              <a:gdLst/>
              <a:ahLst/>
              <a:cxnLst/>
              <a:rect l="l" t="t" r="r" b="b"/>
              <a:pathLst>
                <a:path w="5339080" h="2371725">
                  <a:moveTo>
                    <a:pt x="5141722" y="0"/>
                  </a:moveTo>
                  <a:lnTo>
                    <a:pt x="196849" y="0"/>
                  </a:lnTo>
                  <a:lnTo>
                    <a:pt x="151711" y="5199"/>
                  </a:lnTo>
                  <a:lnTo>
                    <a:pt x="110277" y="20008"/>
                  </a:lnTo>
                  <a:lnTo>
                    <a:pt x="73727" y="43247"/>
                  </a:lnTo>
                  <a:lnTo>
                    <a:pt x="43243" y="73732"/>
                  </a:lnTo>
                  <a:lnTo>
                    <a:pt x="20006" y="110282"/>
                  </a:lnTo>
                  <a:lnTo>
                    <a:pt x="5198" y="151715"/>
                  </a:lnTo>
                  <a:lnTo>
                    <a:pt x="0" y="196850"/>
                  </a:lnTo>
                  <a:lnTo>
                    <a:pt x="0" y="2174367"/>
                  </a:lnTo>
                  <a:lnTo>
                    <a:pt x="5198" y="2219501"/>
                  </a:lnTo>
                  <a:lnTo>
                    <a:pt x="20006" y="2260934"/>
                  </a:lnTo>
                  <a:lnTo>
                    <a:pt x="43243" y="2297484"/>
                  </a:lnTo>
                  <a:lnTo>
                    <a:pt x="73727" y="2327969"/>
                  </a:lnTo>
                  <a:lnTo>
                    <a:pt x="110277" y="2351208"/>
                  </a:lnTo>
                  <a:lnTo>
                    <a:pt x="151711" y="2366017"/>
                  </a:lnTo>
                  <a:lnTo>
                    <a:pt x="196849" y="2371217"/>
                  </a:lnTo>
                  <a:lnTo>
                    <a:pt x="5141722" y="2371217"/>
                  </a:lnTo>
                  <a:lnTo>
                    <a:pt x="5186856" y="2366017"/>
                  </a:lnTo>
                  <a:lnTo>
                    <a:pt x="5228289" y="2351208"/>
                  </a:lnTo>
                  <a:lnTo>
                    <a:pt x="5264839" y="2327969"/>
                  </a:lnTo>
                  <a:lnTo>
                    <a:pt x="5295324" y="2297484"/>
                  </a:lnTo>
                  <a:lnTo>
                    <a:pt x="5318563" y="2260934"/>
                  </a:lnTo>
                  <a:lnTo>
                    <a:pt x="5333372" y="2219501"/>
                  </a:lnTo>
                  <a:lnTo>
                    <a:pt x="5338572" y="2174367"/>
                  </a:lnTo>
                  <a:lnTo>
                    <a:pt x="5338572" y="196850"/>
                  </a:lnTo>
                  <a:lnTo>
                    <a:pt x="5333372" y="151715"/>
                  </a:lnTo>
                  <a:lnTo>
                    <a:pt x="5318563" y="110282"/>
                  </a:lnTo>
                  <a:lnTo>
                    <a:pt x="5295324" y="73732"/>
                  </a:lnTo>
                  <a:lnTo>
                    <a:pt x="5264839" y="43247"/>
                  </a:lnTo>
                  <a:lnTo>
                    <a:pt x="5228289" y="20008"/>
                  </a:lnTo>
                  <a:lnTo>
                    <a:pt x="5186856" y="5199"/>
                  </a:lnTo>
                  <a:lnTo>
                    <a:pt x="51417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5303" y="901278"/>
              <a:ext cx="2843439" cy="2008407"/>
            </a:xfrm>
            <a:custGeom>
              <a:avLst/>
              <a:gdLst/>
              <a:ahLst/>
              <a:cxnLst/>
              <a:rect l="l" t="t" r="r" b="b"/>
              <a:pathLst>
                <a:path w="1582420" h="2623820">
                  <a:moveTo>
                    <a:pt x="1581911" y="2623692"/>
                  </a:moveTo>
                  <a:lnTo>
                    <a:pt x="1581911" y="0"/>
                  </a:lnTo>
                  <a:lnTo>
                    <a:pt x="0" y="0"/>
                  </a:lnTo>
                  <a:lnTo>
                    <a:pt x="0" y="2623692"/>
                  </a:lnTo>
                </a:path>
              </a:pathLst>
            </a:custGeom>
            <a:ln w="6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0" y="194309"/>
            <a:ext cx="5841999" cy="3667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年齡資料轉為年齡</a:t>
            </a:r>
            <a:r>
              <a:rPr spc="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r>
              <a:rPr dirty="0">
                <a:latin typeface="微軟正黑體" panose="020B0604030504040204" pitchFamily="34" charset="-120"/>
                <a:ea typeface="微軟正黑體" panose="020B0604030504040204" pitchFamily="34" charset="-120"/>
                <a:cs typeface="Carlito"/>
              </a:rPr>
              <a:t>/</a:t>
            </a:r>
            <a:r>
              <a:rPr spc="-55" dirty="0">
                <a:latin typeface="微軟正黑體" panose="020B0604030504040204" pitchFamily="34" charset="-120"/>
                <a:ea typeface="微軟正黑體" panose="020B0604030504040204" pitchFamily="34" charset="-120"/>
                <a:cs typeface="Carlito"/>
              </a:rPr>
              <a:t> </a:t>
            </a:r>
            <a:r>
              <a:rPr spc="-10" dirty="0">
                <a:latin typeface="微軟正黑體" panose="020B0604030504040204" pitchFamily="34" charset="-120"/>
                <a:ea typeface="微軟正黑體" panose="020B0604030504040204" pitchFamily="34" charset="-120"/>
                <a:cs typeface="Carlito"/>
              </a:rPr>
              <a:t>SWITCH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086125" y="1501287"/>
            <a:ext cx="2542540" cy="140083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000" b="0" spc="20" dirty="0">
                <a:latin typeface="Calibri" panose="020F0502020204030204" pitchFamily="34" charset="0"/>
                <a:cs typeface="Calibri" panose="020F0502020204030204" pitchFamily="34" charset="0"/>
              </a:rPr>
              <a:t>年齡層</a:t>
            </a:r>
            <a:r>
              <a:rPr sz="1000" b="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b="0" spc="19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sz="1000" b="0" spc="3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b="0" spc="10" dirty="0">
                <a:latin typeface="Calibri" panose="020F0502020204030204" pitchFamily="34" charset="0"/>
                <a:cs typeface="Calibri" panose="020F0502020204030204" pitchFamily="34" charset="0"/>
              </a:rPr>
              <a:t>SWITCH(TRUE(),</a:t>
            </a:r>
            <a:endParaRPr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1000" b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sz="1000" b="0" spc="20" dirty="0">
                <a:latin typeface="Calibri" panose="020F0502020204030204" pitchFamily="34" charset="0"/>
                <a:cs typeface="Calibri" panose="020F0502020204030204" pitchFamily="34" charset="0"/>
              </a:rPr>
              <a:t>年齡</a:t>
            </a:r>
            <a:r>
              <a:rPr sz="1000" b="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sz="1000" b="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b="0" spc="190" dirty="0">
                <a:latin typeface="Calibri" panose="020F0502020204030204" pitchFamily="34" charset="0"/>
                <a:cs typeface="Calibri" panose="020F0502020204030204" pitchFamily="34" charset="0"/>
              </a:rPr>
              <a:t>&gt;=</a:t>
            </a:r>
            <a:r>
              <a:rPr sz="1000" b="0" spc="2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b="0" spc="35" dirty="0">
                <a:latin typeface="Calibri" panose="020F0502020204030204" pitchFamily="34" charset="0"/>
                <a:cs typeface="Calibri" panose="020F0502020204030204" pitchFamily="34" charset="0"/>
              </a:rPr>
              <a:t>20</a:t>
            </a:r>
            <a:r>
              <a:rPr sz="1000" b="0" spc="2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b="0" spc="190" dirty="0">
                <a:latin typeface="Calibri" panose="020F0502020204030204" pitchFamily="34" charset="0"/>
                <a:cs typeface="Calibri" panose="020F0502020204030204" pitchFamily="34" charset="0"/>
              </a:rPr>
              <a:t>&amp;&amp;</a:t>
            </a:r>
            <a:r>
              <a:rPr sz="1000" b="0" spc="2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b="0" spc="5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sz="1000" b="0" spc="20" dirty="0">
                <a:latin typeface="Calibri" panose="020F0502020204030204" pitchFamily="34" charset="0"/>
                <a:cs typeface="Calibri" panose="020F0502020204030204" pitchFamily="34" charset="0"/>
              </a:rPr>
              <a:t>年齡</a:t>
            </a:r>
            <a:r>
              <a:rPr sz="1000" b="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sz="1000" b="0" spc="3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b="0" spc="190" dirty="0">
                <a:latin typeface="Calibri" panose="020F0502020204030204" pitchFamily="34" charset="0"/>
                <a:cs typeface="Calibri" panose="020F0502020204030204" pitchFamily="34" charset="0"/>
              </a:rPr>
              <a:t>&lt;=</a:t>
            </a:r>
            <a:r>
              <a:rPr sz="1000" b="0" spc="2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b="0" spc="10" dirty="0">
                <a:latin typeface="Calibri" panose="020F0502020204030204" pitchFamily="34" charset="0"/>
                <a:cs typeface="Calibri" panose="020F0502020204030204" pitchFamily="34" charset="0"/>
              </a:rPr>
              <a:t>29,</a:t>
            </a:r>
            <a:r>
              <a:rPr sz="1000" b="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b="0" spc="30" dirty="0">
                <a:latin typeface="Calibri" panose="020F0502020204030204" pitchFamily="34" charset="0"/>
                <a:cs typeface="Calibri" panose="020F0502020204030204" pitchFamily="34" charset="0"/>
              </a:rPr>
              <a:t>"20-29</a:t>
            </a:r>
            <a:r>
              <a:rPr sz="1000" b="0" spc="20" dirty="0">
                <a:latin typeface="Calibri" panose="020F0502020204030204" pitchFamily="34" charset="0"/>
                <a:cs typeface="Calibri" panose="020F0502020204030204" pitchFamily="34" charset="0"/>
              </a:rPr>
              <a:t>歲</a:t>
            </a:r>
            <a:r>
              <a:rPr sz="1000" b="0" spc="-50" dirty="0">
                <a:latin typeface="Calibri" panose="020F0502020204030204" pitchFamily="34" charset="0"/>
                <a:cs typeface="Calibri" panose="020F0502020204030204" pitchFamily="34" charset="0"/>
              </a:rPr>
              <a:t>",</a:t>
            </a:r>
            <a:endParaRPr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sz="1000" b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sz="1000" b="0" spc="20" dirty="0">
                <a:latin typeface="Calibri" panose="020F0502020204030204" pitchFamily="34" charset="0"/>
                <a:cs typeface="Calibri" panose="020F0502020204030204" pitchFamily="34" charset="0"/>
              </a:rPr>
              <a:t>年齡</a:t>
            </a:r>
            <a:r>
              <a:rPr sz="1000" b="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sz="1000" b="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b="0" spc="190" dirty="0">
                <a:latin typeface="Calibri" panose="020F0502020204030204" pitchFamily="34" charset="0"/>
                <a:cs typeface="Calibri" panose="020F0502020204030204" pitchFamily="34" charset="0"/>
              </a:rPr>
              <a:t>&gt;=</a:t>
            </a:r>
            <a:r>
              <a:rPr sz="1000" b="0" spc="2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b="0" spc="35" dirty="0">
                <a:latin typeface="Calibri" panose="020F0502020204030204" pitchFamily="34" charset="0"/>
                <a:cs typeface="Calibri" panose="020F0502020204030204" pitchFamily="34" charset="0"/>
              </a:rPr>
              <a:t>30</a:t>
            </a:r>
            <a:r>
              <a:rPr sz="1000" b="0" spc="2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b="0" spc="190" dirty="0">
                <a:latin typeface="Calibri" panose="020F0502020204030204" pitchFamily="34" charset="0"/>
                <a:cs typeface="Calibri" panose="020F0502020204030204" pitchFamily="34" charset="0"/>
              </a:rPr>
              <a:t>&amp;&amp;</a:t>
            </a:r>
            <a:r>
              <a:rPr sz="1000" b="0" spc="2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b="0" spc="5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sz="1000" b="0" spc="20" dirty="0">
                <a:latin typeface="Calibri" panose="020F0502020204030204" pitchFamily="34" charset="0"/>
                <a:cs typeface="Calibri" panose="020F0502020204030204" pitchFamily="34" charset="0"/>
              </a:rPr>
              <a:t>年齡</a:t>
            </a:r>
            <a:r>
              <a:rPr sz="1000" b="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sz="1000" b="0" spc="3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b="0" spc="190" dirty="0">
                <a:latin typeface="Calibri" panose="020F0502020204030204" pitchFamily="34" charset="0"/>
                <a:cs typeface="Calibri" panose="020F0502020204030204" pitchFamily="34" charset="0"/>
              </a:rPr>
              <a:t>&lt;=</a:t>
            </a:r>
            <a:r>
              <a:rPr sz="1000" b="0" spc="2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b="0" spc="10" dirty="0">
                <a:latin typeface="Calibri" panose="020F0502020204030204" pitchFamily="34" charset="0"/>
                <a:cs typeface="Calibri" panose="020F0502020204030204" pitchFamily="34" charset="0"/>
              </a:rPr>
              <a:t>39,</a:t>
            </a:r>
            <a:r>
              <a:rPr sz="1000" b="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b="0" spc="30" dirty="0">
                <a:latin typeface="Calibri" panose="020F0502020204030204" pitchFamily="34" charset="0"/>
                <a:cs typeface="Calibri" panose="020F0502020204030204" pitchFamily="34" charset="0"/>
              </a:rPr>
              <a:t>"30-39</a:t>
            </a:r>
            <a:r>
              <a:rPr sz="1000" b="0" spc="20" dirty="0">
                <a:latin typeface="Calibri" panose="020F0502020204030204" pitchFamily="34" charset="0"/>
                <a:cs typeface="Calibri" panose="020F0502020204030204" pitchFamily="34" charset="0"/>
              </a:rPr>
              <a:t>歲</a:t>
            </a:r>
            <a:r>
              <a:rPr sz="1000" b="0" spc="-50" dirty="0">
                <a:latin typeface="Calibri" panose="020F0502020204030204" pitchFamily="34" charset="0"/>
                <a:cs typeface="Calibri" panose="020F0502020204030204" pitchFamily="34" charset="0"/>
              </a:rPr>
              <a:t>",</a:t>
            </a:r>
            <a:endParaRPr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r>
              <a:rPr sz="1000" b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sz="1000" b="0" spc="20" dirty="0">
                <a:latin typeface="Calibri" panose="020F0502020204030204" pitchFamily="34" charset="0"/>
                <a:cs typeface="Calibri" panose="020F0502020204030204" pitchFamily="34" charset="0"/>
              </a:rPr>
              <a:t>年齡</a:t>
            </a:r>
            <a:r>
              <a:rPr sz="1000" b="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sz="1000" b="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b="0" spc="190" dirty="0">
                <a:latin typeface="Calibri" panose="020F0502020204030204" pitchFamily="34" charset="0"/>
                <a:cs typeface="Calibri" panose="020F0502020204030204" pitchFamily="34" charset="0"/>
              </a:rPr>
              <a:t>&gt;=</a:t>
            </a:r>
            <a:r>
              <a:rPr sz="1000" b="0" spc="2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b="0" spc="35" dirty="0">
                <a:latin typeface="Calibri" panose="020F0502020204030204" pitchFamily="34" charset="0"/>
                <a:cs typeface="Calibri" panose="020F0502020204030204" pitchFamily="34" charset="0"/>
              </a:rPr>
              <a:t>40</a:t>
            </a:r>
            <a:r>
              <a:rPr sz="1000" b="0" spc="2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b="0" spc="190" dirty="0">
                <a:latin typeface="Calibri" panose="020F0502020204030204" pitchFamily="34" charset="0"/>
                <a:cs typeface="Calibri" panose="020F0502020204030204" pitchFamily="34" charset="0"/>
              </a:rPr>
              <a:t>&amp;&amp;</a:t>
            </a:r>
            <a:r>
              <a:rPr sz="1000" b="0" spc="2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b="0" spc="5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sz="1000" b="0" spc="20" dirty="0">
                <a:latin typeface="Calibri" panose="020F0502020204030204" pitchFamily="34" charset="0"/>
                <a:cs typeface="Calibri" panose="020F0502020204030204" pitchFamily="34" charset="0"/>
              </a:rPr>
              <a:t>年齡</a:t>
            </a:r>
            <a:r>
              <a:rPr sz="1000" b="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sz="1000" b="0" spc="3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b="0" spc="190" dirty="0">
                <a:latin typeface="Calibri" panose="020F0502020204030204" pitchFamily="34" charset="0"/>
                <a:cs typeface="Calibri" panose="020F0502020204030204" pitchFamily="34" charset="0"/>
              </a:rPr>
              <a:t>&lt;=</a:t>
            </a:r>
            <a:r>
              <a:rPr sz="1000" b="0" spc="2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b="0" spc="10" dirty="0">
                <a:latin typeface="Calibri" panose="020F0502020204030204" pitchFamily="34" charset="0"/>
                <a:cs typeface="Calibri" panose="020F0502020204030204" pitchFamily="34" charset="0"/>
              </a:rPr>
              <a:t>49,</a:t>
            </a:r>
            <a:r>
              <a:rPr sz="1000" b="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b="0" spc="30" dirty="0">
                <a:latin typeface="Calibri" panose="020F0502020204030204" pitchFamily="34" charset="0"/>
                <a:cs typeface="Calibri" panose="020F0502020204030204" pitchFamily="34" charset="0"/>
              </a:rPr>
              <a:t>"40-49</a:t>
            </a:r>
            <a:r>
              <a:rPr sz="1000" b="0" spc="20" dirty="0">
                <a:latin typeface="Calibri" panose="020F0502020204030204" pitchFamily="34" charset="0"/>
                <a:cs typeface="Calibri" panose="020F0502020204030204" pitchFamily="34" charset="0"/>
              </a:rPr>
              <a:t>歲</a:t>
            </a:r>
            <a:r>
              <a:rPr sz="1000" b="0" spc="-50" dirty="0">
                <a:latin typeface="Calibri" panose="020F0502020204030204" pitchFamily="34" charset="0"/>
                <a:cs typeface="Calibri" panose="020F0502020204030204" pitchFamily="34" charset="0"/>
              </a:rPr>
              <a:t>",</a:t>
            </a:r>
            <a:endParaRPr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1000" b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sz="1000" b="0" spc="20" dirty="0">
                <a:latin typeface="Calibri" panose="020F0502020204030204" pitchFamily="34" charset="0"/>
                <a:cs typeface="Calibri" panose="020F0502020204030204" pitchFamily="34" charset="0"/>
              </a:rPr>
              <a:t>年齡</a:t>
            </a:r>
            <a:r>
              <a:rPr sz="1000" b="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sz="1000" b="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b="0" spc="190" dirty="0">
                <a:latin typeface="Calibri" panose="020F0502020204030204" pitchFamily="34" charset="0"/>
                <a:cs typeface="Calibri" panose="020F0502020204030204" pitchFamily="34" charset="0"/>
              </a:rPr>
              <a:t>&gt;=</a:t>
            </a:r>
            <a:r>
              <a:rPr sz="1000" b="0" spc="2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b="0" spc="35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  <a:r>
              <a:rPr sz="1000" b="0" spc="2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b="0" spc="190" dirty="0">
                <a:latin typeface="Calibri" panose="020F0502020204030204" pitchFamily="34" charset="0"/>
                <a:cs typeface="Calibri" panose="020F0502020204030204" pitchFamily="34" charset="0"/>
              </a:rPr>
              <a:t>&amp;&amp;</a:t>
            </a:r>
            <a:r>
              <a:rPr sz="1000" b="0" spc="2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b="0" spc="5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sz="1000" b="0" spc="20" dirty="0">
                <a:latin typeface="Calibri" panose="020F0502020204030204" pitchFamily="34" charset="0"/>
                <a:cs typeface="Calibri" panose="020F0502020204030204" pitchFamily="34" charset="0"/>
              </a:rPr>
              <a:t>年齡</a:t>
            </a:r>
            <a:r>
              <a:rPr sz="1000" b="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sz="1000" b="0" spc="3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b="0" spc="190" dirty="0">
                <a:latin typeface="Calibri" panose="020F0502020204030204" pitchFamily="34" charset="0"/>
                <a:cs typeface="Calibri" panose="020F0502020204030204" pitchFamily="34" charset="0"/>
              </a:rPr>
              <a:t>&lt;=</a:t>
            </a:r>
            <a:r>
              <a:rPr sz="1000" b="0" spc="2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b="0" spc="10" dirty="0">
                <a:latin typeface="Calibri" panose="020F0502020204030204" pitchFamily="34" charset="0"/>
                <a:cs typeface="Calibri" panose="020F0502020204030204" pitchFamily="34" charset="0"/>
              </a:rPr>
              <a:t>59,</a:t>
            </a:r>
            <a:r>
              <a:rPr sz="1000" b="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b="0" spc="30" dirty="0">
                <a:latin typeface="Calibri" panose="020F0502020204030204" pitchFamily="34" charset="0"/>
                <a:cs typeface="Calibri" panose="020F0502020204030204" pitchFamily="34" charset="0"/>
              </a:rPr>
              <a:t>"50-59</a:t>
            </a:r>
            <a:r>
              <a:rPr sz="1000" b="0" spc="20" dirty="0">
                <a:latin typeface="Calibri" panose="020F0502020204030204" pitchFamily="34" charset="0"/>
                <a:cs typeface="Calibri" panose="020F0502020204030204" pitchFamily="34" charset="0"/>
              </a:rPr>
              <a:t>歲</a:t>
            </a:r>
            <a:r>
              <a:rPr sz="1000" b="0" spc="-50" dirty="0">
                <a:latin typeface="Calibri" panose="020F0502020204030204" pitchFamily="34" charset="0"/>
                <a:cs typeface="Calibri" panose="020F0502020204030204" pitchFamily="34" charset="0"/>
              </a:rPr>
              <a:t>",</a:t>
            </a:r>
            <a:endParaRPr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sz="1000" b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sz="1000" b="0" spc="20" dirty="0">
                <a:latin typeface="Calibri" panose="020F0502020204030204" pitchFamily="34" charset="0"/>
                <a:cs typeface="Calibri" panose="020F0502020204030204" pitchFamily="34" charset="0"/>
              </a:rPr>
              <a:t>年齡</a:t>
            </a:r>
            <a:r>
              <a:rPr sz="1000" b="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sz="1000" b="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b="0" spc="190" dirty="0">
                <a:latin typeface="Calibri" panose="020F0502020204030204" pitchFamily="34" charset="0"/>
                <a:cs typeface="Calibri" panose="020F0502020204030204" pitchFamily="34" charset="0"/>
              </a:rPr>
              <a:t>&gt;=</a:t>
            </a:r>
            <a:r>
              <a:rPr sz="1000" b="0" spc="2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b="0" spc="35" dirty="0">
                <a:latin typeface="Calibri" panose="020F0502020204030204" pitchFamily="34" charset="0"/>
                <a:cs typeface="Calibri" panose="020F0502020204030204" pitchFamily="34" charset="0"/>
              </a:rPr>
              <a:t>60</a:t>
            </a:r>
            <a:r>
              <a:rPr sz="1000" b="0" spc="2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b="0" spc="190" dirty="0">
                <a:latin typeface="Calibri" panose="020F0502020204030204" pitchFamily="34" charset="0"/>
                <a:cs typeface="Calibri" panose="020F0502020204030204" pitchFamily="34" charset="0"/>
              </a:rPr>
              <a:t>&amp;&amp;</a:t>
            </a:r>
            <a:r>
              <a:rPr sz="1000" b="0" spc="2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b="0" spc="5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sz="1000" b="0" spc="20" dirty="0">
                <a:latin typeface="Calibri" panose="020F0502020204030204" pitchFamily="34" charset="0"/>
                <a:cs typeface="Calibri" panose="020F0502020204030204" pitchFamily="34" charset="0"/>
              </a:rPr>
              <a:t>年齡</a:t>
            </a:r>
            <a:r>
              <a:rPr sz="1000" b="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sz="1000" b="0" spc="3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b="0" spc="190" dirty="0">
                <a:latin typeface="Calibri" panose="020F0502020204030204" pitchFamily="34" charset="0"/>
                <a:cs typeface="Calibri" panose="020F0502020204030204" pitchFamily="34" charset="0"/>
              </a:rPr>
              <a:t>&lt;=</a:t>
            </a:r>
            <a:r>
              <a:rPr sz="1000" b="0" spc="2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b="0" spc="10" dirty="0">
                <a:latin typeface="Calibri" panose="020F0502020204030204" pitchFamily="34" charset="0"/>
                <a:cs typeface="Calibri" panose="020F0502020204030204" pitchFamily="34" charset="0"/>
              </a:rPr>
              <a:t>69,</a:t>
            </a:r>
            <a:r>
              <a:rPr sz="1000" b="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b="0" spc="30" dirty="0">
                <a:latin typeface="Calibri" panose="020F0502020204030204" pitchFamily="34" charset="0"/>
                <a:cs typeface="Calibri" panose="020F0502020204030204" pitchFamily="34" charset="0"/>
              </a:rPr>
              <a:t>"60-69</a:t>
            </a:r>
            <a:r>
              <a:rPr sz="1000" b="0" spc="20" dirty="0">
                <a:latin typeface="Calibri" panose="020F0502020204030204" pitchFamily="34" charset="0"/>
                <a:cs typeface="Calibri" panose="020F0502020204030204" pitchFamily="34" charset="0"/>
              </a:rPr>
              <a:t>歲</a:t>
            </a:r>
            <a:r>
              <a:rPr sz="1000" b="0" spc="-50" dirty="0">
                <a:latin typeface="Calibri" panose="020F0502020204030204" pitchFamily="34" charset="0"/>
                <a:cs typeface="Calibri" panose="020F0502020204030204" pitchFamily="34" charset="0"/>
              </a:rPr>
              <a:t>",</a:t>
            </a:r>
            <a:endParaRPr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1000" b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sz="1000" b="0" spc="20" dirty="0">
                <a:latin typeface="Calibri" panose="020F0502020204030204" pitchFamily="34" charset="0"/>
                <a:cs typeface="Calibri" panose="020F0502020204030204" pitchFamily="34" charset="0"/>
              </a:rPr>
              <a:t>年齡</a:t>
            </a:r>
            <a:r>
              <a:rPr sz="1000" b="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sz="1000" b="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b="0" spc="190" dirty="0">
                <a:latin typeface="Calibri" panose="020F0502020204030204" pitchFamily="34" charset="0"/>
                <a:cs typeface="Calibri" panose="020F0502020204030204" pitchFamily="34" charset="0"/>
              </a:rPr>
              <a:t>&gt;=</a:t>
            </a:r>
            <a:r>
              <a:rPr sz="1000" b="0" spc="2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b="0" spc="35" dirty="0">
                <a:latin typeface="Calibri" panose="020F0502020204030204" pitchFamily="34" charset="0"/>
                <a:cs typeface="Calibri" panose="020F0502020204030204" pitchFamily="34" charset="0"/>
              </a:rPr>
              <a:t>70</a:t>
            </a:r>
            <a:r>
              <a:rPr sz="1000" b="0" spc="2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b="0" spc="190" dirty="0">
                <a:latin typeface="Calibri" panose="020F0502020204030204" pitchFamily="34" charset="0"/>
                <a:cs typeface="Calibri" panose="020F0502020204030204" pitchFamily="34" charset="0"/>
              </a:rPr>
              <a:t>&amp;&amp;</a:t>
            </a:r>
            <a:r>
              <a:rPr sz="1000" b="0" spc="2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b="0" spc="5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sz="1000" b="0" spc="20" dirty="0">
                <a:latin typeface="Calibri" panose="020F0502020204030204" pitchFamily="34" charset="0"/>
                <a:cs typeface="Calibri" panose="020F0502020204030204" pitchFamily="34" charset="0"/>
              </a:rPr>
              <a:t>年齡</a:t>
            </a:r>
            <a:r>
              <a:rPr sz="1000" b="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sz="1000" b="0" spc="3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b="0" spc="190" dirty="0">
                <a:latin typeface="Calibri" panose="020F0502020204030204" pitchFamily="34" charset="0"/>
                <a:cs typeface="Calibri" panose="020F0502020204030204" pitchFamily="34" charset="0"/>
              </a:rPr>
              <a:t>&lt;=</a:t>
            </a:r>
            <a:r>
              <a:rPr sz="1000" b="0" spc="2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b="0" spc="10" dirty="0">
                <a:latin typeface="Calibri" panose="020F0502020204030204" pitchFamily="34" charset="0"/>
                <a:cs typeface="Calibri" panose="020F0502020204030204" pitchFamily="34" charset="0"/>
              </a:rPr>
              <a:t>79,</a:t>
            </a:r>
            <a:r>
              <a:rPr sz="1000" b="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b="0" spc="30" dirty="0">
                <a:latin typeface="Calibri" panose="020F0502020204030204" pitchFamily="34" charset="0"/>
                <a:cs typeface="Calibri" panose="020F0502020204030204" pitchFamily="34" charset="0"/>
              </a:rPr>
              <a:t>"70-79</a:t>
            </a:r>
            <a:r>
              <a:rPr sz="1000" b="0" spc="20" dirty="0">
                <a:latin typeface="Calibri" panose="020F0502020204030204" pitchFamily="34" charset="0"/>
                <a:cs typeface="Calibri" panose="020F0502020204030204" pitchFamily="34" charset="0"/>
              </a:rPr>
              <a:t>歲</a:t>
            </a:r>
            <a:r>
              <a:rPr sz="1000" b="0" spc="-50" dirty="0">
                <a:latin typeface="Calibri" panose="020F0502020204030204" pitchFamily="34" charset="0"/>
                <a:cs typeface="Calibri" panose="020F0502020204030204" pitchFamily="34" charset="0"/>
              </a:rPr>
              <a:t>",</a:t>
            </a:r>
            <a:endParaRPr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ts val="1200"/>
              </a:lnSpc>
              <a:spcBef>
                <a:spcPts val="40"/>
              </a:spcBef>
            </a:pPr>
            <a:r>
              <a:rPr sz="1000" b="0" spc="10" dirty="0">
                <a:latin typeface="Calibri" panose="020F0502020204030204" pitchFamily="34" charset="0"/>
                <a:cs typeface="Calibri" panose="020F0502020204030204" pitchFamily="34" charset="0"/>
              </a:rPr>
              <a:t>"80</a:t>
            </a:r>
            <a:r>
              <a:rPr sz="1000" b="0" spc="15" dirty="0">
                <a:latin typeface="Calibri" panose="020F0502020204030204" pitchFamily="34" charset="0"/>
                <a:cs typeface="Calibri" panose="020F0502020204030204" pitchFamily="34" charset="0"/>
              </a:rPr>
              <a:t>歲以上</a:t>
            </a:r>
            <a:r>
              <a:rPr sz="1000" b="0" spc="-50" dirty="0" smtClean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endParaRPr lang="en-US" sz="1000" b="0" spc="-5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ts val="1200"/>
              </a:lnSpc>
              <a:spcBef>
                <a:spcPts val="40"/>
              </a:spcBef>
            </a:pPr>
            <a:r>
              <a:rPr sz="1150" b="0" spc="-5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sz="11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80"/>
            <a:ext cx="5844540" cy="3288029"/>
            <a:chOff x="0" y="380"/>
            <a:chExt cx="5844540" cy="3288029"/>
          </a:xfrm>
        </p:grpSpPr>
        <p:sp>
          <p:nvSpPr>
            <p:cNvPr id="12" name="object 12"/>
            <p:cNvSpPr/>
            <p:nvPr/>
          </p:nvSpPr>
          <p:spPr>
            <a:xfrm>
              <a:off x="3634680" y="782996"/>
              <a:ext cx="1795272" cy="69033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19273" y="793844"/>
              <a:ext cx="1801495" cy="696595"/>
            </a:xfrm>
            <a:custGeom>
              <a:avLst/>
              <a:gdLst/>
              <a:ahLst/>
              <a:cxnLst/>
              <a:rect l="l" t="t" r="r" b="b"/>
              <a:pathLst>
                <a:path w="1801495" h="696594">
                  <a:moveTo>
                    <a:pt x="0" y="696417"/>
                  </a:moveTo>
                  <a:lnTo>
                    <a:pt x="1801368" y="696417"/>
                  </a:lnTo>
                  <a:lnTo>
                    <a:pt x="1801368" y="0"/>
                  </a:lnTo>
                  <a:lnTo>
                    <a:pt x="0" y="0"/>
                  </a:lnTo>
                  <a:lnTo>
                    <a:pt x="0" y="696417"/>
                  </a:lnTo>
                  <a:close/>
                </a:path>
              </a:pathLst>
            </a:custGeom>
            <a:ln w="6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380"/>
              <a:ext cx="5844540" cy="3288029"/>
            </a:xfrm>
            <a:custGeom>
              <a:avLst/>
              <a:gdLst/>
              <a:ahLst/>
              <a:cxnLst/>
              <a:rect l="l" t="t" r="r" b="b"/>
              <a:pathLst>
                <a:path w="5844540" h="3288029">
                  <a:moveTo>
                    <a:pt x="0" y="3287522"/>
                  </a:moveTo>
                  <a:lnTo>
                    <a:pt x="5844286" y="3287522"/>
                  </a:lnTo>
                  <a:lnTo>
                    <a:pt x="5844286" y="0"/>
                  </a:lnTo>
                  <a:lnTo>
                    <a:pt x="0" y="0"/>
                  </a:lnTo>
                  <a:lnTo>
                    <a:pt x="0" y="3287522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" y="889000"/>
            <a:ext cx="2855873" cy="1972383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723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7263" y="584200"/>
            <a:ext cx="5489004" cy="2521206"/>
          </a:xfrm>
          <a:custGeom>
            <a:avLst/>
            <a:gdLst/>
            <a:ahLst/>
            <a:cxnLst/>
            <a:rect l="l" t="t" r="r" b="b"/>
            <a:pathLst>
              <a:path w="5339080" h="2371725">
                <a:moveTo>
                  <a:pt x="5141722" y="0"/>
                </a:moveTo>
                <a:lnTo>
                  <a:pt x="196849" y="0"/>
                </a:lnTo>
                <a:lnTo>
                  <a:pt x="151711" y="5199"/>
                </a:lnTo>
                <a:lnTo>
                  <a:pt x="110277" y="20008"/>
                </a:lnTo>
                <a:lnTo>
                  <a:pt x="73727" y="43247"/>
                </a:lnTo>
                <a:lnTo>
                  <a:pt x="43243" y="73732"/>
                </a:lnTo>
                <a:lnTo>
                  <a:pt x="20006" y="110282"/>
                </a:lnTo>
                <a:lnTo>
                  <a:pt x="5198" y="151715"/>
                </a:lnTo>
                <a:lnTo>
                  <a:pt x="0" y="196850"/>
                </a:lnTo>
                <a:lnTo>
                  <a:pt x="0" y="2174367"/>
                </a:lnTo>
                <a:lnTo>
                  <a:pt x="5198" y="2219501"/>
                </a:lnTo>
                <a:lnTo>
                  <a:pt x="20006" y="2260934"/>
                </a:lnTo>
                <a:lnTo>
                  <a:pt x="43243" y="2297484"/>
                </a:lnTo>
                <a:lnTo>
                  <a:pt x="73727" y="2327969"/>
                </a:lnTo>
                <a:lnTo>
                  <a:pt x="110277" y="2351208"/>
                </a:lnTo>
                <a:lnTo>
                  <a:pt x="151711" y="2366017"/>
                </a:lnTo>
                <a:lnTo>
                  <a:pt x="196849" y="2371217"/>
                </a:lnTo>
                <a:lnTo>
                  <a:pt x="5141722" y="2371217"/>
                </a:lnTo>
                <a:lnTo>
                  <a:pt x="5186856" y="2366017"/>
                </a:lnTo>
                <a:lnTo>
                  <a:pt x="5228289" y="2351208"/>
                </a:lnTo>
                <a:lnTo>
                  <a:pt x="5264839" y="2327969"/>
                </a:lnTo>
                <a:lnTo>
                  <a:pt x="5295324" y="2297484"/>
                </a:lnTo>
                <a:lnTo>
                  <a:pt x="5318563" y="2260934"/>
                </a:lnTo>
                <a:lnTo>
                  <a:pt x="5333372" y="2219501"/>
                </a:lnTo>
                <a:lnTo>
                  <a:pt x="5338572" y="2174367"/>
                </a:lnTo>
                <a:lnTo>
                  <a:pt x="5338572" y="196850"/>
                </a:lnTo>
                <a:lnTo>
                  <a:pt x="5333372" y="151715"/>
                </a:lnTo>
                <a:lnTo>
                  <a:pt x="5318563" y="110282"/>
                </a:lnTo>
                <a:lnTo>
                  <a:pt x="5295324" y="73732"/>
                </a:lnTo>
                <a:lnTo>
                  <a:pt x="5264839" y="43247"/>
                </a:lnTo>
                <a:lnTo>
                  <a:pt x="5228289" y="20008"/>
                </a:lnTo>
                <a:lnTo>
                  <a:pt x="5186856" y="5199"/>
                </a:lnTo>
                <a:lnTo>
                  <a:pt x="51417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59766"/>
            <a:ext cx="5842000" cy="3674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pc="5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關於</a:t>
            </a:r>
            <a:r>
              <a:rPr lang="en-US" altLang="zh-TW" spc="-15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Carlito"/>
              </a:rPr>
              <a:t>SWITCH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4000" y="527174"/>
            <a:ext cx="5213667" cy="2860398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248920">
              <a:lnSpc>
                <a:spcPct val="100000"/>
              </a:lnSpc>
              <a:spcBef>
                <a:spcPts val="1085"/>
              </a:spcBef>
            </a:pPr>
            <a:r>
              <a:rPr sz="1500" b="0" spc="35" dirty="0">
                <a:solidFill>
                  <a:srgbClr val="375F9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用</a:t>
            </a:r>
            <a:r>
              <a:rPr sz="1500" b="0" spc="5" dirty="0">
                <a:solidFill>
                  <a:srgbClr val="375F9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 </a:t>
            </a:r>
            <a:r>
              <a:rPr sz="1500" b="1" spc="5" dirty="0">
                <a:solidFill>
                  <a:srgbClr val="375F9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rlito"/>
              </a:rPr>
              <a:t>SWITCH </a:t>
            </a:r>
            <a:r>
              <a:rPr sz="1500" b="0" spc="35" dirty="0" err="1">
                <a:solidFill>
                  <a:srgbClr val="375F9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取代</a:t>
            </a:r>
            <a:r>
              <a:rPr sz="1500" b="0" spc="10" dirty="0">
                <a:solidFill>
                  <a:srgbClr val="375F9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 </a:t>
            </a:r>
            <a:r>
              <a:rPr sz="1500" b="1" spc="10" dirty="0" smtClean="0">
                <a:solidFill>
                  <a:srgbClr val="375F9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rlito"/>
              </a:rPr>
              <a:t>IF</a:t>
            </a:r>
            <a:r>
              <a:rPr sz="1500" b="1" spc="-5" dirty="0" smtClean="0">
                <a:solidFill>
                  <a:srgbClr val="375F9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rlito"/>
              </a:rPr>
              <a:t> </a:t>
            </a:r>
            <a:r>
              <a:rPr sz="1500" b="0" spc="35" dirty="0" err="1" smtClean="0">
                <a:solidFill>
                  <a:srgbClr val="375F9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進行多條件判斷</a:t>
            </a:r>
            <a:endParaRPr sz="1500" dirty="0">
              <a:latin typeface="微軟正黑體" panose="020B0604030504040204" pitchFamily="34" charset="-120"/>
              <a:ea typeface="微軟正黑體" panose="020B0604030504040204" pitchFamily="34" charset="-120"/>
              <a:cs typeface="Noto Sans CJK JP Medium"/>
            </a:endParaRPr>
          </a:p>
          <a:p>
            <a:pPr marL="248920">
              <a:lnSpc>
                <a:spcPts val="1735"/>
              </a:lnSpc>
              <a:spcBef>
                <a:spcPts val="1000"/>
              </a:spcBef>
            </a:pPr>
            <a:r>
              <a:rPr sz="1500" spc="35" dirty="0"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當需要使</a:t>
            </a:r>
            <a:r>
              <a:rPr sz="1500" spc="385" dirty="0"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用</a:t>
            </a:r>
            <a:r>
              <a:rPr sz="1500" spc="10" dirty="0">
                <a:latin typeface="微軟正黑體" panose="020B0604030504040204" pitchFamily="34" charset="-120"/>
                <a:ea typeface="微軟正黑體" panose="020B0604030504040204" pitchFamily="34" charset="-120"/>
                <a:cs typeface="Carlito"/>
              </a:rPr>
              <a:t>IF</a:t>
            </a:r>
            <a:r>
              <a:rPr sz="1500" spc="-10" dirty="0">
                <a:latin typeface="微軟正黑體" panose="020B0604030504040204" pitchFamily="34" charset="-120"/>
                <a:ea typeface="微軟正黑體" panose="020B0604030504040204" pitchFamily="34" charset="-120"/>
                <a:cs typeface="Carlito"/>
              </a:rPr>
              <a:t> </a:t>
            </a:r>
            <a:r>
              <a:rPr sz="1500" spc="35" dirty="0"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進行多重判斷的時候，</a:t>
            </a:r>
            <a:r>
              <a:rPr sz="1500" spc="385" dirty="0"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用</a:t>
            </a:r>
            <a:r>
              <a:rPr sz="1500" spc="5" dirty="0">
                <a:latin typeface="微軟正黑體" panose="020B0604030504040204" pitchFamily="34" charset="-120"/>
                <a:ea typeface="微軟正黑體" panose="020B0604030504040204" pitchFamily="34" charset="-120"/>
                <a:cs typeface="Carlito"/>
              </a:rPr>
              <a:t>SWITCH </a:t>
            </a:r>
            <a:r>
              <a:rPr sz="1500" spc="35" dirty="0"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代</a:t>
            </a:r>
            <a:r>
              <a:rPr sz="1500" spc="380" dirty="0"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替</a:t>
            </a:r>
            <a:r>
              <a:rPr sz="1500" spc="10" dirty="0">
                <a:latin typeface="微軟正黑體" panose="020B0604030504040204" pitchFamily="34" charset="-120"/>
                <a:ea typeface="微軟正黑體" panose="020B0604030504040204" pitchFamily="34" charset="-120"/>
                <a:cs typeface="Carlito"/>
              </a:rPr>
              <a:t>IF</a:t>
            </a:r>
            <a:endParaRPr sz="1500" dirty="0">
              <a:latin typeface="微軟正黑體" panose="020B0604030504040204" pitchFamily="34" charset="-120"/>
              <a:ea typeface="微軟正黑體" panose="020B0604030504040204" pitchFamily="34" charset="-120"/>
              <a:cs typeface="Carlito"/>
            </a:endParaRPr>
          </a:p>
          <a:p>
            <a:pPr marL="248920">
              <a:lnSpc>
                <a:spcPts val="1735"/>
              </a:lnSpc>
            </a:pPr>
            <a:r>
              <a:rPr sz="1500" spc="35" dirty="0">
                <a:latin typeface="微軟正黑體" panose="020B0604030504040204" pitchFamily="34" charset="-120"/>
                <a:ea typeface="微軟正黑體" panose="020B0604030504040204" pitchFamily="34" charset="-120"/>
                <a:cs typeface="UKIJ CJK"/>
              </a:rPr>
              <a:t>的函式碼能更簡潔、清楚，不必重複書寫判斷條件。</a:t>
            </a:r>
            <a:endParaRPr sz="1500" dirty="0">
              <a:latin typeface="微軟正黑體" panose="020B0604030504040204" pitchFamily="34" charset="-120"/>
              <a:ea typeface="微軟正黑體" panose="020B0604030504040204" pitchFamily="34" charset="-120"/>
              <a:cs typeface="UKIJ CJK"/>
            </a:endParaRPr>
          </a:p>
          <a:p>
            <a:pPr marL="248920">
              <a:lnSpc>
                <a:spcPct val="100000"/>
              </a:lnSpc>
              <a:spcBef>
                <a:spcPts val="1160"/>
              </a:spcBef>
            </a:pPr>
            <a:r>
              <a:rPr sz="1250" b="1" spc="15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rlito"/>
              </a:rPr>
              <a:t>SWITCH</a:t>
            </a:r>
            <a:r>
              <a:rPr sz="1250" b="0" spc="15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：</a:t>
            </a:r>
            <a:r>
              <a:rPr sz="1250" b="0" spc="3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針對</a:t>
            </a:r>
            <a:r>
              <a:rPr sz="1250" b="0" spc="2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值</a:t>
            </a:r>
            <a:r>
              <a:rPr sz="1250" b="0" spc="3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清單</a:t>
            </a:r>
            <a:r>
              <a:rPr sz="1250" b="0" spc="2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評</a:t>
            </a:r>
            <a:r>
              <a:rPr sz="1250" b="0" spc="3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估運</a:t>
            </a:r>
            <a:r>
              <a:rPr sz="1250" b="0" spc="2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算</a:t>
            </a:r>
            <a:r>
              <a:rPr sz="1250" b="0" spc="3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式，</a:t>
            </a:r>
            <a:r>
              <a:rPr sz="1250" b="0" spc="2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並</a:t>
            </a:r>
            <a:r>
              <a:rPr sz="1250" b="0" spc="3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傳回</a:t>
            </a:r>
            <a:r>
              <a:rPr sz="1250" b="0" spc="2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多</a:t>
            </a:r>
            <a:r>
              <a:rPr sz="1250" b="0" spc="3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個可</a:t>
            </a:r>
            <a:r>
              <a:rPr sz="1250" b="0" spc="2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能</a:t>
            </a:r>
            <a:r>
              <a:rPr sz="1250" b="0" spc="3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結果。</a:t>
            </a:r>
            <a:endParaRPr sz="1250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Noto Sans CJK JP Medium"/>
            </a:endParaRPr>
          </a:p>
          <a:p>
            <a:pPr marL="248920">
              <a:lnSpc>
                <a:spcPct val="100000"/>
              </a:lnSpc>
              <a:spcBef>
                <a:spcPts val="1250"/>
              </a:spcBef>
            </a:pPr>
            <a:r>
              <a:rPr sz="1250" b="0" spc="3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直接取代的語法</a:t>
            </a:r>
            <a:r>
              <a:rPr sz="1250" b="0" spc="5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：</a:t>
            </a:r>
            <a:r>
              <a:rPr sz="1250" b="1" spc="5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rlito"/>
              </a:rPr>
              <a:t>SWITCH(&lt;expression&gt;,</a:t>
            </a:r>
            <a:r>
              <a:rPr sz="1250" b="1" spc="-25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rlito"/>
              </a:rPr>
              <a:t> </a:t>
            </a:r>
            <a:r>
              <a:rPr sz="1250" b="1" spc="5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rlito"/>
              </a:rPr>
              <a:t>&lt;value&gt;,</a:t>
            </a:r>
            <a:r>
              <a:rPr sz="1250" b="1" spc="1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rlito"/>
              </a:rPr>
              <a:t> </a:t>
            </a:r>
            <a:r>
              <a:rPr sz="1250" b="1" spc="5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rlito"/>
              </a:rPr>
              <a:t>&lt;result&gt;[, &lt;value&gt;,</a:t>
            </a:r>
            <a:endParaRPr sz="1250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rlito"/>
            </a:endParaRPr>
          </a:p>
          <a:p>
            <a:pPr marL="248920">
              <a:lnSpc>
                <a:spcPct val="100000"/>
              </a:lnSpc>
              <a:spcBef>
                <a:spcPts val="155"/>
              </a:spcBef>
            </a:pPr>
            <a:r>
              <a:rPr sz="1250" b="1" spc="1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rlito"/>
              </a:rPr>
              <a:t>&lt;result&gt;]…[,</a:t>
            </a:r>
            <a:r>
              <a:rPr sz="1250" b="1" spc="-1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rlito"/>
              </a:rPr>
              <a:t> </a:t>
            </a:r>
            <a:r>
              <a:rPr sz="1250" b="1" spc="1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rlito"/>
              </a:rPr>
              <a:t>&lt;else&gt;])</a:t>
            </a:r>
            <a:endParaRPr sz="1250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rlito"/>
            </a:endParaRPr>
          </a:p>
          <a:p>
            <a:pPr marL="248920" marR="479425">
              <a:lnSpc>
                <a:spcPct val="110400"/>
              </a:lnSpc>
              <a:spcBef>
                <a:spcPts val="1090"/>
              </a:spcBef>
            </a:pPr>
            <a:r>
              <a:rPr sz="1250" b="0" spc="3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區間判斷取代的語法</a:t>
            </a:r>
            <a:r>
              <a:rPr sz="1250" b="0" spc="1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：</a:t>
            </a:r>
            <a:r>
              <a:rPr sz="1250" b="1" spc="1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rlito"/>
              </a:rPr>
              <a:t>SWITCH(TRUE(),&lt;</a:t>
            </a:r>
            <a:r>
              <a:rPr sz="1250" b="0" spc="30" dirty="0" err="1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區</a:t>
            </a:r>
            <a:r>
              <a:rPr sz="1250" b="0" spc="15" dirty="0" err="1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間</a:t>
            </a:r>
            <a:r>
              <a:rPr sz="1250" b="0" spc="30" dirty="0" err="1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條</a:t>
            </a:r>
            <a:r>
              <a:rPr sz="1250" b="0" spc="25" dirty="0" err="1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件</a:t>
            </a:r>
            <a:r>
              <a:rPr sz="1250" b="1" spc="5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rlito"/>
              </a:rPr>
              <a:t>&gt;,&lt;</a:t>
            </a:r>
            <a:r>
              <a:rPr sz="1250" b="1" spc="5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rlito"/>
              </a:rPr>
              <a:t>result&gt;[,</a:t>
            </a:r>
            <a:r>
              <a:rPr sz="1250" b="1" spc="-35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rlito"/>
              </a:rPr>
              <a:t> </a:t>
            </a:r>
            <a:r>
              <a:rPr sz="1250" b="1" spc="15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rlito"/>
              </a:rPr>
              <a:t>&lt;</a:t>
            </a:r>
            <a:r>
              <a:rPr sz="1250" b="0" spc="30" dirty="0" err="1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Noto Sans CJK JP Medium"/>
              </a:rPr>
              <a:t>區間條件</a:t>
            </a:r>
            <a:r>
              <a:rPr sz="1250" b="1" spc="1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rlito"/>
              </a:rPr>
              <a:t>&gt;,</a:t>
            </a:r>
            <a:r>
              <a:rPr sz="1250" b="1" spc="-15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rlito"/>
              </a:rPr>
              <a:t> </a:t>
            </a:r>
            <a:r>
              <a:rPr sz="1250" b="1" spc="1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rlito"/>
              </a:rPr>
              <a:t>&lt;result&gt;]…[,</a:t>
            </a:r>
            <a:r>
              <a:rPr sz="1250" b="1" spc="-5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rlito"/>
              </a:rPr>
              <a:t> </a:t>
            </a:r>
            <a:r>
              <a:rPr sz="1250" b="1" spc="1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rlito"/>
              </a:rPr>
              <a:t>&lt;else&gt;])</a:t>
            </a:r>
            <a:endParaRPr sz="1250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4162425" algn="l"/>
              </a:tabLst>
            </a:pPr>
            <a:r>
              <a:rPr sz="600" spc="35" dirty="0">
                <a:solidFill>
                  <a:srgbClr val="BEBEBE"/>
                </a:solidFill>
                <a:latin typeface="UKIJ CJK"/>
                <a:cs typeface="UKIJ CJK"/>
              </a:rPr>
              <a:t>	</a:t>
            </a:r>
            <a:endParaRPr sz="600" dirty="0">
              <a:latin typeface="UKIJ CJK"/>
              <a:cs typeface="UKIJ CJ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965"/>
            <a:ext cx="5844540" cy="3286125"/>
          </a:xfrm>
          <a:custGeom>
            <a:avLst/>
            <a:gdLst/>
            <a:ahLst/>
            <a:cxnLst/>
            <a:rect l="l" t="t" r="r" b="b"/>
            <a:pathLst>
              <a:path w="5844540" h="3286125">
                <a:moveTo>
                  <a:pt x="0" y="3285998"/>
                </a:moveTo>
                <a:lnTo>
                  <a:pt x="5844286" y="3285998"/>
                </a:lnTo>
                <a:lnTo>
                  <a:pt x="5844286" y="0"/>
                </a:lnTo>
                <a:lnTo>
                  <a:pt x="0" y="0"/>
                </a:lnTo>
                <a:lnTo>
                  <a:pt x="0" y="3285998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194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83920" y="675942"/>
            <a:ext cx="5362426" cy="2249612"/>
          </a:xfrm>
          <a:custGeom>
            <a:avLst/>
            <a:gdLst/>
            <a:ahLst/>
            <a:cxnLst/>
            <a:rect l="l" t="t" r="r" b="b"/>
            <a:pathLst>
              <a:path w="5339080" h="2371725">
                <a:moveTo>
                  <a:pt x="5141722" y="0"/>
                </a:moveTo>
                <a:lnTo>
                  <a:pt x="196849" y="0"/>
                </a:lnTo>
                <a:lnTo>
                  <a:pt x="151711" y="5199"/>
                </a:lnTo>
                <a:lnTo>
                  <a:pt x="110277" y="20008"/>
                </a:lnTo>
                <a:lnTo>
                  <a:pt x="73727" y="43247"/>
                </a:lnTo>
                <a:lnTo>
                  <a:pt x="43243" y="73732"/>
                </a:lnTo>
                <a:lnTo>
                  <a:pt x="20006" y="110282"/>
                </a:lnTo>
                <a:lnTo>
                  <a:pt x="5198" y="151715"/>
                </a:lnTo>
                <a:lnTo>
                  <a:pt x="0" y="196850"/>
                </a:lnTo>
                <a:lnTo>
                  <a:pt x="0" y="2174367"/>
                </a:lnTo>
                <a:lnTo>
                  <a:pt x="5198" y="2219501"/>
                </a:lnTo>
                <a:lnTo>
                  <a:pt x="20006" y="2260934"/>
                </a:lnTo>
                <a:lnTo>
                  <a:pt x="43243" y="2297484"/>
                </a:lnTo>
                <a:lnTo>
                  <a:pt x="73727" y="2327969"/>
                </a:lnTo>
                <a:lnTo>
                  <a:pt x="110277" y="2351208"/>
                </a:lnTo>
                <a:lnTo>
                  <a:pt x="151711" y="2366017"/>
                </a:lnTo>
                <a:lnTo>
                  <a:pt x="196849" y="2371217"/>
                </a:lnTo>
                <a:lnTo>
                  <a:pt x="5141722" y="2371217"/>
                </a:lnTo>
                <a:lnTo>
                  <a:pt x="5186856" y="2366017"/>
                </a:lnTo>
                <a:lnTo>
                  <a:pt x="5228289" y="2351208"/>
                </a:lnTo>
                <a:lnTo>
                  <a:pt x="5264839" y="2327969"/>
                </a:lnTo>
                <a:lnTo>
                  <a:pt x="5295324" y="2297484"/>
                </a:lnTo>
                <a:lnTo>
                  <a:pt x="5318563" y="2260934"/>
                </a:lnTo>
                <a:lnTo>
                  <a:pt x="5333372" y="2219501"/>
                </a:lnTo>
                <a:lnTo>
                  <a:pt x="5338572" y="2174367"/>
                </a:lnTo>
                <a:lnTo>
                  <a:pt x="5338572" y="196850"/>
                </a:lnTo>
                <a:lnTo>
                  <a:pt x="5333372" y="151715"/>
                </a:lnTo>
                <a:lnTo>
                  <a:pt x="5318563" y="110282"/>
                </a:lnTo>
                <a:lnTo>
                  <a:pt x="5295324" y="73732"/>
                </a:lnTo>
                <a:lnTo>
                  <a:pt x="5264839" y="43247"/>
                </a:lnTo>
                <a:lnTo>
                  <a:pt x="5228289" y="20008"/>
                </a:lnTo>
                <a:lnTo>
                  <a:pt x="5186856" y="5199"/>
                </a:lnTo>
                <a:lnTo>
                  <a:pt x="51417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" y="194309"/>
            <a:ext cx="5842000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加入篩選器</a:t>
            </a:r>
            <a:endParaRPr spc="-10" dirty="0">
              <a:latin typeface="微軟正黑體" panose="020B0604030504040204" pitchFamily="34" charset="-120"/>
              <a:ea typeface="微軟正黑體" panose="020B0604030504040204" pitchFamily="34" charset="-120"/>
              <a:cs typeface="Carlit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380"/>
            <a:ext cx="5844540" cy="3288029"/>
          </a:xfrm>
          <a:custGeom>
            <a:avLst/>
            <a:gdLst/>
            <a:ahLst/>
            <a:cxnLst/>
            <a:rect l="l" t="t" r="r" b="b"/>
            <a:pathLst>
              <a:path w="5844540" h="3288029">
                <a:moveTo>
                  <a:pt x="0" y="3287522"/>
                </a:moveTo>
                <a:lnTo>
                  <a:pt x="5844286" y="3287522"/>
                </a:lnTo>
                <a:lnTo>
                  <a:pt x="5844286" y="0"/>
                </a:lnTo>
                <a:lnTo>
                  <a:pt x="0" y="0"/>
                </a:lnTo>
                <a:lnTo>
                  <a:pt x="0" y="3287522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764793"/>
            <a:ext cx="3124200" cy="199170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880" y="822451"/>
            <a:ext cx="1414885" cy="187639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216400" y="2108200"/>
            <a:ext cx="1524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63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7262" y="660401"/>
            <a:ext cx="5456937" cy="2378632"/>
          </a:xfrm>
          <a:custGeom>
            <a:avLst/>
            <a:gdLst/>
            <a:ahLst/>
            <a:cxnLst/>
            <a:rect l="l" t="t" r="r" b="b"/>
            <a:pathLst>
              <a:path w="5339080" h="2371725">
                <a:moveTo>
                  <a:pt x="5141722" y="0"/>
                </a:moveTo>
                <a:lnTo>
                  <a:pt x="196849" y="0"/>
                </a:lnTo>
                <a:lnTo>
                  <a:pt x="151711" y="5199"/>
                </a:lnTo>
                <a:lnTo>
                  <a:pt x="110277" y="20008"/>
                </a:lnTo>
                <a:lnTo>
                  <a:pt x="73727" y="43247"/>
                </a:lnTo>
                <a:lnTo>
                  <a:pt x="43243" y="73732"/>
                </a:lnTo>
                <a:lnTo>
                  <a:pt x="20006" y="110282"/>
                </a:lnTo>
                <a:lnTo>
                  <a:pt x="5198" y="151715"/>
                </a:lnTo>
                <a:lnTo>
                  <a:pt x="0" y="196850"/>
                </a:lnTo>
                <a:lnTo>
                  <a:pt x="0" y="2174367"/>
                </a:lnTo>
                <a:lnTo>
                  <a:pt x="5198" y="2219501"/>
                </a:lnTo>
                <a:lnTo>
                  <a:pt x="20006" y="2260934"/>
                </a:lnTo>
                <a:lnTo>
                  <a:pt x="43243" y="2297484"/>
                </a:lnTo>
                <a:lnTo>
                  <a:pt x="73727" y="2327969"/>
                </a:lnTo>
                <a:lnTo>
                  <a:pt x="110277" y="2351208"/>
                </a:lnTo>
                <a:lnTo>
                  <a:pt x="151711" y="2366017"/>
                </a:lnTo>
                <a:lnTo>
                  <a:pt x="196849" y="2371217"/>
                </a:lnTo>
                <a:lnTo>
                  <a:pt x="5141722" y="2371217"/>
                </a:lnTo>
                <a:lnTo>
                  <a:pt x="5186856" y="2366017"/>
                </a:lnTo>
                <a:lnTo>
                  <a:pt x="5228289" y="2351208"/>
                </a:lnTo>
                <a:lnTo>
                  <a:pt x="5264839" y="2327969"/>
                </a:lnTo>
                <a:lnTo>
                  <a:pt x="5295324" y="2297484"/>
                </a:lnTo>
                <a:lnTo>
                  <a:pt x="5318563" y="2260934"/>
                </a:lnTo>
                <a:lnTo>
                  <a:pt x="5333372" y="2219501"/>
                </a:lnTo>
                <a:lnTo>
                  <a:pt x="5338572" y="2174367"/>
                </a:lnTo>
                <a:lnTo>
                  <a:pt x="5338572" y="196850"/>
                </a:lnTo>
                <a:lnTo>
                  <a:pt x="5333372" y="151715"/>
                </a:lnTo>
                <a:lnTo>
                  <a:pt x="5318563" y="110282"/>
                </a:lnTo>
                <a:lnTo>
                  <a:pt x="5295324" y="73732"/>
                </a:lnTo>
                <a:lnTo>
                  <a:pt x="5264839" y="43247"/>
                </a:lnTo>
                <a:lnTo>
                  <a:pt x="5228289" y="20008"/>
                </a:lnTo>
                <a:lnTo>
                  <a:pt x="5186856" y="5199"/>
                </a:lnTo>
                <a:lnTo>
                  <a:pt x="51417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90777" y="208229"/>
            <a:ext cx="3759835" cy="3371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-20" dirty="0">
                <a:latin typeface="Calibri"/>
                <a:cs typeface="Calibri"/>
              </a:rPr>
              <a:t>Power</a:t>
            </a:r>
            <a:r>
              <a:rPr sz="2050" spc="-25" dirty="0">
                <a:latin typeface="Calibri"/>
                <a:cs typeface="Calibri"/>
              </a:rPr>
              <a:t> </a:t>
            </a:r>
            <a:r>
              <a:rPr sz="2050" spc="-10" dirty="0">
                <a:latin typeface="Calibri"/>
                <a:cs typeface="Calibri"/>
              </a:rPr>
              <a:t>BI</a:t>
            </a:r>
            <a:r>
              <a:rPr sz="2050" dirty="0">
                <a:latin typeface="Calibri"/>
                <a:cs typeface="Calibri"/>
              </a:rPr>
              <a:t> </a:t>
            </a:r>
            <a:r>
              <a:rPr sz="2050" spc="-15" dirty="0">
                <a:latin typeface="Calibri"/>
                <a:cs typeface="Calibri"/>
              </a:rPr>
              <a:t>Desktop</a:t>
            </a:r>
            <a:r>
              <a:rPr sz="2050" spc="30" dirty="0">
                <a:latin typeface="Calibri"/>
                <a:cs typeface="Calibri"/>
              </a:rPr>
              <a:t> </a:t>
            </a:r>
            <a:r>
              <a:rPr sz="2050" spc="-15" dirty="0"/>
              <a:t>軟體下載與安裝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182" y="717594"/>
            <a:ext cx="5510175" cy="2438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5275" marR="193040">
              <a:lnSpc>
                <a:spcPct val="115700"/>
              </a:lnSpc>
              <a:spcBef>
                <a:spcPts val="95"/>
              </a:spcBef>
              <a:buClr>
                <a:srgbClr val="000000"/>
              </a:buClr>
              <a:buFont typeface="Wingdings"/>
              <a:buChar char=""/>
              <a:tabLst>
                <a:tab pos="463550" algn="l"/>
              </a:tabLst>
            </a:pPr>
            <a:r>
              <a:rPr sz="1150" b="1" spc="-10" dirty="0">
                <a:solidFill>
                  <a:srgbClr val="4F81BC"/>
                </a:solidFill>
                <a:latin typeface="Microsoft JhengHei"/>
                <a:cs typeface="Microsoft JhengHei"/>
              </a:rPr>
              <a:t>Power </a:t>
            </a:r>
            <a:r>
              <a:rPr sz="1150" b="1" dirty="0">
                <a:solidFill>
                  <a:srgbClr val="4F81BC"/>
                </a:solidFill>
                <a:latin typeface="Microsoft JhengHei"/>
                <a:cs typeface="Microsoft JhengHei"/>
              </a:rPr>
              <a:t>BI</a:t>
            </a:r>
            <a:r>
              <a:rPr sz="1150" b="1" spc="-10" dirty="0">
                <a:solidFill>
                  <a:srgbClr val="4F81BC"/>
                </a:solidFill>
                <a:latin typeface="Microsoft JhengHei"/>
                <a:cs typeface="Microsoft JhengHei"/>
              </a:rPr>
              <a:t> </a:t>
            </a:r>
            <a:r>
              <a:rPr sz="1150" b="1" dirty="0">
                <a:solidFill>
                  <a:srgbClr val="4F81BC"/>
                </a:solidFill>
                <a:latin typeface="Microsoft JhengHei"/>
                <a:cs typeface="Microsoft JhengHei"/>
              </a:rPr>
              <a:t>中</a:t>
            </a:r>
            <a:r>
              <a:rPr sz="1150" b="1" spc="260" dirty="0">
                <a:solidFill>
                  <a:srgbClr val="4F81BC"/>
                </a:solidFill>
                <a:latin typeface="Microsoft JhengHei"/>
                <a:cs typeface="Microsoft JhengHei"/>
              </a:rPr>
              <a:t>的</a:t>
            </a:r>
            <a:r>
              <a:rPr sz="1150" b="1" spc="-15" dirty="0">
                <a:solidFill>
                  <a:srgbClr val="4F81BC"/>
                </a:solidFill>
                <a:latin typeface="Microsoft JhengHei"/>
                <a:cs typeface="Microsoft JhengHei"/>
              </a:rPr>
              <a:t>Power</a:t>
            </a:r>
            <a:r>
              <a:rPr sz="1150" b="1" spc="-5" dirty="0">
                <a:solidFill>
                  <a:srgbClr val="4F81BC"/>
                </a:solidFill>
                <a:latin typeface="Microsoft JhengHei"/>
                <a:cs typeface="Microsoft JhengHei"/>
              </a:rPr>
              <a:t> </a:t>
            </a:r>
            <a:r>
              <a:rPr sz="1150" b="1" dirty="0">
                <a:solidFill>
                  <a:srgbClr val="4F81BC"/>
                </a:solidFill>
                <a:latin typeface="Microsoft JhengHei"/>
                <a:cs typeface="Microsoft JhengHei"/>
              </a:rPr>
              <a:t>BI</a:t>
            </a:r>
            <a:r>
              <a:rPr sz="1150" b="1" spc="-10" dirty="0">
                <a:solidFill>
                  <a:srgbClr val="4F81BC"/>
                </a:solidFill>
                <a:latin typeface="Microsoft JhengHei"/>
                <a:cs typeface="Microsoft JhengHei"/>
              </a:rPr>
              <a:t> </a:t>
            </a:r>
            <a:r>
              <a:rPr sz="1150" b="1" spc="-5" dirty="0">
                <a:solidFill>
                  <a:srgbClr val="4F81BC"/>
                </a:solidFill>
                <a:latin typeface="Microsoft JhengHei"/>
                <a:cs typeface="Microsoft JhengHei"/>
              </a:rPr>
              <a:t>Desktop </a:t>
            </a:r>
            <a:r>
              <a:rPr sz="1150" b="1" dirty="0">
                <a:solidFill>
                  <a:srgbClr val="4F81BC"/>
                </a:solidFill>
                <a:latin typeface="Microsoft JhengHei"/>
                <a:cs typeface="Microsoft JhengHei"/>
              </a:rPr>
              <a:t>是資料分析和報表建立的應用程式工具， </a:t>
            </a:r>
            <a:r>
              <a:rPr sz="1150" b="1" spc="-275" dirty="0">
                <a:solidFill>
                  <a:srgbClr val="4F81BC"/>
                </a:solidFill>
                <a:latin typeface="Microsoft JhengHei"/>
                <a:cs typeface="Microsoft JhengHei"/>
              </a:rPr>
              <a:t> </a:t>
            </a:r>
            <a:r>
              <a:rPr sz="1150" b="1" dirty="0">
                <a:solidFill>
                  <a:srgbClr val="4F81BC"/>
                </a:solidFill>
                <a:latin typeface="Microsoft JhengHei"/>
                <a:cs typeface="Microsoft JhengHei"/>
              </a:rPr>
              <a:t>可以免費安裝在本機電</a:t>
            </a:r>
            <a:r>
              <a:rPr sz="1150" b="1" spc="265" dirty="0">
                <a:solidFill>
                  <a:srgbClr val="4F81BC"/>
                </a:solidFill>
                <a:latin typeface="Microsoft JhengHei"/>
                <a:cs typeface="Microsoft JhengHei"/>
              </a:rPr>
              <a:t>腦</a:t>
            </a:r>
            <a:r>
              <a:rPr sz="1150" b="1" dirty="0">
                <a:solidFill>
                  <a:srgbClr val="4F81BC"/>
                </a:solidFill>
                <a:latin typeface="Calibri"/>
                <a:cs typeface="Calibri"/>
              </a:rPr>
              <a:t>(PC)</a:t>
            </a:r>
            <a:r>
              <a:rPr sz="1150" b="1" spc="-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150" b="1" dirty="0" smtClean="0">
                <a:solidFill>
                  <a:srgbClr val="4F81BC"/>
                </a:solidFill>
                <a:latin typeface="Microsoft JhengHei"/>
                <a:cs typeface="Microsoft JhengHei"/>
              </a:rPr>
              <a:t>上。</a:t>
            </a:r>
            <a:endParaRPr sz="1150" dirty="0">
              <a:latin typeface="Microsoft JhengHei"/>
              <a:cs typeface="Microsoft JhengHei"/>
            </a:endParaRPr>
          </a:p>
          <a:p>
            <a:pPr marL="403860" indent="-293370">
              <a:lnSpc>
                <a:spcPts val="1300"/>
              </a:lnSpc>
              <a:spcBef>
                <a:spcPts val="1095"/>
              </a:spcBef>
              <a:buFont typeface="Calibri"/>
              <a:buAutoNum type="arabicPeriod"/>
              <a:tabLst>
                <a:tab pos="403860" algn="l"/>
                <a:tab pos="404495" algn="l"/>
              </a:tabLst>
            </a:pPr>
            <a:r>
              <a:rPr sz="1400" spc="310" dirty="0">
                <a:latin typeface="Microsoft JhengHei"/>
                <a:cs typeface="Microsoft JhengHei"/>
              </a:rPr>
              <a:t>至</a:t>
            </a:r>
            <a:r>
              <a:rPr sz="1400" spc="-10" dirty="0">
                <a:latin typeface="Calibri"/>
                <a:cs typeface="Calibri"/>
              </a:rPr>
              <a:t>Power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BI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 err="1" smtClean="0">
                <a:latin typeface="Microsoft JhengHei"/>
                <a:cs typeface="Microsoft JhengHei"/>
              </a:rPr>
              <a:t>官</a:t>
            </a:r>
            <a:r>
              <a:rPr sz="1400" spc="320" dirty="0" err="1" smtClean="0">
                <a:latin typeface="Microsoft JhengHei"/>
                <a:cs typeface="Microsoft JhengHei"/>
              </a:rPr>
              <a:t>網</a:t>
            </a:r>
            <a:r>
              <a:rPr lang="en-US" sz="1400" u="sng" spc="-5" dirty="0" err="1">
                <a:solidFill>
                  <a:srgbClr val="F79546"/>
                </a:solidFill>
                <a:uFill>
                  <a:solidFill>
                    <a:srgbClr val="F79546"/>
                  </a:solidFill>
                </a:uFill>
                <a:cs typeface="Calibri"/>
              </a:rPr>
              <a:t>https</a:t>
            </a:r>
            <a:r>
              <a:rPr lang="en-US" sz="1400" u="sng" spc="-5" dirty="0">
                <a:solidFill>
                  <a:srgbClr val="F79546"/>
                </a:solidFill>
                <a:uFill>
                  <a:solidFill>
                    <a:srgbClr val="F79546"/>
                  </a:solidFill>
                </a:uFill>
                <a:cs typeface="Calibri"/>
              </a:rPr>
              <a:t>://powerbi.microsoft.com/</a:t>
            </a:r>
            <a:r>
              <a:rPr lang="en-US" sz="1400" u="sng" spc="-5" dirty="0" err="1">
                <a:solidFill>
                  <a:srgbClr val="F79546"/>
                </a:solidFill>
                <a:uFill>
                  <a:solidFill>
                    <a:srgbClr val="F79546"/>
                  </a:solidFill>
                </a:uFill>
                <a:cs typeface="Calibri"/>
              </a:rPr>
              <a:t>zh-tw</a:t>
            </a:r>
            <a:r>
              <a:rPr lang="en-US" sz="1400" u="sng" spc="-5" dirty="0">
                <a:solidFill>
                  <a:srgbClr val="F79546"/>
                </a:solidFill>
                <a:uFill>
                  <a:solidFill>
                    <a:srgbClr val="F79546"/>
                  </a:solidFill>
                </a:uFill>
                <a:cs typeface="Calibri"/>
              </a:rPr>
              <a:t>/desktop/</a:t>
            </a:r>
            <a:r>
              <a:rPr sz="1400" dirty="0" err="1" smtClean="0">
                <a:latin typeface="Microsoft JhengHei"/>
                <a:cs typeface="Microsoft JhengHei"/>
              </a:rPr>
              <a:t>下</a:t>
            </a:r>
            <a:r>
              <a:rPr sz="1400" spc="10" dirty="0" err="1" smtClean="0">
                <a:latin typeface="Microsoft JhengHei"/>
                <a:cs typeface="Microsoft JhengHei"/>
              </a:rPr>
              <a:t>載</a:t>
            </a:r>
            <a:r>
              <a:rPr sz="1400" dirty="0" err="1" smtClean="0">
                <a:latin typeface="Microsoft JhengHei"/>
                <a:cs typeface="Microsoft JhengHei"/>
              </a:rPr>
              <a:t>軟體</a:t>
            </a:r>
            <a:r>
              <a:rPr sz="1400" dirty="0">
                <a:latin typeface="Microsoft JhengHei"/>
                <a:cs typeface="Microsoft JhengHei"/>
              </a:rPr>
              <a:t>。</a:t>
            </a:r>
          </a:p>
          <a:p>
            <a:pPr marL="403860" indent="-293370">
              <a:lnSpc>
                <a:spcPts val="1300"/>
              </a:lnSpc>
              <a:spcBef>
                <a:spcPts val="1200"/>
              </a:spcBef>
              <a:buFont typeface="Calibri"/>
              <a:buAutoNum type="arabicPeriod"/>
              <a:tabLst>
                <a:tab pos="403860" algn="l"/>
                <a:tab pos="404495" algn="l"/>
              </a:tabLst>
            </a:pPr>
            <a:r>
              <a:rPr sz="1400" dirty="0" err="1" smtClean="0">
                <a:latin typeface="Microsoft JhengHei"/>
                <a:cs typeface="Microsoft JhengHei"/>
              </a:rPr>
              <a:t>選按</a:t>
            </a:r>
            <a:r>
              <a:rPr sz="1400" spc="-15" dirty="0" smtClean="0">
                <a:latin typeface="Microsoft JhengHei"/>
                <a:cs typeface="Microsoft JhengHei"/>
              </a:rPr>
              <a:t> </a:t>
            </a:r>
            <a:r>
              <a:rPr sz="1400" b="1" dirty="0">
                <a:latin typeface="Microsoft JhengHei"/>
                <a:cs typeface="Microsoft JhengHei"/>
              </a:rPr>
              <a:t>查看下載或語言選項</a:t>
            </a:r>
            <a:r>
              <a:rPr sz="1400" b="1" spc="5" dirty="0">
                <a:latin typeface="Microsoft JhengHei"/>
                <a:cs typeface="Microsoft JhengHei"/>
              </a:rPr>
              <a:t> </a:t>
            </a:r>
            <a:r>
              <a:rPr sz="1400" dirty="0">
                <a:latin typeface="Microsoft JhengHei"/>
                <a:cs typeface="Microsoft JhengHei"/>
              </a:rPr>
              <a:t>。</a:t>
            </a:r>
          </a:p>
          <a:p>
            <a:pPr marL="403860" indent="-293370">
              <a:lnSpc>
                <a:spcPts val="1300"/>
              </a:lnSpc>
              <a:spcBef>
                <a:spcPts val="1190"/>
              </a:spcBef>
              <a:buFont typeface="Calibri"/>
              <a:buAutoNum type="arabicPeriod"/>
              <a:tabLst>
                <a:tab pos="403860" algn="l"/>
                <a:tab pos="404495" algn="l"/>
              </a:tabLst>
            </a:pPr>
            <a:r>
              <a:rPr sz="1400" dirty="0">
                <a:latin typeface="Microsoft JhengHei"/>
                <a:cs typeface="Microsoft JhengHei"/>
              </a:rPr>
              <a:t>選擇中文繁體語系，選擇</a:t>
            </a:r>
            <a:r>
              <a:rPr sz="1400" spc="5" dirty="0">
                <a:latin typeface="Microsoft JhengHei"/>
                <a:cs typeface="Microsoft JhengHei"/>
              </a:rPr>
              <a:t> </a:t>
            </a:r>
            <a:r>
              <a:rPr sz="1400" spc="-5" dirty="0">
                <a:latin typeface="Calibri"/>
                <a:cs typeface="Calibri"/>
              </a:rPr>
              <a:t>64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Microsoft JhengHei"/>
                <a:cs typeface="Microsoft JhengHei"/>
              </a:rPr>
              <a:t>或</a:t>
            </a:r>
            <a:r>
              <a:rPr sz="1400" spc="-30" dirty="0">
                <a:latin typeface="Microsoft JhengHei"/>
                <a:cs typeface="Microsoft JhengHei"/>
              </a:rPr>
              <a:t> </a:t>
            </a:r>
            <a:r>
              <a:rPr sz="1400" spc="-5" dirty="0">
                <a:latin typeface="Calibri"/>
                <a:cs typeface="Calibri"/>
              </a:rPr>
              <a:t>32 </a:t>
            </a:r>
            <a:r>
              <a:rPr sz="1400" dirty="0">
                <a:latin typeface="Microsoft JhengHei"/>
                <a:cs typeface="Microsoft JhengHei"/>
              </a:rPr>
              <a:t>位</a:t>
            </a:r>
            <a:r>
              <a:rPr sz="1400" spc="320" dirty="0">
                <a:latin typeface="Microsoft JhengHei"/>
                <a:cs typeface="Microsoft JhengHei"/>
              </a:rPr>
              <a:t>元</a:t>
            </a:r>
            <a:r>
              <a:rPr sz="1400" dirty="0">
                <a:latin typeface="Microsoft JhengHei"/>
                <a:cs typeface="Microsoft JhengHei"/>
              </a:rPr>
              <a:t>進行下載。</a:t>
            </a:r>
          </a:p>
          <a:p>
            <a:pPr marL="403860" indent="-293370">
              <a:lnSpc>
                <a:spcPts val="1300"/>
              </a:lnSpc>
              <a:spcBef>
                <a:spcPts val="1185"/>
              </a:spcBef>
              <a:buFont typeface="Calibri"/>
              <a:buAutoNum type="arabicPeriod"/>
              <a:tabLst>
                <a:tab pos="403860" algn="l"/>
                <a:tab pos="404495" algn="l"/>
              </a:tabLst>
            </a:pPr>
            <a:r>
              <a:rPr sz="1400" dirty="0">
                <a:latin typeface="Microsoft JhengHei"/>
                <a:cs typeface="Microsoft JhengHei"/>
              </a:rPr>
              <a:t>下載完成後，於</a:t>
            </a:r>
            <a:r>
              <a:rPr sz="1400" spc="-10" dirty="0">
                <a:latin typeface="Microsoft JhengHei"/>
                <a:cs typeface="Microsoft JhengHei"/>
              </a:rPr>
              <a:t> </a:t>
            </a:r>
            <a:r>
              <a:rPr sz="1400" spc="-5" dirty="0">
                <a:latin typeface="Calibri"/>
                <a:cs typeface="Calibri"/>
              </a:rPr>
              <a:t>&lt;PBIDesktop_x64.msi&gt;</a:t>
            </a:r>
            <a:r>
              <a:rPr sz="1400" spc="65" dirty="0">
                <a:latin typeface="Calibri"/>
                <a:cs typeface="Calibri"/>
              </a:rPr>
              <a:t> </a:t>
            </a:r>
            <a:r>
              <a:rPr sz="1400" dirty="0">
                <a:latin typeface="Microsoft JhengHei"/>
                <a:cs typeface="Microsoft JhengHei"/>
              </a:rPr>
              <a:t>按二下開啟進行安裝。</a:t>
            </a:r>
          </a:p>
          <a:p>
            <a:pPr marL="403860" indent="-293370">
              <a:lnSpc>
                <a:spcPts val="1300"/>
              </a:lnSpc>
              <a:spcBef>
                <a:spcPts val="1305"/>
              </a:spcBef>
              <a:buFont typeface="Calibri"/>
              <a:buAutoNum type="arabicPeriod"/>
              <a:tabLst>
                <a:tab pos="403860" algn="l"/>
                <a:tab pos="404495" algn="l"/>
              </a:tabLst>
            </a:pPr>
            <a:r>
              <a:rPr sz="1500" spc="30" dirty="0">
                <a:latin typeface="Microsoft JhengHei"/>
                <a:cs typeface="Microsoft JhengHei"/>
              </a:rPr>
              <a:t>安裝完成後會自動開</a:t>
            </a:r>
            <a:r>
              <a:rPr sz="1500" spc="35" dirty="0">
                <a:latin typeface="Microsoft JhengHei"/>
                <a:cs typeface="Microsoft JhengHei"/>
              </a:rPr>
              <a:t>啟</a:t>
            </a:r>
            <a:r>
              <a:rPr sz="1500" spc="-40" dirty="0">
                <a:latin typeface="Microsoft JhengHei"/>
                <a:cs typeface="Microsoft JhengHei"/>
              </a:rPr>
              <a:t> </a:t>
            </a:r>
            <a:r>
              <a:rPr sz="1500" spc="5" dirty="0">
                <a:latin typeface="Calibri"/>
                <a:cs typeface="Calibri"/>
              </a:rPr>
              <a:t>Power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15" dirty="0">
                <a:latin typeface="Calibri"/>
                <a:cs typeface="Calibri"/>
              </a:rPr>
              <a:t>BI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10" dirty="0">
                <a:latin typeface="Calibri"/>
                <a:cs typeface="Calibri"/>
              </a:rPr>
              <a:t>Desktop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30" dirty="0">
                <a:latin typeface="Microsoft JhengHei"/>
                <a:cs typeface="Microsoft JhengHei"/>
              </a:rPr>
              <a:t>軟體</a:t>
            </a:r>
            <a:endParaRPr sz="1500" dirty="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4162425" algn="l"/>
              </a:tabLst>
            </a:pPr>
            <a:r>
              <a:rPr sz="600" spc="35" dirty="0">
                <a:solidFill>
                  <a:srgbClr val="BEBEBE"/>
                </a:solidFill>
                <a:latin typeface="Microsoft JhengHei"/>
                <a:cs typeface="Microsoft JhengHei"/>
              </a:rPr>
              <a:t>	</a:t>
            </a:r>
            <a:endParaRPr sz="600" dirty="0">
              <a:latin typeface="Microsoft JhengHei"/>
              <a:cs typeface="Microsoft JhengHe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80"/>
            <a:ext cx="5844540" cy="3288029"/>
          </a:xfrm>
          <a:custGeom>
            <a:avLst/>
            <a:gdLst/>
            <a:ahLst/>
            <a:cxnLst/>
            <a:rect l="l" t="t" r="r" b="b"/>
            <a:pathLst>
              <a:path w="5844540" h="3288029">
                <a:moveTo>
                  <a:pt x="0" y="3287522"/>
                </a:moveTo>
                <a:lnTo>
                  <a:pt x="5844286" y="3287522"/>
                </a:lnTo>
                <a:lnTo>
                  <a:pt x="5844286" y="0"/>
                </a:lnTo>
                <a:lnTo>
                  <a:pt x="0" y="0"/>
                </a:lnTo>
                <a:lnTo>
                  <a:pt x="0" y="3287522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60912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844540" cy="1247140"/>
          </a:xfrm>
          <a:custGeom>
            <a:avLst/>
            <a:gdLst/>
            <a:ahLst/>
            <a:cxnLst/>
            <a:rect l="l" t="t" r="r" b="b"/>
            <a:pathLst>
              <a:path w="5844540" h="1247140">
                <a:moveTo>
                  <a:pt x="0" y="1246555"/>
                </a:moveTo>
                <a:lnTo>
                  <a:pt x="5844540" y="1246555"/>
                </a:lnTo>
                <a:lnTo>
                  <a:pt x="5844540" y="0"/>
                </a:lnTo>
                <a:lnTo>
                  <a:pt x="0" y="0"/>
                </a:lnTo>
                <a:lnTo>
                  <a:pt x="0" y="1246555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040508"/>
            <a:ext cx="5844540" cy="1122045"/>
          </a:xfrm>
          <a:custGeom>
            <a:avLst/>
            <a:gdLst/>
            <a:ahLst/>
            <a:cxnLst/>
            <a:rect l="l" t="t" r="r" b="b"/>
            <a:pathLst>
              <a:path w="5844540" h="1122045">
                <a:moveTo>
                  <a:pt x="0" y="1121544"/>
                </a:moveTo>
                <a:lnTo>
                  <a:pt x="5844540" y="1121544"/>
                </a:lnTo>
                <a:lnTo>
                  <a:pt x="5844540" y="0"/>
                </a:lnTo>
                <a:lnTo>
                  <a:pt x="0" y="0"/>
                </a:lnTo>
                <a:lnTo>
                  <a:pt x="0" y="1121544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162053"/>
            <a:ext cx="5844540" cy="125095"/>
          </a:xfrm>
          <a:custGeom>
            <a:avLst/>
            <a:gdLst/>
            <a:ahLst/>
            <a:cxnLst/>
            <a:rect l="l" t="t" r="r" b="b"/>
            <a:pathLst>
              <a:path w="5844540" h="125095">
                <a:moveTo>
                  <a:pt x="0" y="0"/>
                </a:moveTo>
                <a:lnTo>
                  <a:pt x="0" y="124960"/>
                </a:lnTo>
                <a:lnTo>
                  <a:pt x="5844540" y="124960"/>
                </a:lnTo>
                <a:lnTo>
                  <a:pt x="5844540" y="0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246555"/>
            <a:ext cx="5844540" cy="794385"/>
          </a:xfrm>
          <a:custGeom>
            <a:avLst/>
            <a:gdLst/>
            <a:ahLst/>
            <a:cxnLst/>
            <a:rect l="l" t="t" r="r" b="b"/>
            <a:pathLst>
              <a:path w="5844540" h="794385">
                <a:moveTo>
                  <a:pt x="0" y="0"/>
                </a:moveTo>
                <a:lnTo>
                  <a:pt x="0" y="793953"/>
                </a:lnTo>
                <a:lnTo>
                  <a:pt x="5844540" y="793953"/>
                </a:lnTo>
                <a:lnTo>
                  <a:pt x="584454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D51D"/>
          </a:solidFill>
        </p:spPr>
        <p:txBody>
          <a:bodyPr wrap="square" lIns="0" tIns="0" rIns="0" bIns="0" rtlCol="0"/>
          <a:lstStyle/>
          <a:p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778000" y="1468896"/>
            <a:ext cx="2866645" cy="33727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zh-TW" altLang="en-US" sz="2100" spc="1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r>
              <a:rPr lang="en-US" altLang="zh-TW" sz="2100" spc="1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2100" spc="1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年度業績分析表</a:t>
            </a:r>
            <a:endParaRPr sz="2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80"/>
            <a:ext cx="5844540" cy="3288029"/>
          </a:xfrm>
          <a:custGeom>
            <a:avLst/>
            <a:gdLst/>
            <a:ahLst/>
            <a:cxnLst/>
            <a:rect l="l" t="t" r="r" b="b"/>
            <a:pathLst>
              <a:path w="5844540" h="3288029">
                <a:moveTo>
                  <a:pt x="0" y="3287522"/>
                </a:moveTo>
                <a:lnTo>
                  <a:pt x="5844286" y="3287522"/>
                </a:lnTo>
                <a:lnTo>
                  <a:pt x="5844286" y="0"/>
                </a:lnTo>
                <a:lnTo>
                  <a:pt x="0" y="0"/>
                </a:lnTo>
                <a:lnTo>
                  <a:pt x="0" y="3287522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22438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-12192" y="0"/>
            <a:ext cx="5868670" cy="3310890"/>
            <a:chOff x="-12192" y="0"/>
            <a:chExt cx="5868670" cy="3310890"/>
          </a:xfrm>
        </p:grpSpPr>
        <p:sp>
          <p:nvSpPr>
            <p:cNvPr id="5" name="object 5"/>
            <p:cNvSpPr/>
            <p:nvPr/>
          </p:nvSpPr>
          <p:spPr>
            <a:xfrm>
              <a:off x="283463" y="73151"/>
              <a:ext cx="5277612" cy="297472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5185" y="401573"/>
              <a:ext cx="5156200" cy="2624455"/>
            </a:xfrm>
            <a:custGeom>
              <a:avLst/>
              <a:gdLst/>
              <a:ahLst/>
              <a:cxnLst/>
              <a:rect l="l" t="t" r="r" b="b"/>
              <a:pathLst>
                <a:path w="5156200" h="2624455">
                  <a:moveTo>
                    <a:pt x="0" y="920368"/>
                  </a:moveTo>
                  <a:lnTo>
                    <a:pt x="2164079" y="920368"/>
                  </a:lnTo>
                  <a:lnTo>
                    <a:pt x="2164079" y="155371"/>
                  </a:lnTo>
                  <a:lnTo>
                    <a:pt x="0" y="155371"/>
                  </a:lnTo>
                  <a:lnTo>
                    <a:pt x="0" y="920368"/>
                  </a:lnTo>
                  <a:close/>
                </a:path>
                <a:path w="5156200" h="2624455">
                  <a:moveTo>
                    <a:pt x="4521708" y="2624200"/>
                  </a:moveTo>
                  <a:lnTo>
                    <a:pt x="5155692" y="2624200"/>
                  </a:lnTo>
                  <a:lnTo>
                    <a:pt x="5155692" y="0"/>
                  </a:lnTo>
                  <a:lnTo>
                    <a:pt x="4521708" y="0"/>
                  </a:lnTo>
                  <a:lnTo>
                    <a:pt x="4521708" y="2624200"/>
                  </a:lnTo>
                  <a:close/>
                </a:path>
              </a:pathLst>
            </a:custGeom>
            <a:ln w="1623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965"/>
              <a:ext cx="5844540" cy="3286125"/>
            </a:xfrm>
            <a:custGeom>
              <a:avLst/>
              <a:gdLst/>
              <a:ahLst/>
              <a:cxnLst/>
              <a:rect l="l" t="t" r="r" b="b"/>
              <a:pathLst>
                <a:path w="5844540" h="3286125">
                  <a:moveTo>
                    <a:pt x="0" y="3285998"/>
                  </a:moveTo>
                  <a:lnTo>
                    <a:pt x="5844286" y="3285998"/>
                  </a:lnTo>
                  <a:lnTo>
                    <a:pt x="5844286" y="0"/>
                  </a:lnTo>
                  <a:lnTo>
                    <a:pt x="0" y="0"/>
                  </a:lnTo>
                  <a:lnTo>
                    <a:pt x="0" y="3285998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投影片編號版面配置區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44782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844540" cy="3162300"/>
          </a:xfrm>
          <a:custGeom>
            <a:avLst/>
            <a:gdLst/>
            <a:ahLst/>
            <a:cxnLst/>
            <a:rect l="l" t="t" r="r" b="b"/>
            <a:pathLst>
              <a:path w="5844540" h="3162300">
                <a:moveTo>
                  <a:pt x="0" y="3162053"/>
                </a:moveTo>
                <a:lnTo>
                  <a:pt x="5844540" y="3162053"/>
                </a:lnTo>
                <a:lnTo>
                  <a:pt x="5844540" y="0"/>
                </a:lnTo>
                <a:lnTo>
                  <a:pt x="0" y="0"/>
                </a:lnTo>
                <a:lnTo>
                  <a:pt x="0" y="316205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162053"/>
            <a:ext cx="5844540" cy="125095"/>
          </a:xfrm>
          <a:custGeom>
            <a:avLst/>
            <a:gdLst/>
            <a:ahLst/>
            <a:cxnLst/>
            <a:rect l="l" t="t" r="r" b="b"/>
            <a:pathLst>
              <a:path w="5844540" h="125095">
                <a:moveTo>
                  <a:pt x="0" y="0"/>
                </a:moveTo>
                <a:lnTo>
                  <a:pt x="0" y="124960"/>
                </a:lnTo>
                <a:lnTo>
                  <a:pt x="5844540" y="124960"/>
                </a:lnTo>
                <a:lnTo>
                  <a:pt x="5844540" y="0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40127" y="543814"/>
            <a:ext cx="1876425" cy="415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90195" algn="l"/>
                <a:tab pos="1863089" algn="l"/>
              </a:tabLst>
            </a:pPr>
            <a:r>
              <a:rPr sz="2550" u="sng" dirty="0">
                <a:solidFill>
                  <a:srgbClr val="F79546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550" b="0" u="sng" spc="5" dirty="0">
                <a:solidFill>
                  <a:srgbClr val="F79546"/>
                </a:solidFill>
                <a:uFill>
                  <a:solidFill>
                    <a:srgbClr val="000000"/>
                  </a:solidFill>
                </a:uFill>
                <a:latin typeface="微軟正黑體" panose="020B0604030504040204" pitchFamily="34" charset="-120"/>
                <a:ea typeface="微軟正黑體" panose="020B0604030504040204" pitchFamily="34" charset="-120"/>
                <a:cs typeface="Guseul"/>
              </a:rPr>
              <a:t>感謝聆聽	</a:t>
            </a:r>
            <a:endParaRPr sz="2550" dirty="0">
              <a:latin typeface="微軟正黑體" panose="020B0604030504040204" pitchFamily="34" charset="-120"/>
              <a:ea typeface="微軟正黑體" panose="020B0604030504040204" pitchFamily="34" charset="-120"/>
              <a:cs typeface="Guseu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-12191" y="0"/>
            <a:ext cx="5868670" cy="3312160"/>
            <a:chOff x="-12191" y="0"/>
            <a:chExt cx="5868670" cy="3312160"/>
          </a:xfrm>
        </p:grpSpPr>
        <p:sp>
          <p:nvSpPr>
            <p:cNvPr id="9" name="object 9"/>
            <p:cNvSpPr/>
            <p:nvPr/>
          </p:nvSpPr>
          <p:spPr>
            <a:xfrm>
              <a:off x="4232148" y="1735772"/>
              <a:ext cx="1037843" cy="10377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12947" y="1711388"/>
              <a:ext cx="1037843" cy="10377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93747" y="1711388"/>
              <a:ext cx="1037843" cy="10377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74548" y="1735772"/>
              <a:ext cx="1037843" cy="103778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80"/>
              <a:ext cx="5844540" cy="3288029"/>
            </a:xfrm>
            <a:custGeom>
              <a:avLst/>
              <a:gdLst/>
              <a:ahLst/>
              <a:cxnLst/>
              <a:rect l="l" t="t" r="r" b="b"/>
              <a:pathLst>
                <a:path w="5844540" h="3288029">
                  <a:moveTo>
                    <a:pt x="0" y="3287522"/>
                  </a:moveTo>
                  <a:lnTo>
                    <a:pt x="5844286" y="3287522"/>
                  </a:lnTo>
                  <a:lnTo>
                    <a:pt x="5844286" y="0"/>
                  </a:lnTo>
                  <a:lnTo>
                    <a:pt x="0" y="0"/>
                  </a:lnTo>
                  <a:lnTo>
                    <a:pt x="0" y="3287522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81058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-12191" y="0"/>
            <a:ext cx="5868670" cy="3312160"/>
            <a:chOff x="-12191" y="0"/>
            <a:chExt cx="5868670" cy="3312160"/>
          </a:xfrm>
        </p:grpSpPr>
        <p:sp>
          <p:nvSpPr>
            <p:cNvPr id="5" name="object 5"/>
            <p:cNvSpPr/>
            <p:nvPr/>
          </p:nvSpPr>
          <p:spPr>
            <a:xfrm>
              <a:off x="207264" y="676655"/>
              <a:ext cx="5339080" cy="2371725"/>
            </a:xfrm>
            <a:custGeom>
              <a:avLst/>
              <a:gdLst/>
              <a:ahLst/>
              <a:cxnLst/>
              <a:rect l="l" t="t" r="r" b="b"/>
              <a:pathLst>
                <a:path w="5339080" h="2371725">
                  <a:moveTo>
                    <a:pt x="5141722" y="0"/>
                  </a:moveTo>
                  <a:lnTo>
                    <a:pt x="196849" y="0"/>
                  </a:lnTo>
                  <a:lnTo>
                    <a:pt x="151711" y="5199"/>
                  </a:lnTo>
                  <a:lnTo>
                    <a:pt x="110277" y="20008"/>
                  </a:lnTo>
                  <a:lnTo>
                    <a:pt x="73727" y="43247"/>
                  </a:lnTo>
                  <a:lnTo>
                    <a:pt x="43243" y="73732"/>
                  </a:lnTo>
                  <a:lnTo>
                    <a:pt x="20006" y="110282"/>
                  </a:lnTo>
                  <a:lnTo>
                    <a:pt x="5198" y="151715"/>
                  </a:lnTo>
                  <a:lnTo>
                    <a:pt x="0" y="196850"/>
                  </a:lnTo>
                  <a:lnTo>
                    <a:pt x="0" y="2174367"/>
                  </a:lnTo>
                  <a:lnTo>
                    <a:pt x="5198" y="2219501"/>
                  </a:lnTo>
                  <a:lnTo>
                    <a:pt x="20006" y="2260934"/>
                  </a:lnTo>
                  <a:lnTo>
                    <a:pt x="43243" y="2297484"/>
                  </a:lnTo>
                  <a:lnTo>
                    <a:pt x="73727" y="2327969"/>
                  </a:lnTo>
                  <a:lnTo>
                    <a:pt x="110277" y="2351208"/>
                  </a:lnTo>
                  <a:lnTo>
                    <a:pt x="151711" y="2366017"/>
                  </a:lnTo>
                  <a:lnTo>
                    <a:pt x="196849" y="2371217"/>
                  </a:lnTo>
                  <a:lnTo>
                    <a:pt x="5141722" y="2371217"/>
                  </a:lnTo>
                  <a:lnTo>
                    <a:pt x="5186856" y="2366017"/>
                  </a:lnTo>
                  <a:lnTo>
                    <a:pt x="5228289" y="2351208"/>
                  </a:lnTo>
                  <a:lnTo>
                    <a:pt x="5264839" y="2327969"/>
                  </a:lnTo>
                  <a:lnTo>
                    <a:pt x="5295324" y="2297484"/>
                  </a:lnTo>
                  <a:lnTo>
                    <a:pt x="5318563" y="2260934"/>
                  </a:lnTo>
                  <a:lnTo>
                    <a:pt x="5333372" y="2219501"/>
                  </a:lnTo>
                  <a:lnTo>
                    <a:pt x="5338572" y="2174367"/>
                  </a:lnTo>
                  <a:lnTo>
                    <a:pt x="5338572" y="196850"/>
                  </a:lnTo>
                  <a:lnTo>
                    <a:pt x="5333372" y="151715"/>
                  </a:lnTo>
                  <a:lnTo>
                    <a:pt x="5318563" y="110282"/>
                  </a:lnTo>
                  <a:lnTo>
                    <a:pt x="5295324" y="73732"/>
                  </a:lnTo>
                  <a:lnTo>
                    <a:pt x="5264839" y="43247"/>
                  </a:lnTo>
                  <a:lnTo>
                    <a:pt x="5228289" y="20008"/>
                  </a:lnTo>
                  <a:lnTo>
                    <a:pt x="5186856" y="5199"/>
                  </a:lnTo>
                  <a:lnTo>
                    <a:pt x="51417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780" y="216407"/>
              <a:ext cx="5556504" cy="28543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1732" y="213359"/>
              <a:ext cx="5562600" cy="2860675"/>
            </a:xfrm>
            <a:custGeom>
              <a:avLst/>
              <a:gdLst/>
              <a:ahLst/>
              <a:cxnLst/>
              <a:rect l="l" t="t" r="r" b="b"/>
              <a:pathLst>
                <a:path w="5562600" h="2860675">
                  <a:moveTo>
                    <a:pt x="0" y="2860420"/>
                  </a:moveTo>
                  <a:lnTo>
                    <a:pt x="5562600" y="2860420"/>
                  </a:lnTo>
                  <a:lnTo>
                    <a:pt x="5562600" y="0"/>
                  </a:lnTo>
                  <a:lnTo>
                    <a:pt x="0" y="0"/>
                  </a:lnTo>
                  <a:lnTo>
                    <a:pt x="0" y="2860420"/>
                  </a:lnTo>
                  <a:close/>
                </a:path>
              </a:pathLst>
            </a:custGeom>
            <a:ln w="6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28828" y="446455"/>
              <a:ext cx="2209800" cy="2025650"/>
            </a:xfrm>
            <a:custGeom>
              <a:avLst/>
              <a:gdLst/>
              <a:ahLst/>
              <a:cxnLst/>
              <a:rect l="l" t="t" r="r" b="b"/>
              <a:pathLst>
                <a:path w="2209800" h="2025650">
                  <a:moveTo>
                    <a:pt x="920496" y="920445"/>
                  </a:moveTo>
                  <a:lnTo>
                    <a:pt x="2209800" y="920445"/>
                  </a:lnTo>
                  <a:lnTo>
                    <a:pt x="2209800" y="0"/>
                  </a:lnTo>
                  <a:lnTo>
                    <a:pt x="920496" y="0"/>
                  </a:lnTo>
                  <a:lnTo>
                    <a:pt x="920496" y="920445"/>
                  </a:lnTo>
                  <a:close/>
                </a:path>
                <a:path w="2209800" h="2025650">
                  <a:moveTo>
                    <a:pt x="0" y="1979625"/>
                  </a:moveTo>
                  <a:lnTo>
                    <a:pt x="414528" y="1979625"/>
                  </a:lnTo>
                  <a:lnTo>
                    <a:pt x="414528" y="1572742"/>
                  </a:lnTo>
                  <a:lnTo>
                    <a:pt x="0" y="1572742"/>
                  </a:lnTo>
                  <a:lnTo>
                    <a:pt x="0" y="1979625"/>
                  </a:lnTo>
                  <a:close/>
                </a:path>
                <a:path w="2209800" h="2025650">
                  <a:moveTo>
                    <a:pt x="736091" y="2025345"/>
                  </a:moveTo>
                  <a:lnTo>
                    <a:pt x="1380743" y="2025345"/>
                  </a:lnTo>
                  <a:lnTo>
                    <a:pt x="1380743" y="1572742"/>
                  </a:lnTo>
                  <a:lnTo>
                    <a:pt x="736091" y="1572742"/>
                  </a:lnTo>
                  <a:lnTo>
                    <a:pt x="736091" y="2025345"/>
                  </a:lnTo>
                  <a:close/>
                </a:path>
              </a:pathLst>
            </a:custGeom>
            <a:ln w="2435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80"/>
              <a:ext cx="5844540" cy="3288029"/>
            </a:xfrm>
            <a:custGeom>
              <a:avLst/>
              <a:gdLst/>
              <a:ahLst/>
              <a:cxnLst/>
              <a:rect l="l" t="t" r="r" b="b"/>
              <a:pathLst>
                <a:path w="5844540" h="3288029">
                  <a:moveTo>
                    <a:pt x="0" y="3287522"/>
                  </a:moveTo>
                  <a:lnTo>
                    <a:pt x="5844286" y="3287522"/>
                  </a:lnTo>
                  <a:lnTo>
                    <a:pt x="5844286" y="0"/>
                  </a:lnTo>
                  <a:lnTo>
                    <a:pt x="0" y="0"/>
                  </a:lnTo>
                  <a:lnTo>
                    <a:pt x="0" y="3287522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投影片編號版面配置區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790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5844540" cy="309880"/>
          </a:xfrm>
          <a:custGeom>
            <a:avLst/>
            <a:gdLst/>
            <a:ahLst/>
            <a:cxnLst/>
            <a:rect l="l" t="t" r="r" b="b"/>
            <a:pathLst>
              <a:path w="5844540" h="309880">
                <a:moveTo>
                  <a:pt x="0" y="309257"/>
                </a:moveTo>
                <a:lnTo>
                  <a:pt x="5844540" y="309257"/>
                </a:lnTo>
                <a:lnTo>
                  <a:pt x="5844540" y="0"/>
                </a:lnTo>
                <a:lnTo>
                  <a:pt x="0" y="0"/>
                </a:lnTo>
                <a:lnTo>
                  <a:pt x="0" y="30925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106680" y="1274884"/>
            <a:ext cx="5844540" cy="1887220"/>
          </a:xfrm>
          <a:custGeom>
            <a:avLst/>
            <a:gdLst/>
            <a:ahLst/>
            <a:cxnLst/>
            <a:rect l="l" t="t" r="r" b="b"/>
            <a:pathLst>
              <a:path w="5844540" h="1887220">
                <a:moveTo>
                  <a:pt x="0" y="1886643"/>
                </a:moveTo>
                <a:lnTo>
                  <a:pt x="5844540" y="1886643"/>
                </a:lnTo>
                <a:lnTo>
                  <a:pt x="5844540" y="0"/>
                </a:lnTo>
                <a:lnTo>
                  <a:pt x="0" y="0"/>
                </a:lnTo>
                <a:lnTo>
                  <a:pt x="0" y="188664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162104"/>
            <a:ext cx="5844540" cy="125095"/>
          </a:xfrm>
          <a:custGeom>
            <a:avLst/>
            <a:gdLst/>
            <a:ahLst/>
            <a:cxnLst/>
            <a:rect l="l" t="t" r="r" b="b"/>
            <a:pathLst>
              <a:path w="5844540" h="125095">
                <a:moveTo>
                  <a:pt x="0" y="0"/>
                </a:moveTo>
                <a:lnTo>
                  <a:pt x="0" y="124960"/>
                </a:lnTo>
                <a:lnTo>
                  <a:pt x="5844539" y="124960"/>
                </a:lnTo>
                <a:lnTo>
                  <a:pt x="5844539" y="0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309308"/>
            <a:ext cx="5844540" cy="966469"/>
          </a:xfrm>
          <a:custGeom>
            <a:avLst/>
            <a:gdLst/>
            <a:ahLst/>
            <a:cxnLst/>
            <a:rect l="l" t="t" r="r" b="b"/>
            <a:pathLst>
              <a:path w="5844540" h="966469">
                <a:moveTo>
                  <a:pt x="5844540" y="0"/>
                </a:moveTo>
                <a:lnTo>
                  <a:pt x="0" y="0"/>
                </a:lnTo>
                <a:lnTo>
                  <a:pt x="0" y="966152"/>
                </a:lnTo>
                <a:lnTo>
                  <a:pt x="5844540" y="966152"/>
                </a:lnTo>
                <a:lnTo>
                  <a:pt x="584454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75791" y="605409"/>
            <a:ext cx="2439670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spc="10" dirty="0"/>
              <a:t>下載相關數據資料檔</a:t>
            </a:r>
            <a:endParaRPr sz="210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50564" y="871664"/>
            <a:ext cx="2017776" cy="95243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52780" y="1835023"/>
            <a:ext cx="4954220" cy="642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-1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課程範例檔</a:t>
            </a:r>
            <a:r>
              <a:rPr lang="zh-TW" altLang="en-US" sz="2050" spc="-1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</a:t>
            </a:r>
            <a:r>
              <a:rPr lang="en-US" altLang="zh-TW" sz="2050" spc="-1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&amp;</a:t>
            </a:r>
            <a:r>
              <a:rPr lang="zh-TW" altLang="en-US" sz="2050" spc="-1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資料</a:t>
            </a:r>
            <a:r>
              <a:rPr sz="2050" spc="-1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：</a:t>
            </a:r>
            <a:r>
              <a:rPr sz="2050" spc="45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</a:t>
            </a:r>
            <a:r>
              <a:rPr lang="en-US" sz="2050" b="1" u="heavy" spc="-10" dirty="0">
                <a:solidFill>
                  <a:srgbClr val="4F81BC"/>
                </a:solidFill>
                <a:uFill>
                  <a:solidFill>
                    <a:srgbClr val="4F81BC"/>
                  </a:solidFill>
                </a:u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https://</a:t>
            </a:r>
            <a:r>
              <a:rPr lang="en-US" sz="2050" b="1" u="heavy" spc="-10" dirty="0" smtClean="0">
                <a:solidFill>
                  <a:srgbClr val="4F81BC"/>
                </a:solidFill>
                <a:uFill>
                  <a:solidFill>
                    <a:srgbClr val="4F81BC"/>
                  </a:solidFill>
                </a:u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github.com/andyoso/powerbi</a:t>
            </a:r>
            <a:endParaRPr sz="2050" dirty="0"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965"/>
            <a:ext cx="5844540" cy="3286125"/>
          </a:xfrm>
          <a:custGeom>
            <a:avLst/>
            <a:gdLst/>
            <a:ahLst/>
            <a:cxnLst/>
            <a:rect l="l" t="t" r="r" b="b"/>
            <a:pathLst>
              <a:path w="5844540" h="3286125">
                <a:moveTo>
                  <a:pt x="0" y="3285998"/>
                </a:moveTo>
                <a:lnTo>
                  <a:pt x="5844286" y="3285998"/>
                </a:lnTo>
                <a:lnTo>
                  <a:pt x="5844286" y="0"/>
                </a:lnTo>
                <a:lnTo>
                  <a:pt x="0" y="0"/>
                </a:lnTo>
                <a:lnTo>
                  <a:pt x="0" y="3285998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2494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5844540" cy="3162300"/>
          </a:xfrm>
          <a:custGeom>
            <a:avLst/>
            <a:gdLst/>
            <a:ahLst/>
            <a:cxnLst/>
            <a:rect l="l" t="t" r="r" b="b"/>
            <a:pathLst>
              <a:path w="5844540" h="3162300">
                <a:moveTo>
                  <a:pt x="0" y="3162053"/>
                </a:moveTo>
                <a:lnTo>
                  <a:pt x="5844540" y="3162053"/>
                </a:lnTo>
                <a:lnTo>
                  <a:pt x="5844540" y="0"/>
                </a:lnTo>
                <a:lnTo>
                  <a:pt x="0" y="0"/>
                </a:lnTo>
                <a:lnTo>
                  <a:pt x="0" y="3162053"/>
                </a:lnTo>
                <a:close/>
              </a:path>
            </a:pathLst>
          </a:custGeom>
          <a:solidFill>
            <a:srgbClr val="94B3D6"/>
          </a:solidFill>
          <a:ln>
            <a:noFill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162104"/>
            <a:ext cx="5844540" cy="125095"/>
          </a:xfrm>
          <a:custGeom>
            <a:avLst/>
            <a:gdLst/>
            <a:ahLst/>
            <a:cxnLst/>
            <a:rect l="l" t="t" r="r" b="b"/>
            <a:pathLst>
              <a:path w="5844540" h="125095">
                <a:moveTo>
                  <a:pt x="0" y="0"/>
                </a:moveTo>
                <a:lnTo>
                  <a:pt x="0" y="124960"/>
                </a:lnTo>
                <a:lnTo>
                  <a:pt x="5844539" y="124960"/>
                </a:lnTo>
                <a:lnTo>
                  <a:pt x="5844539" y="0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36879" y="498728"/>
            <a:ext cx="2298065" cy="115416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150" spc="-1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Power </a:t>
            </a:r>
            <a:r>
              <a:rPr sz="2150" spc="5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BI</a:t>
            </a:r>
            <a:endParaRPr sz="2150" dirty="0"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</a:endParaRPr>
          </a:p>
          <a:p>
            <a:pPr marL="12700" marR="5080">
              <a:lnSpc>
                <a:spcPts val="3070"/>
              </a:lnSpc>
              <a:spcBef>
                <a:spcPts val="105"/>
              </a:spcBef>
            </a:pPr>
            <a:r>
              <a:rPr sz="2550" b="1" spc="5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商業數據視覺化</a:t>
            </a:r>
            <a:r>
              <a:rPr sz="2550" b="1" spc="5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sz="2550" b="1" spc="5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工具平台</a:t>
            </a:r>
            <a:r>
              <a:rPr lang="zh-TW" altLang="en-US" sz="2550" b="1" spc="5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簡介</a:t>
            </a:r>
            <a:endParaRPr sz="2550" b="1" spc="5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-12192" y="0"/>
            <a:ext cx="5868670" cy="3310890"/>
            <a:chOff x="-12192" y="0"/>
            <a:chExt cx="5868670" cy="331089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92907" y="1139951"/>
              <a:ext cx="3044952" cy="1437004"/>
            </a:xfrm>
            <a:prstGeom prst="rect">
              <a:avLst/>
            </a:prstGeom>
            <a:ln>
              <a:noFill/>
            </a:ln>
          </p:spPr>
        </p:pic>
        <p:sp>
          <p:nvSpPr>
            <p:cNvPr id="10" name="object 10"/>
            <p:cNvSpPr/>
            <p:nvPr/>
          </p:nvSpPr>
          <p:spPr>
            <a:xfrm>
              <a:off x="0" y="965"/>
              <a:ext cx="5844540" cy="3286125"/>
            </a:xfrm>
            <a:custGeom>
              <a:avLst/>
              <a:gdLst/>
              <a:ahLst/>
              <a:cxnLst/>
              <a:rect l="l" t="t" r="r" b="b"/>
              <a:pathLst>
                <a:path w="5844540" h="3286125">
                  <a:moveTo>
                    <a:pt x="0" y="3285998"/>
                  </a:moveTo>
                  <a:lnTo>
                    <a:pt x="5844286" y="3285998"/>
                  </a:lnTo>
                  <a:lnTo>
                    <a:pt x="5844286" y="0"/>
                  </a:lnTo>
                  <a:lnTo>
                    <a:pt x="0" y="0"/>
                  </a:lnTo>
                  <a:lnTo>
                    <a:pt x="0" y="3285998"/>
                  </a:lnTo>
                  <a:close/>
                </a:path>
              </a:pathLst>
            </a:custGeom>
            <a:ln w="24383">
              <a:noFill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7</a:t>
            </a:fld>
            <a:endParaRPr lang="zh-TW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7263" y="676655"/>
            <a:ext cx="5339080" cy="2371725"/>
          </a:xfrm>
          <a:custGeom>
            <a:avLst/>
            <a:gdLst/>
            <a:ahLst/>
            <a:cxnLst/>
            <a:rect l="l" t="t" r="r" b="b"/>
            <a:pathLst>
              <a:path w="5339080" h="2371725">
                <a:moveTo>
                  <a:pt x="5141722" y="0"/>
                </a:moveTo>
                <a:lnTo>
                  <a:pt x="196849" y="0"/>
                </a:lnTo>
                <a:lnTo>
                  <a:pt x="151711" y="5199"/>
                </a:lnTo>
                <a:lnTo>
                  <a:pt x="110277" y="20008"/>
                </a:lnTo>
                <a:lnTo>
                  <a:pt x="73727" y="43247"/>
                </a:lnTo>
                <a:lnTo>
                  <a:pt x="43243" y="73732"/>
                </a:lnTo>
                <a:lnTo>
                  <a:pt x="20006" y="110282"/>
                </a:lnTo>
                <a:lnTo>
                  <a:pt x="5198" y="151715"/>
                </a:lnTo>
                <a:lnTo>
                  <a:pt x="0" y="196850"/>
                </a:lnTo>
                <a:lnTo>
                  <a:pt x="0" y="2174367"/>
                </a:lnTo>
                <a:lnTo>
                  <a:pt x="5198" y="2219501"/>
                </a:lnTo>
                <a:lnTo>
                  <a:pt x="20006" y="2260934"/>
                </a:lnTo>
                <a:lnTo>
                  <a:pt x="43243" y="2297484"/>
                </a:lnTo>
                <a:lnTo>
                  <a:pt x="73727" y="2327969"/>
                </a:lnTo>
                <a:lnTo>
                  <a:pt x="110277" y="2351208"/>
                </a:lnTo>
                <a:lnTo>
                  <a:pt x="151711" y="2366017"/>
                </a:lnTo>
                <a:lnTo>
                  <a:pt x="196849" y="2371217"/>
                </a:lnTo>
                <a:lnTo>
                  <a:pt x="5141722" y="2371217"/>
                </a:lnTo>
                <a:lnTo>
                  <a:pt x="5186856" y="2366017"/>
                </a:lnTo>
                <a:lnTo>
                  <a:pt x="5228289" y="2351208"/>
                </a:lnTo>
                <a:lnTo>
                  <a:pt x="5264839" y="2327969"/>
                </a:lnTo>
                <a:lnTo>
                  <a:pt x="5295324" y="2297484"/>
                </a:lnTo>
                <a:lnTo>
                  <a:pt x="5318563" y="2260934"/>
                </a:lnTo>
                <a:lnTo>
                  <a:pt x="5333372" y="2219501"/>
                </a:lnTo>
                <a:lnTo>
                  <a:pt x="5338572" y="2174367"/>
                </a:lnTo>
                <a:lnTo>
                  <a:pt x="5338572" y="196850"/>
                </a:lnTo>
                <a:lnTo>
                  <a:pt x="5333372" y="151715"/>
                </a:lnTo>
                <a:lnTo>
                  <a:pt x="5318563" y="110282"/>
                </a:lnTo>
                <a:lnTo>
                  <a:pt x="5295324" y="73732"/>
                </a:lnTo>
                <a:lnTo>
                  <a:pt x="5264839" y="43247"/>
                </a:lnTo>
                <a:lnTo>
                  <a:pt x="5228289" y="20008"/>
                </a:lnTo>
                <a:lnTo>
                  <a:pt x="5186856" y="5199"/>
                </a:lnTo>
                <a:lnTo>
                  <a:pt x="51417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47164" y="201549"/>
            <a:ext cx="2954020" cy="3674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數據</a:t>
            </a:r>
            <a:r>
              <a:rPr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視覺化一看就明白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0855" y="629767"/>
            <a:ext cx="4767580" cy="80581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250" spc="30" dirty="0">
                <a:latin typeface="Microsoft JhengHei"/>
                <a:cs typeface="Microsoft JhengHei"/>
              </a:rPr>
              <a:t>大家的閱讀習慣常常先</a:t>
            </a:r>
            <a:r>
              <a:rPr sz="1250" spc="15" dirty="0">
                <a:latin typeface="Microsoft JhengHei"/>
                <a:cs typeface="Microsoft JhengHei"/>
              </a:rPr>
              <a:t>看</a:t>
            </a:r>
            <a:r>
              <a:rPr sz="1250" spc="30" dirty="0">
                <a:latin typeface="Microsoft JhengHei"/>
                <a:cs typeface="Microsoft JhengHei"/>
              </a:rPr>
              <a:t>圖再</a:t>
            </a:r>
            <a:r>
              <a:rPr sz="1250" spc="15" dirty="0">
                <a:latin typeface="Microsoft JhengHei"/>
                <a:cs typeface="Microsoft JhengHei"/>
              </a:rPr>
              <a:t>看</a:t>
            </a:r>
            <a:r>
              <a:rPr sz="1250" spc="30" dirty="0">
                <a:latin typeface="Microsoft JhengHei"/>
                <a:cs typeface="Microsoft JhengHei"/>
              </a:rPr>
              <a:t>文字</a:t>
            </a:r>
            <a:endParaRPr sz="1250">
              <a:latin typeface="Microsoft JhengHei"/>
              <a:cs typeface="Microsoft JhengHei"/>
            </a:endParaRPr>
          </a:p>
          <a:p>
            <a:pPr marL="12700" marR="5080">
              <a:lnSpc>
                <a:spcPct val="123200"/>
              </a:lnSpc>
              <a:spcBef>
                <a:spcPts val="300"/>
              </a:spcBef>
            </a:pPr>
            <a:r>
              <a:rPr sz="1250" spc="30" dirty="0">
                <a:latin typeface="Microsoft JhengHei"/>
                <a:cs typeface="Microsoft JhengHei"/>
              </a:rPr>
              <a:t>以視覺方</a:t>
            </a:r>
            <a:r>
              <a:rPr sz="1250" spc="330" dirty="0">
                <a:latin typeface="Microsoft JhengHei"/>
                <a:cs typeface="Microsoft JhengHei"/>
              </a:rPr>
              <a:t>式</a:t>
            </a:r>
            <a:r>
              <a:rPr sz="1250" spc="5" dirty="0">
                <a:latin typeface="Microsoft JhengHei"/>
                <a:cs typeface="Microsoft JhengHei"/>
              </a:rPr>
              <a:t>(</a:t>
            </a:r>
            <a:r>
              <a:rPr sz="1250" spc="30" dirty="0">
                <a:latin typeface="Microsoft JhengHei"/>
                <a:cs typeface="Microsoft JhengHei"/>
              </a:rPr>
              <a:t>例如圖表、圖形、彩色</a:t>
            </a:r>
            <a:r>
              <a:rPr sz="1250" spc="15" dirty="0">
                <a:latin typeface="Microsoft JhengHei"/>
                <a:cs typeface="Microsoft JhengHei"/>
              </a:rPr>
              <a:t>地</a:t>
            </a:r>
            <a:r>
              <a:rPr sz="1250" spc="30" dirty="0">
                <a:latin typeface="Microsoft JhengHei"/>
                <a:cs typeface="Microsoft JhengHei"/>
              </a:rPr>
              <a:t>圖</a:t>
            </a:r>
            <a:r>
              <a:rPr sz="1250" spc="10" dirty="0">
                <a:latin typeface="Microsoft JhengHei"/>
                <a:cs typeface="Microsoft JhengHei"/>
              </a:rPr>
              <a:t>)</a:t>
            </a:r>
            <a:r>
              <a:rPr sz="1250" spc="-20" dirty="0">
                <a:latin typeface="Microsoft JhengHei"/>
                <a:cs typeface="Microsoft JhengHei"/>
              </a:rPr>
              <a:t> </a:t>
            </a:r>
            <a:r>
              <a:rPr sz="1250" spc="30" dirty="0">
                <a:latin typeface="Microsoft JhengHei"/>
                <a:cs typeface="Microsoft JhengHei"/>
              </a:rPr>
              <a:t>呈現資料以及分析複</a:t>
            </a:r>
            <a:r>
              <a:rPr sz="1250" spc="15" dirty="0">
                <a:latin typeface="Microsoft JhengHei"/>
                <a:cs typeface="Microsoft JhengHei"/>
              </a:rPr>
              <a:t>雜</a:t>
            </a:r>
            <a:r>
              <a:rPr sz="1250" spc="30" dirty="0">
                <a:latin typeface="Microsoft JhengHei"/>
                <a:cs typeface="Microsoft JhengHei"/>
              </a:rPr>
              <a:t>的 統計數據會比用口頭或</a:t>
            </a:r>
            <a:r>
              <a:rPr sz="1250" spc="15" dirty="0">
                <a:latin typeface="Microsoft JhengHei"/>
                <a:cs typeface="Microsoft JhengHei"/>
              </a:rPr>
              <a:t>冗</a:t>
            </a:r>
            <a:r>
              <a:rPr sz="1250" spc="30" dirty="0">
                <a:latin typeface="Microsoft JhengHei"/>
                <a:cs typeface="Microsoft JhengHei"/>
              </a:rPr>
              <a:t>長的</a:t>
            </a:r>
            <a:r>
              <a:rPr sz="1250" spc="15" dirty="0">
                <a:latin typeface="Microsoft JhengHei"/>
                <a:cs typeface="Microsoft JhengHei"/>
              </a:rPr>
              <a:t>文</a:t>
            </a:r>
            <a:r>
              <a:rPr sz="1250" spc="30" dirty="0">
                <a:latin typeface="Microsoft JhengHei"/>
                <a:cs typeface="Microsoft JhengHei"/>
              </a:rPr>
              <a:t>字報</a:t>
            </a:r>
            <a:r>
              <a:rPr sz="1250" spc="15" dirty="0">
                <a:latin typeface="Microsoft JhengHei"/>
                <a:cs typeface="Microsoft JhengHei"/>
              </a:rPr>
              <a:t>告</a:t>
            </a:r>
            <a:r>
              <a:rPr sz="1250" spc="30" dirty="0">
                <a:latin typeface="Microsoft JhengHei"/>
                <a:cs typeface="Microsoft JhengHei"/>
              </a:rPr>
              <a:t>來的</a:t>
            </a:r>
            <a:r>
              <a:rPr sz="1250" spc="15" dirty="0">
                <a:latin typeface="Microsoft JhengHei"/>
                <a:cs typeface="Microsoft JhengHei"/>
              </a:rPr>
              <a:t>有</a:t>
            </a:r>
            <a:r>
              <a:rPr sz="1250" spc="30" dirty="0">
                <a:latin typeface="Microsoft JhengHei"/>
                <a:cs typeface="Microsoft JhengHei"/>
              </a:rPr>
              <a:t>效率。</a:t>
            </a:r>
            <a:endParaRPr sz="1250">
              <a:latin typeface="Microsoft JhengHei"/>
              <a:cs typeface="Microsoft JhengHe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-12192" y="0"/>
            <a:ext cx="5868670" cy="3310890"/>
            <a:chOff x="-12192" y="0"/>
            <a:chExt cx="5868670" cy="331089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4151" y="1482851"/>
              <a:ext cx="4920996" cy="151777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965"/>
              <a:ext cx="5844540" cy="3286125"/>
            </a:xfrm>
            <a:custGeom>
              <a:avLst/>
              <a:gdLst/>
              <a:ahLst/>
              <a:cxnLst/>
              <a:rect l="l" t="t" r="r" b="b"/>
              <a:pathLst>
                <a:path w="5844540" h="3286125">
                  <a:moveTo>
                    <a:pt x="0" y="3285998"/>
                  </a:moveTo>
                  <a:lnTo>
                    <a:pt x="5844286" y="3285998"/>
                  </a:lnTo>
                  <a:lnTo>
                    <a:pt x="5844286" y="0"/>
                  </a:lnTo>
                  <a:lnTo>
                    <a:pt x="0" y="0"/>
                  </a:lnTo>
                  <a:lnTo>
                    <a:pt x="0" y="3285998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投影片編號版面配置區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720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07263" y="676655"/>
            <a:ext cx="5339080" cy="2371725"/>
          </a:xfrm>
          <a:custGeom>
            <a:avLst/>
            <a:gdLst/>
            <a:ahLst/>
            <a:cxnLst/>
            <a:rect l="l" t="t" r="r" b="b"/>
            <a:pathLst>
              <a:path w="5339080" h="2371725">
                <a:moveTo>
                  <a:pt x="5141722" y="0"/>
                </a:moveTo>
                <a:lnTo>
                  <a:pt x="196849" y="0"/>
                </a:lnTo>
                <a:lnTo>
                  <a:pt x="151711" y="5199"/>
                </a:lnTo>
                <a:lnTo>
                  <a:pt x="110277" y="20008"/>
                </a:lnTo>
                <a:lnTo>
                  <a:pt x="73727" y="43247"/>
                </a:lnTo>
                <a:lnTo>
                  <a:pt x="43243" y="73732"/>
                </a:lnTo>
                <a:lnTo>
                  <a:pt x="20006" y="110282"/>
                </a:lnTo>
                <a:lnTo>
                  <a:pt x="5198" y="151715"/>
                </a:lnTo>
                <a:lnTo>
                  <a:pt x="0" y="196850"/>
                </a:lnTo>
                <a:lnTo>
                  <a:pt x="0" y="2174367"/>
                </a:lnTo>
                <a:lnTo>
                  <a:pt x="5198" y="2219501"/>
                </a:lnTo>
                <a:lnTo>
                  <a:pt x="20006" y="2260934"/>
                </a:lnTo>
                <a:lnTo>
                  <a:pt x="43243" y="2297484"/>
                </a:lnTo>
                <a:lnTo>
                  <a:pt x="73727" y="2327969"/>
                </a:lnTo>
                <a:lnTo>
                  <a:pt x="110277" y="2351208"/>
                </a:lnTo>
                <a:lnTo>
                  <a:pt x="151711" y="2366017"/>
                </a:lnTo>
                <a:lnTo>
                  <a:pt x="196849" y="2371217"/>
                </a:lnTo>
                <a:lnTo>
                  <a:pt x="5141722" y="2371217"/>
                </a:lnTo>
                <a:lnTo>
                  <a:pt x="5186856" y="2366017"/>
                </a:lnTo>
                <a:lnTo>
                  <a:pt x="5228289" y="2351208"/>
                </a:lnTo>
                <a:lnTo>
                  <a:pt x="5264839" y="2327969"/>
                </a:lnTo>
                <a:lnTo>
                  <a:pt x="5295324" y="2297484"/>
                </a:lnTo>
                <a:lnTo>
                  <a:pt x="5318563" y="2260934"/>
                </a:lnTo>
                <a:lnTo>
                  <a:pt x="5333372" y="2219501"/>
                </a:lnTo>
                <a:lnTo>
                  <a:pt x="5338572" y="2174367"/>
                </a:lnTo>
                <a:lnTo>
                  <a:pt x="5338572" y="196850"/>
                </a:lnTo>
                <a:lnTo>
                  <a:pt x="5333372" y="151715"/>
                </a:lnTo>
                <a:lnTo>
                  <a:pt x="5318563" y="110282"/>
                </a:lnTo>
                <a:lnTo>
                  <a:pt x="5295324" y="73732"/>
                </a:lnTo>
                <a:lnTo>
                  <a:pt x="5264839" y="43247"/>
                </a:lnTo>
                <a:lnTo>
                  <a:pt x="5228289" y="20008"/>
                </a:lnTo>
                <a:lnTo>
                  <a:pt x="5186856" y="5199"/>
                </a:lnTo>
                <a:lnTo>
                  <a:pt x="51417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82904" y="104597"/>
            <a:ext cx="3244215" cy="377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實現資料視覺化四大階段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-12192" y="0"/>
            <a:ext cx="5868670" cy="3310890"/>
            <a:chOff x="-12192" y="0"/>
            <a:chExt cx="5868670" cy="331089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2983" y="1543748"/>
              <a:ext cx="1200912" cy="113379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9240" y="1545272"/>
              <a:ext cx="1153668" cy="111245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77312" y="1565084"/>
              <a:ext cx="1150620" cy="107435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96411" y="0"/>
              <a:ext cx="2548128" cy="246418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73651" y="1505661"/>
              <a:ext cx="1210056" cy="120997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965"/>
              <a:ext cx="5844540" cy="3286125"/>
            </a:xfrm>
            <a:custGeom>
              <a:avLst/>
              <a:gdLst/>
              <a:ahLst/>
              <a:cxnLst/>
              <a:rect l="l" t="t" r="r" b="b"/>
              <a:pathLst>
                <a:path w="5844540" h="3286125">
                  <a:moveTo>
                    <a:pt x="0" y="3285998"/>
                  </a:moveTo>
                  <a:lnTo>
                    <a:pt x="5844286" y="3285998"/>
                  </a:lnTo>
                  <a:lnTo>
                    <a:pt x="5844286" y="0"/>
                  </a:lnTo>
                  <a:lnTo>
                    <a:pt x="0" y="0"/>
                  </a:lnTo>
                  <a:lnTo>
                    <a:pt x="0" y="3285998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投影片編號版面配置區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3930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5320</TotalTime>
  <Words>1197</Words>
  <Application>Microsoft Office PowerPoint</Application>
  <PresentationFormat>自訂</PresentationFormat>
  <Paragraphs>317</Paragraphs>
  <Slides>53</Slides>
  <Notes>4</Notes>
  <HiddenSlides>1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53</vt:i4>
      </vt:variant>
    </vt:vector>
  </HeadingPairs>
  <TitlesOfParts>
    <vt:vector size="67" baseType="lpstr">
      <vt:lpstr>Arial MT</vt:lpstr>
      <vt:lpstr>Carlito</vt:lpstr>
      <vt:lpstr>Guseul</vt:lpstr>
      <vt:lpstr>Noto Sans CJK JP Medium</vt:lpstr>
      <vt:lpstr>UKIJ CJK</vt:lpstr>
      <vt:lpstr>微軟正黑體</vt:lpstr>
      <vt:lpstr>微軟正黑體</vt:lpstr>
      <vt:lpstr>新細明體</vt:lpstr>
      <vt:lpstr>Arial</vt:lpstr>
      <vt:lpstr>Arial Black</vt:lpstr>
      <vt:lpstr>Calibri</vt:lpstr>
      <vt:lpstr>Times New Roman</vt:lpstr>
      <vt:lpstr>Wingdings</vt:lpstr>
      <vt:lpstr>Office Theme</vt:lpstr>
      <vt:lpstr>PowerPoint 簡報</vt:lpstr>
      <vt:lpstr>PowerPoint 簡報</vt:lpstr>
      <vt:lpstr>PowerPoint 簡報</vt:lpstr>
      <vt:lpstr>確認電腦系統 32 位元、64位元</vt:lpstr>
      <vt:lpstr>Power BI Desktop 軟體下載與安裝</vt:lpstr>
      <vt:lpstr>下載相關數據資料檔</vt:lpstr>
      <vt:lpstr>Power BI 商業數據視覺化 工具平台簡介</vt:lpstr>
      <vt:lpstr>數據視覺化一看就明白</vt:lpstr>
      <vt:lpstr>實現資料視覺化四大階段</vt:lpstr>
      <vt:lpstr>Power BI 的優勢</vt:lpstr>
      <vt:lpstr>PowerPoint 簡報</vt:lpstr>
      <vt:lpstr>PowerPoint 簡報</vt:lpstr>
      <vt:lpstr>取得與匯入數據</vt:lpstr>
      <vt:lpstr>瀏覽資料表內容(資料檢視模式)</vt:lpstr>
      <vt:lpstr>變更資料表名稱、變更資料行欄位名稱</vt:lpstr>
      <vt:lpstr>認識資料表關聯與排列</vt:lpstr>
      <vt:lpstr>PowerPoint 簡報</vt:lpstr>
      <vt:lpstr>【模型檢視模式】</vt:lpstr>
      <vt:lpstr>PowerPoint 簡報</vt:lpstr>
      <vt:lpstr>PowerPoint 簡報</vt:lpstr>
      <vt:lpstr>互動式圖表</vt:lpstr>
      <vt:lpstr>配置欄位、建立視覺互動報表</vt:lpstr>
      <vt:lpstr>圖表屬性設定</vt:lpstr>
      <vt:lpstr>PowerPoint 簡報</vt:lpstr>
      <vt:lpstr>變更視覺效果類型&amp; 圖例指定</vt:lpstr>
      <vt:lpstr>圖表排序指定</vt:lpstr>
      <vt:lpstr>建立環圈圖、圖表互動呈現</vt:lpstr>
      <vt:lpstr>儲存報告</vt:lpstr>
      <vt:lpstr>自動計算</vt:lpstr>
      <vt:lpstr>套用合適的量值</vt:lpstr>
      <vt:lpstr>Data Analysis Expressions  (DAX) 數據分析表達式</vt:lpstr>
      <vt:lpstr>DAX 是微軟在 Power BI 中使用的語言</vt:lpstr>
      <vt:lpstr>SUM 函式 (數)</vt:lpstr>
      <vt:lpstr>PowerPoint 簡報</vt:lpstr>
      <vt:lpstr>PowerPoint 簡報</vt:lpstr>
      <vt:lpstr>新增資料行</vt:lpstr>
      <vt:lpstr>什麼是量值？</vt:lpstr>
      <vt:lpstr>資料行與量值使用時機</vt:lpstr>
      <vt:lpstr>新增量值 1</vt:lpstr>
      <vt:lpstr>SUMX 函式</vt:lpstr>
      <vt:lpstr>新增量值 2</vt:lpstr>
      <vt:lpstr>產品獲利狀況</vt:lpstr>
      <vt:lpstr>明細資料表視覺效果</vt:lpstr>
      <vt:lpstr>PowerPoint 簡報</vt:lpstr>
      <vt:lpstr>PowerPoint 簡報</vt:lpstr>
      <vt:lpstr>年齡資料轉為年齡層/群組以 10 量化</vt:lpstr>
      <vt:lpstr>年齡資料轉為年齡層/ SWITCH</vt:lpstr>
      <vt:lpstr>關於SWITCH</vt:lpstr>
      <vt:lpstr>加入篩選器</vt:lpstr>
      <vt:lpstr>範例.年度業績分析表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Cynthia</dc:creator>
  <cp:lastModifiedBy>林妗庭</cp:lastModifiedBy>
  <cp:revision>74</cp:revision>
  <dcterms:created xsi:type="dcterms:W3CDTF">2022-07-15T07:15:37Z</dcterms:created>
  <dcterms:modified xsi:type="dcterms:W3CDTF">2022-08-24T10:20:57Z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2022-05-23T00:00:00Z</vt:filetime>
  </property>
  <property fmtid="{D5CDD505-2E9C-101B-9397-08002B2CF9AE}" pid="3" name="Creator">
    <vt:lpwstr>Microsoft® PowerPoint® LTSC</vt:lpwstr>
  </property>
  <property fmtid="{D5CDD505-2E9C-101B-9397-08002B2CF9AE}" pid="4" name="LastSaved">
    <vt:filetime>2022-07-15T00:00:00Z</vt:filetime>
  </property>
</Properties>
</file>