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19"/>
  </p:notesMasterIdLst>
  <p:sldIdLst>
    <p:sldId id="256" r:id="rId2"/>
    <p:sldId id="258" r:id="rId3"/>
    <p:sldId id="281" r:id="rId4"/>
    <p:sldId id="259" r:id="rId5"/>
    <p:sldId id="260" r:id="rId6"/>
    <p:sldId id="261" r:id="rId7"/>
    <p:sldId id="297" r:id="rId8"/>
    <p:sldId id="295" r:id="rId9"/>
    <p:sldId id="285" r:id="rId10"/>
    <p:sldId id="298" r:id="rId11"/>
    <p:sldId id="272" r:id="rId12"/>
    <p:sldId id="300" r:id="rId13"/>
    <p:sldId id="301" r:id="rId14"/>
    <p:sldId id="302" r:id="rId15"/>
    <p:sldId id="303" r:id="rId16"/>
    <p:sldId id="304" r:id="rId17"/>
    <p:sldId id="290" r:id="rId18"/>
  </p:sldIdLst>
  <p:sldSz cx="18288000" cy="10287000"/>
  <p:notesSz cx="6858000" cy="9144000"/>
  <p:embeddedFontLst>
    <p:embeddedFont>
      <p:font typeface="Montserrat" panose="00000500000000000000" pitchFamily="2" charset="0"/>
      <p:regular r:id="rId20"/>
      <p:bold r:id="rId21"/>
      <p:italic r:id="rId22"/>
      <p:boldItalic r:id="rId23"/>
    </p:embeddedFont>
    <p:embeddedFont>
      <p:font typeface="Montserrat Bold" panose="00000800000000000000" pitchFamily="2" charset="0"/>
      <p:regular r:id="rId24"/>
      <p:bold r:id="rId25"/>
    </p:embeddedFont>
    <p:embeddedFont>
      <p:font typeface="Montserrat Classic" panose="020B0604020202020204" charset="0"/>
      <p:regular r:id="rId26"/>
    </p:embeddedFont>
    <p:embeddedFont>
      <p:font typeface="Montserrat Classic Bold" panose="020B0604020202020204" charset="0"/>
      <p:regular r:id="rId2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73" d="100"/>
          <a:sy n="73" d="100"/>
        </p:scale>
        <p:origin x="210" y="1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7.fntdata"/><Relationship Id="rId3" Type="http://schemas.openxmlformats.org/officeDocument/2006/relationships/slide" Target="slides/slide2.xml"/><Relationship Id="rId21" Type="http://schemas.openxmlformats.org/officeDocument/2006/relationships/font" Target="fonts/font2.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6.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1.fntdata"/><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5.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4.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notesMaster" Target="notesMasters/notesMaster1.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3.fntdata"/><Relationship Id="rId27" Type="http://schemas.openxmlformats.org/officeDocument/2006/relationships/font" Target="fonts/font8.fntdata"/><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9D77BD-D993-419D-A1D1-99AB68931BD3}" type="datetimeFigureOut">
              <a:rPr lang="en-US" smtClean="0"/>
              <a:t>2025-06-11</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FC3C9F8-1F61-4B6E-AA57-89020D4E1AAB}" type="slidenum">
              <a:rPr lang="en-US" smtClean="0"/>
              <a:t>‹#›</a:t>
            </a:fld>
            <a:endParaRPr lang="en-US"/>
          </a:p>
        </p:txBody>
      </p:sp>
    </p:spTree>
    <p:extLst>
      <p:ext uri="{BB962C8B-B14F-4D97-AF65-F5344CB8AC3E}">
        <p14:creationId xmlns:p14="http://schemas.microsoft.com/office/powerpoint/2010/main" val="42698512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2025-06-11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2025-06-11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2025-06-11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2025-06-11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2025-06-11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2025-06-11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2025-06-11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2025-06-11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2025-06-11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2025-06-11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2025-06-11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2025-06-11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andyp14feb/IndonesiaAI_ML_Batch7_Project_03/blob/main/data_description.txt" TargetMode="External"/><Relationship Id="rId2" Type="http://schemas.openxmlformats.org/officeDocument/2006/relationships/hyperlink" Target="https://github.com/andyp14feb/IndonesiaAI_ML_Batch7_Project_03/blob/main/dataDefinision.md" TargetMode="External"/><Relationship Id="rId1" Type="http://schemas.openxmlformats.org/officeDocument/2006/relationships/slideLayout" Target="../slideLayouts/slideLayout7.xml"/><Relationship Id="rId4" Type="http://schemas.openxmlformats.org/officeDocument/2006/relationships/hyperlink" Target="https://github.com/andyp14feb/IndonesiaAI_ML_Batch7_Project_03/blob/main/CategoricalEncodingnyaPakaiApa.xlsx" TargetMode="Externa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FE4FCE41-1FDA-4449-99C9-CD093246EBC9}"/>
              </a:ext>
            </a:extLst>
          </p:cNvPr>
          <p:cNvPicPr>
            <a:picLocks noChangeAspect="1"/>
          </p:cNvPicPr>
          <p:nvPr/>
        </p:nvPicPr>
        <p:blipFill>
          <a:blip r:embed="rId2"/>
          <a:stretch>
            <a:fillRect/>
          </a:stretch>
        </p:blipFill>
        <p:spPr>
          <a:xfrm>
            <a:off x="0" y="1485900"/>
            <a:ext cx="10457664" cy="6401132"/>
          </a:xfrm>
          <a:prstGeom prst="rect">
            <a:avLst/>
          </a:prstGeom>
        </p:spPr>
      </p:pic>
      <p:sp>
        <p:nvSpPr>
          <p:cNvPr id="2" name="TextBox 2"/>
          <p:cNvSpPr txBox="1"/>
          <p:nvPr/>
        </p:nvSpPr>
        <p:spPr>
          <a:xfrm>
            <a:off x="13552010" y="5901681"/>
            <a:ext cx="3707290" cy="512961"/>
          </a:xfrm>
          <a:prstGeom prst="rect">
            <a:avLst/>
          </a:prstGeom>
        </p:spPr>
        <p:txBody>
          <a:bodyPr lIns="0" tIns="0" rIns="0" bIns="0" rtlCol="0" anchor="t">
            <a:spAutoFit/>
          </a:bodyPr>
          <a:lstStyle/>
          <a:p>
            <a:pPr algn="r">
              <a:lnSpc>
                <a:spcPts val="3960"/>
              </a:lnSpc>
            </a:pPr>
            <a:r>
              <a:rPr lang="en-US" sz="3600" spc="-36" dirty="0">
                <a:solidFill>
                  <a:srgbClr val="000000"/>
                </a:solidFill>
                <a:latin typeface="Montserrat Classic"/>
                <a:ea typeface="Montserrat Classic"/>
                <a:cs typeface="Montserrat Classic"/>
                <a:sym typeface="Montserrat Classic"/>
              </a:rPr>
              <a:t>Team ML A</a:t>
            </a:r>
          </a:p>
        </p:txBody>
      </p:sp>
      <p:sp>
        <p:nvSpPr>
          <p:cNvPr id="3" name="TextBox 3"/>
          <p:cNvSpPr txBox="1"/>
          <p:nvPr/>
        </p:nvSpPr>
        <p:spPr>
          <a:xfrm>
            <a:off x="14449281" y="6672469"/>
            <a:ext cx="2821489" cy="294953"/>
          </a:xfrm>
          <a:prstGeom prst="rect">
            <a:avLst/>
          </a:prstGeom>
        </p:spPr>
        <p:txBody>
          <a:bodyPr lIns="0" tIns="0" rIns="0" bIns="0" rtlCol="0" anchor="t">
            <a:spAutoFit/>
          </a:bodyPr>
          <a:lstStyle/>
          <a:p>
            <a:pPr algn="r">
              <a:lnSpc>
                <a:spcPts val="2310"/>
              </a:lnSpc>
            </a:pPr>
            <a:r>
              <a:rPr lang="en-US" sz="2100" spc="-21" dirty="0">
                <a:solidFill>
                  <a:srgbClr val="545454"/>
                </a:solidFill>
                <a:latin typeface="Montserrat Classic"/>
                <a:ea typeface="Montserrat Classic"/>
                <a:cs typeface="Montserrat Classic"/>
                <a:sym typeface="Montserrat Classic"/>
              </a:rPr>
              <a:t>21 March 2025</a:t>
            </a:r>
          </a:p>
        </p:txBody>
      </p:sp>
      <p:sp>
        <p:nvSpPr>
          <p:cNvPr id="6" name="Freeform 6"/>
          <p:cNvSpPr/>
          <p:nvPr/>
        </p:nvSpPr>
        <p:spPr>
          <a:xfrm>
            <a:off x="788266" y="6969236"/>
            <a:ext cx="2766460" cy="2752627"/>
          </a:xfrm>
          <a:custGeom>
            <a:avLst/>
            <a:gdLst/>
            <a:ahLst/>
            <a:cxnLst/>
            <a:rect l="l" t="t" r="r" b="b"/>
            <a:pathLst>
              <a:path w="2766460" h="2752627">
                <a:moveTo>
                  <a:pt x="0" y="0"/>
                </a:moveTo>
                <a:lnTo>
                  <a:pt x="2766460" y="0"/>
                </a:lnTo>
                <a:lnTo>
                  <a:pt x="2766460" y="2752628"/>
                </a:lnTo>
                <a:lnTo>
                  <a:pt x="0" y="2752628"/>
                </a:lnTo>
                <a:lnTo>
                  <a:pt x="0" y="0"/>
                </a:lnTo>
                <a:close/>
              </a:path>
            </a:pathLst>
          </a:custGeom>
          <a:blipFill>
            <a:blip r:embed="rId3"/>
            <a:stretch>
              <a:fillRect/>
            </a:stretch>
          </a:blipFill>
        </p:spPr>
        <p:txBody>
          <a:bodyPr/>
          <a:lstStyle/>
          <a:p>
            <a:endParaRPr lang="en-US"/>
          </a:p>
        </p:txBody>
      </p:sp>
      <p:grpSp>
        <p:nvGrpSpPr>
          <p:cNvPr id="7" name="Group 7"/>
          <p:cNvGrpSpPr/>
          <p:nvPr/>
        </p:nvGrpSpPr>
        <p:grpSpPr>
          <a:xfrm>
            <a:off x="9184337" y="0"/>
            <a:ext cx="3086100" cy="10287000"/>
            <a:chOff x="0" y="0"/>
            <a:chExt cx="812800" cy="2709333"/>
          </a:xfrm>
        </p:grpSpPr>
        <p:sp>
          <p:nvSpPr>
            <p:cNvPr id="8" name="Freeform 8"/>
            <p:cNvSpPr/>
            <p:nvPr/>
          </p:nvSpPr>
          <p:spPr>
            <a:xfrm>
              <a:off x="0" y="0"/>
              <a:ext cx="812800" cy="2709333"/>
            </a:xfrm>
            <a:custGeom>
              <a:avLst/>
              <a:gdLst/>
              <a:ahLst/>
              <a:cxnLst/>
              <a:rect l="l" t="t" r="r" b="b"/>
              <a:pathLst>
                <a:path w="812800" h="2709333">
                  <a:moveTo>
                    <a:pt x="0" y="0"/>
                  </a:moveTo>
                  <a:lnTo>
                    <a:pt x="812800" y="0"/>
                  </a:lnTo>
                  <a:lnTo>
                    <a:pt x="812800" y="2709333"/>
                  </a:lnTo>
                  <a:lnTo>
                    <a:pt x="0" y="2709333"/>
                  </a:lnTo>
                  <a:close/>
                </a:path>
              </a:pathLst>
            </a:custGeom>
            <a:gradFill rotWithShape="1">
              <a:gsLst>
                <a:gs pos="0">
                  <a:srgbClr val="FFFFFF">
                    <a:alpha val="0"/>
                  </a:srgbClr>
                </a:gs>
                <a:gs pos="100000">
                  <a:srgbClr val="FFFFFF">
                    <a:alpha val="100000"/>
                  </a:srgbClr>
                </a:gs>
              </a:gsLst>
              <a:lin ang="0"/>
            </a:gradFill>
          </p:spPr>
          <p:txBody>
            <a:bodyPr/>
            <a:lstStyle/>
            <a:p>
              <a:endParaRPr lang="en-US"/>
            </a:p>
          </p:txBody>
        </p:sp>
        <p:sp>
          <p:nvSpPr>
            <p:cNvPr id="9" name="TextBox 9"/>
            <p:cNvSpPr txBox="1"/>
            <p:nvPr/>
          </p:nvSpPr>
          <p:spPr>
            <a:xfrm>
              <a:off x="0" y="-38100"/>
              <a:ext cx="812800" cy="2747433"/>
            </a:xfrm>
            <a:prstGeom prst="rect">
              <a:avLst/>
            </a:prstGeom>
          </p:spPr>
          <p:txBody>
            <a:bodyPr lIns="50800" tIns="50800" rIns="50800" bIns="50800" rtlCol="0" anchor="ctr"/>
            <a:lstStyle/>
            <a:p>
              <a:pPr algn="ctr">
                <a:lnSpc>
                  <a:spcPts val="2940"/>
                </a:lnSpc>
              </a:pPr>
              <a:endParaRPr/>
            </a:p>
          </p:txBody>
        </p:sp>
      </p:grpSp>
      <p:grpSp>
        <p:nvGrpSpPr>
          <p:cNvPr id="10" name="Group 10"/>
          <p:cNvGrpSpPr/>
          <p:nvPr/>
        </p:nvGrpSpPr>
        <p:grpSpPr>
          <a:xfrm>
            <a:off x="5540903" y="-108694"/>
            <a:ext cx="6689197" cy="10395694"/>
            <a:chOff x="0" y="0"/>
            <a:chExt cx="1761764" cy="2737961"/>
          </a:xfrm>
        </p:grpSpPr>
        <p:sp>
          <p:nvSpPr>
            <p:cNvPr id="11" name="Freeform 11"/>
            <p:cNvSpPr/>
            <p:nvPr/>
          </p:nvSpPr>
          <p:spPr>
            <a:xfrm>
              <a:off x="0" y="0"/>
              <a:ext cx="1761764" cy="2737961"/>
            </a:xfrm>
            <a:custGeom>
              <a:avLst/>
              <a:gdLst/>
              <a:ahLst/>
              <a:cxnLst/>
              <a:rect l="l" t="t" r="r" b="b"/>
              <a:pathLst>
                <a:path w="1761764" h="2737961">
                  <a:moveTo>
                    <a:pt x="0" y="0"/>
                  </a:moveTo>
                  <a:lnTo>
                    <a:pt x="1761764" y="0"/>
                  </a:lnTo>
                  <a:lnTo>
                    <a:pt x="1761764" y="2737961"/>
                  </a:lnTo>
                  <a:lnTo>
                    <a:pt x="0" y="2737961"/>
                  </a:lnTo>
                  <a:close/>
                </a:path>
              </a:pathLst>
            </a:custGeom>
            <a:gradFill rotWithShape="1">
              <a:gsLst>
                <a:gs pos="0">
                  <a:srgbClr val="FFFFFF">
                    <a:alpha val="0"/>
                  </a:srgbClr>
                </a:gs>
                <a:gs pos="100000">
                  <a:srgbClr val="FFFFFF">
                    <a:alpha val="100000"/>
                  </a:srgbClr>
                </a:gs>
              </a:gsLst>
              <a:lin ang="0"/>
            </a:gradFill>
          </p:spPr>
          <p:txBody>
            <a:bodyPr/>
            <a:lstStyle/>
            <a:p>
              <a:endParaRPr lang="en-US"/>
            </a:p>
          </p:txBody>
        </p:sp>
        <p:sp>
          <p:nvSpPr>
            <p:cNvPr id="12" name="TextBox 12"/>
            <p:cNvSpPr txBox="1"/>
            <p:nvPr/>
          </p:nvSpPr>
          <p:spPr>
            <a:xfrm>
              <a:off x="0" y="-38100"/>
              <a:ext cx="1761764" cy="2776061"/>
            </a:xfrm>
            <a:prstGeom prst="rect">
              <a:avLst/>
            </a:prstGeom>
          </p:spPr>
          <p:txBody>
            <a:bodyPr lIns="50800" tIns="50800" rIns="50800" bIns="50800" rtlCol="0" anchor="ctr"/>
            <a:lstStyle/>
            <a:p>
              <a:pPr algn="ctr">
                <a:lnSpc>
                  <a:spcPts val="2940"/>
                </a:lnSpc>
              </a:pPr>
              <a:endParaRPr/>
            </a:p>
          </p:txBody>
        </p:sp>
      </p:grpSp>
      <p:sp>
        <p:nvSpPr>
          <p:cNvPr id="13" name="TextBox 13"/>
          <p:cNvSpPr txBox="1"/>
          <p:nvPr/>
        </p:nvSpPr>
        <p:spPr>
          <a:xfrm>
            <a:off x="6987350" y="3079709"/>
            <a:ext cx="10271950" cy="1128514"/>
          </a:xfrm>
          <a:prstGeom prst="rect">
            <a:avLst/>
          </a:prstGeom>
        </p:spPr>
        <p:txBody>
          <a:bodyPr lIns="0" tIns="0" rIns="0" bIns="0" rtlCol="0" anchor="t">
            <a:spAutoFit/>
          </a:bodyPr>
          <a:lstStyle/>
          <a:p>
            <a:pPr algn="r">
              <a:lnSpc>
                <a:spcPts val="8800"/>
              </a:lnSpc>
            </a:pPr>
            <a:r>
              <a:rPr lang="en-US" sz="8000" b="1" spc="-80" dirty="0">
                <a:solidFill>
                  <a:srgbClr val="E74D4E"/>
                </a:solidFill>
                <a:latin typeface="Montserrat Classic Bold"/>
                <a:ea typeface="Montserrat Classic Bold"/>
                <a:cs typeface="Montserrat Classic Bold"/>
                <a:sym typeface="Montserrat Classic Bold"/>
              </a:rPr>
              <a:t>House </a:t>
            </a:r>
            <a:r>
              <a:rPr lang="en-US" sz="8000" b="1" spc="-80" dirty="0" err="1">
                <a:solidFill>
                  <a:srgbClr val="E74D4E"/>
                </a:solidFill>
                <a:latin typeface="Montserrat Classic Bold"/>
                <a:ea typeface="Montserrat Classic Bold"/>
                <a:cs typeface="Montserrat Classic Bold"/>
                <a:sym typeface="Montserrat Classic Bold"/>
              </a:rPr>
              <a:t>Predection</a:t>
            </a:r>
            <a:endParaRPr lang="en-US" sz="8000" b="1" spc="-80" dirty="0">
              <a:solidFill>
                <a:srgbClr val="E74D4E"/>
              </a:solidFill>
              <a:latin typeface="Montserrat Classic Bold"/>
              <a:ea typeface="Montserrat Classic Bold"/>
              <a:cs typeface="Montserrat Classic Bold"/>
              <a:sym typeface="Montserrat Classic Bold"/>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4D1EE0-C1CC-160D-98AB-903FE23285FF}"/>
            </a:ext>
          </a:extLst>
        </p:cNvPr>
        <p:cNvGrpSpPr/>
        <p:nvPr/>
      </p:nvGrpSpPr>
      <p:grpSpPr>
        <a:xfrm>
          <a:off x="0" y="0"/>
          <a:ext cx="0" cy="0"/>
          <a:chOff x="0" y="0"/>
          <a:chExt cx="0" cy="0"/>
        </a:xfrm>
      </p:grpSpPr>
      <p:sp>
        <p:nvSpPr>
          <p:cNvPr id="2" name="TextBox 2">
            <a:extLst>
              <a:ext uri="{FF2B5EF4-FFF2-40B4-BE49-F238E27FC236}">
                <a16:creationId xmlns:a16="http://schemas.microsoft.com/office/drawing/2014/main" id="{FC413E60-DBBD-A357-446D-5E5C03AC1060}"/>
              </a:ext>
            </a:extLst>
          </p:cNvPr>
          <p:cNvSpPr txBox="1"/>
          <p:nvPr/>
        </p:nvSpPr>
        <p:spPr>
          <a:xfrm>
            <a:off x="152400" y="670560"/>
            <a:ext cx="17030700" cy="332655"/>
          </a:xfrm>
          <a:prstGeom prst="rect">
            <a:avLst/>
          </a:prstGeom>
        </p:spPr>
        <p:txBody>
          <a:bodyPr wrap="square" lIns="0" tIns="0" rIns="0" bIns="0" numCol="1" rtlCol="0" anchor="t">
            <a:spAutoFit/>
          </a:bodyPr>
          <a:lstStyle/>
          <a:p>
            <a:pPr algn="l">
              <a:lnSpc>
                <a:spcPts val="2800"/>
              </a:lnSpc>
            </a:pPr>
            <a:r>
              <a:rPr lang="en-US" sz="2000" b="1" u="sng">
                <a:solidFill>
                  <a:srgbClr val="141414"/>
                </a:solidFill>
                <a:latin typeface="Montserrat Bold"/>
                <a:ea typeface="Montserrat Bold"/>
                <a:cs typeface="Montserrat Bold"/>
                <a:sym typeface="Montserrat Bold"/>
              </a:rPr>
              <a:t>One Hot Encoding</a:t>
            </a:r>
            <a:endParaRPr lang="en-US" sz="2000" dirty="0">
              <a:latin typeface="Montserrat" panose="00000500000000000000" pitchFamily="2" charset="0"/>
            </a:endParaRPr>
          </a:p>
        </p:txBody>
      </p:sp>
      <p:sp>
        <p:nvSpPr>
          <p:cNvPr id="5" name="TextBox 3">
            <a:extLst>
              <a:ext uri="{FF2B5EF4-FFF2-40B4-BE49-F238E27FC236}">
                <a16:creationId xmlns:a16="http://schemas.microsoft.com/office/drawing/2014/main" id="{E69A68E6-54DE-D23E-9E61-77AB59A69420}"/>
              </a:ext>
            </a:extLst>
          </p:cNvPr>
          <p:cNvSpPr txBox="1"/>
          <p:nvPr/>
        </p:nvSpPr>
        <p:spPr>
          <a:xfrm>
            <a:off x="0" y="0"/>
            <a:ext cx="9439405" cy="670560"/>
          </a:xfrm>
          <a:prstGeom prst="rect">
            <a:avLst/>
          </a:prstGeom>
        </p:spPr>
        <p:txBody>
          <a:bodyPr lIns="0" tIns="0" rIns="0" bIns="0" rtlCol="0" anchor="t">
            <a:spAutoFit/>
          </a:bodyPr>
          <a:lstStyle/>
          <a:p>
            <a:pPr algn="l">
              <a:lnSpc>
                <a:spcPts val="5280"/>
              </a:lnSpc>
            </a:pPr>
            <a:r>
              <a:rPr lang="en-US" sz="4800" b="1" spc="-48">
                <a:solidFill>
                  <a:srgbClr val="E74D4E"/>
                </a:solidFill>
                <a:latin typeface="Montserrat Bold"/>
                <a:ea typeface="Montserrat Bold"/>
                <a:cs typeface="Montserrat Bold"/>
                <a:sym typeface="Montserrat Bold"/>
              </a:rPr>
              <a:t>Data Preprocessing</a:t>
            </a:r>
            <a:endParaRPr lang="en-US" sz="4800" b="1" spc="-48" dirty="0">
              <a:solidFill>
                <a:srgbClr val="E74D4E"/>
              </a:solidFill>
              <a:latin typeface="Montserrat Bold"/>
              <a:ea typeface="Montserrat Bold"/>
              <a:cs typeface="Montserrat Bold"/>
              <a:sym typeface="Montserrat Bold"/>
            </a:endParaRPr>
          </a:p>
        </p:txBody>
      </p:sp>
      <p:pic>
        <p:nvPicPr>
          <p:cNvPr id="8" name="Picture 7">
            <a:extLst>
              <a:ext uri="{FF2B5EF4-FFF2-40B4-BE49-F238E27FC236}">
                <a16:creationId xmlns:a16="http://schemas.microsoft.com/office/drawing/2014/main" id="{605783D9-DEBA-F4C4-67C4-0E86EC7F589E}"/>
              </a:ext>
            </a:extLst>
          </p:cNvPr>
          <p:cNvPicPr>
            <a:picLocks noChangeAspect="1"/>
          </p:cNvPicPr>
          <p:nvPr/>
        </p:nvPicPr>
        <p:blipFill>
          <a:blip r:embed="rId2"/>
          <a:stretch>
            <a:fillRect/>
          </a:stretch>
        </p:blipFill>
        <p:spPr>
          <a:xfrm>
            <a:off x="3719946" y="1673775"/>
            <a:ext cx="11438917" cy="7722949"/>
          </a:xfrm>
          <a:prstGeom prst="rect">
            <a:avLst/>
          </a:prstGeom>
        </p:spPr>
      </p:pic>
    </p:spTree>
    <p:extLst>
      <p:ext uri="{BB962C8B-B14F-4D97-AF65-F5344CB8AC3E}">
        <p14:creationId xmlns:p14="http://schemas.microsoft.com/office/powerpoint/2010/main" val="11373409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0" y="35087"/>
            <a:ext cx="17259300" cy="649217"/>
          </a:xfrm>
          <a:prstGeom prst="rect">
            <a:avLst/>
          </a:prstGeom>
        </p:spPr>
        <p:txBody>
          <a:bodyPr wrap="square" lIns="0" tIns="0" rIns="0" bIns="0" rtlCol="0" anchor="t">
            <a:spAutoFit/>
          </a:bodyPr>
          <a:lstStyle/>
          <a:p>
            <a:pPr>
              <a:lnSpc>
                <a:spcPts val="5280"/>
              </a:lnSpc>
            </a:pPr>
            <a:r>
              <a:rPr lang="en-US" sz="4400" b="1" spc="-48" dirty="0">
                <a:solidFill>
                  <a:srgbClr val="E74D4E"/>
                </a:solidFill>
                <a:latin typeface="Montserrat Bold"/>
                <a:ea typeface="Montserrat Bold"/>
                <a:cs typeface="Montserrat Bold"/>
                <a:sym typeface="Montserrat Bold"/>
              </a:rPr>
              <a:t>Creating Base Line Models</a:t>
            </a:r>
          </a:p>
        </p:txBody>
      </p:sp>
      <p:sp>
        <p:nvSpPr>
          <p:cNvPr id="4" name="Rectangle 3">
            <a:extLst>
              <a:ext uri="{FF2B5EF4-FFF2-40B4-BE49-F238E27FC236}">
                <a16:creationId xmlns:a16="http://schemas.microsoft.com/office/drawing/2014/main" id="{47F3C126-CC97-44BF-AA87-D50213F52DE8}"/>
              </a:ext>
            </a:extLst>
          </p:cNvPr>
          <p:cNvSpPr/>
          <p:nvPr/>
        </p:nvSpPr>
        <p:spPr>
          <a:xfrm>
            <a:off x="0" y="813937"/>
            <a:ext cx="3398687" cy="461665"/>
          </a:xfrm>
          <a:prstGeom prst="rect">
            <a:avLst/>
          </a:prstGeom>
        </p:spPr>
        <p:txBody>
          <a:bodyPr wrap="none">
            <a:spAutoFit/>
          </a:bodyPr>
          <a:lstStyle/>
          <a:p>
            <a:pPr marL="285750" indent="-285750">
              <a:buFont typeface="Arial" panose="020B0604020202020204" pitchFamily="34" charset="0"/>
              <a:buChar char="•"/>
            </a:pPr>
            <a:r>
              <a:rPr lang="en-US" sz="2400" b="1" dirty="0">
                <a:solidFill>
                  <a:srgbClr val="1F1F1F"/>
                </a:solidFill>
                <a:latin typeface="Montserrat" panose="00000500000000000000" pitchFamily="2" charset="0"/>
              </a:rPr>
              <a:t>Correlation Matrix</a:t>
            </a:r>
            <a:endParaRPr lang="en-US" sz="2400" b="1" i="0" dirty="0">
              <a:solidFill>
                <a:srgbClr val="1F1F1F"/>
              </a:solidFill>
              <a:effectLst/>
              <a:latin typeface="Montserrat" panose="00000500000000000000" pitchFamily="2" charset="0"/>
            </a:endParaRPr>
          </a:p>
        </p:txBody>
      </p:sp>
      <p:pic>
        <p:nvPicPr>
          <p:cNvPr id="6" name="Picture 5">
            <a:extLst>
              <a:ext uri="{FF2B5EF4-FFF2-40B4-BE49-F238E27FC236}">
                <a16:creationId xmlns:a16="http://schemas.microsoft.com/office/drawing/2014/main" id="{71650BEC-C8E6-99A7-DB5F-CE94AF88E191}"/>
              </a:ext>
            </a:extLst>
          </p:cNvPr>
          <p:cNvPicPr>
            <a:picLocks noChangeAspect="1"/>
          </p:cNvPicPr>
          <p:nvPr/>
        </p:nvPicPr>
        <p:blipFill>
          <a:blip r:embed="rId2"/>
          <a:stretch>
            <a:fillRect/>
          </a:stretch>
        </p:blipFill>
        <p:spPr>
          <a:xfrm>
            <a:off x="1447800" y="2324100"/>
            <a:ext cx="16018008" cy="5181600"/>
          </a:xfrm>
          <a:prstGeom prst="rect">
            <a:avLst/>
          </a:prstGeom>
        </p:spPr>
      </p:pic>
    </p:spTree>
    <p:extLst>
      <p:ext uri="{BB962C8B-B14F-4D97-AF65-F5344CB8AC3E}">
        <p14:creationId xmlns:p14="http://schemas.microsoft.com/office/powerpoint/2010/main" val="37971716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68081A-FDFC-7346-BE42-322F84FA33BA}"/>
            </a:ext>
          </a:extLst>
        </p:cNvPr>
        <p:cNvGrpSpPr/>
        <p:nvPr/>
      </p:nvGrpSpPr>
      <p:grpSpPr>
        <a:xfrm>
          <a:off x="0" y="0"/>
          <a:ext cx="0" cy="0"/>
          <a:chOff x="0" y="0"/>
          <a:chExt cx="0" cy="0"/>
        </a:xfrm>
      </p:grpSpPr>
      <p:sp>
        <p:nvSpPr>
          <p:cNvPr id="3" name="TextBox 3">
            <a:extLst>
              <a:ext uri="{FF2B5EF4-FFF2-40B4-BE49-F238E27FC236}">
                <a16:creationId xmlns:a16="http://schemas.microsoft.com/office/drawing/2014/main" id="{3A3F2F92-A77E-FE7D-B65F-6B9E2C1493BC}"/>
              </a:ext>
            </a:extLst>
          </p:cNvPr>
          <p:cNvSpPr txBox="1"/>
          <p:nvPr/>
        </p:nvSpPr>
        <p:spPr>
          <a:xfrm>
            <a:off x="0" y="35087"/>
            <a:ext cx="17259300" cy="649217"/>
          </a:xfrm>
          <a:prstGeom prst="rect">
            <a:avLst/>
          </a:prstGeom>
        </p:spPr>
        <p:txBody>
          <a:bodyPr wrap="square" lIns="0" tIns="0" rIns="0" bIns="0" rtlCol="0" anchor="t">
            <a:spAutoFit/>
          </a:bodyPr>
          <a:lstStyle/>
          <a:p>
            <a:pPr>
              <a:lnSpc>
                <a:spcPts val="5280"/>
              </a:lnSpc>
            </a:pPr>
            <a:r>
              <a:rPr lang="en-US" sz="4400" b="1" spc="-48" dirty="0">
                <a:solidFill>
                  <a:srgbClr val="E74D4E"/>
                </a:solidFill>
                <a:latin typeface="Montserrat Bold"/>
                <a:ea typeface="Montserrat Bold"/>
                <a:cs typeface="Montserrat Bold"/>
                <a:sym typeface="Montserrat Bold"/>
              </a:rPr>
              <a:t>Feature Engineering</a:t>
            </a:r>
          </a:p>
        </p:txBody>
      </p:sp>
      <p:sp>
        <p:nvSpPr>
          <p:cNvPr id="4" name="Rectangle 3">
            <a:extLst>
              <a:ext uri="{FF2B5EF4-FFF2-40B4-BE49-F238E27FC236}">
                <a16:creationId xmlns:a16="http://schemas.microsoft.com/office/drawing/2014/main" id="{7B767AD4-A47C-77FF-FE8C-4A2827DF2E8D}"/>
              </a:ext>
            </a:extLst>
          </p:cNvPr>
          <p:cNvSpPr/>
          <p:nvPr/>
        </p:nvSpPr>
        <p:spPr>
          <a:xfrm>
            <a:off x="0" y="813937"/>
            <a:ext cx="3865161" cy="461665"/>
          </a:xfrm>
          <a:prstGeom prst="rect">
            <a:avLst/>
          </a:prstGeom>
        </p:spPr>
        <p:txBody>
          <a:bodyPr wrap="none">
            <a:spAutoFit/>
          </a:bodyPr>
          <a:lstStyle/>
          <a:p>
            <a:pPr marL="285750" indent="-285750">
              <a:buFont typeface="Arial" panose="020B0604020202020204" pitchFamily="34" charset="0"/>
              <a:buChar char="•"/>
            </a:pPr>
            <a:r>
              <a:rPr lang="en-US" sz="2400" b="1" dirty="0">
                <a:solidFill>
                  <a:srgbClr val="1F1F1F"/>
                </a:solidFill>
                <a:latin typeface="Montserrat" panose="00000500000000000000" pitchFamily="2" charset="0"/>
              </a:rPr>
              <a:t>Create New Features</a:t>
            </a:r>
            <a:endParaRPr lang="en-US" sz="2400" b="1" i="0" dirty="0">
              <a:solidFill>
                <a:srgbClr val="1F1F1F"/>
              </a:solidFill>
              <a:effectLst/>
              <a:latin typeface="Montserrat" panose="00000500000000000000" pitchFamily="2" charset="0"/>
            </a:endParaRPr>
          </a:p>
        </p:txBody>
      </p:sp>
      <p:pic>
        <p:nvPicPr>
          <p:cNvPr id="2" name="Picture 1">
            <a:extLst>
              <a:ext uri="{FF2B5EF4-FFF2-40B4-BE49-F238E27FC236}">
                <a16:creationId xmlns:a16="http://schemas.microsoft.com/office/drawing/2014/main" id="{852DF0D1-EB07-CDC9-A6AA-2734B14C4417}"/>
              </a:ext>
            </a:extLst>
          </p:cNvPr>
          <p:cNvPicPr>
            <a:picLocks noChangeAspect="1"/>
          </p:cNvPicPr>
          <p:nvPr/>
        </p:nvPicPr>
        <p:blipFill>
          <a:blip r:embed="rId2"/>
          <a:stretch>
            <a:fillRect/>
          </a:stretch>
        </p:blipFill>
        <p:spPr>
          <a:xfrm>
            <a:off x="1310057" y="2171700"/>
            <a:ext cx="15667886" cy="4714619"/>
          </a:xfrm>
          <a:prstGeom prst="rect">
            <a:avLst/>
          </a:prstGeom>
        </p:spPr>
      </p:pic>
    </p:spTree>
    <p:extLst>
      <p:ext uri="{BB962C8B-B14F-4D97-AF65-F5344CB8AC3E}">
        <p14:creationId xmlns:p14="http://schemas.microsoft.com/office/powerpoint/2010/main" val="22758076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EA6901-ED31-9F21-6CA4-658DF7F6EABD}"/>
            </a:ext>
          </a:extLst>
        </p:cNvPr>
        <p:cNvGrpSpPr/>
        <p:nvPr/>
      </p:nvGrpSpPr>
      <p:grpSpPr>
        <a:xfrm>
          <a:off x="0" y="0"/>
          <a:ext cx="0" cy="0"/>
          <a:chOff x="0" y="0"/>
          <a:chExt cx="0" cy="0"/>
        </a:xfrm>
      </p:grpSpPr>
      <p:sp>
        <p:nvSpPr>
          <p:cNvPr id="3" name="TextBox 3">
            <a:extLst>
              <a:ext uri="{FF2B5EF4-FFF2-40B4-BE49-F238E27FC236}">
                <a16:creationId xmlns:a16="http://schemas.microsoft.com/office/drawing/2014/main" id="{374AAC62-89CE-4309-972E-E6B496554072}"/>
              </a:ext>
            </a:extLst>
          </p:cNvPr>
          <p:cNvSpPr txBox="1"/>
          <p:nvPr/>
        </p:nvSpPr>
        <p:spPr>
          <a:xfrm>
            <a:off x="0" y="35087"/>
            <a:ext cx="17259300" cy="649217"/>
          </a:xfrm>
          <a:prstGeom prst="rect">
            <a:avLst/>
          </a:prstGeom>
        </p:spPr>
        <p:txBody>
          <a:bodyPr wrap="square" lIns="0" tIns="0" rIns="0" bIns="0" rtlCol="0" anchor="t">
            <a:spAutoFit/>
          </a:bodyPr>
          <a:lstStyle/>
          <a:p>
            <a:pPr>
              <a:lnSpc>
                <a:spcPts val="5280"/>
              </a:lnSpc>
            </a:pPr>
            <a:r>
              <a:rPr lang="en-US" sz="4400" b="1" spc="-48" dirty="0">
                <a:solidFill>
                  <a:srgbClr val="E74D4E"/>
                </a:solidFill>
                <a:latin typeface="Montserrat Bold"/>
                <a:ea typeface="Montserrat Bold"/>
                <a:cs typeface="Montserrat Bold"/>
                <a:sym typeface="Montserrat Bold"/>
              </a:rPr>
              <a:t>Feature Engineering</a:t>
            </a:r>
          </a:p>
        </p:txBody>
      </p:sp>
      <p:sp>
        <p:nvSpPr>
          <p:cNvPr id="4" name="Rectangle 3">
            <a:extLst>
              <a:ext uri="{FF2B5EF4-FFF2-40B4-BE49-F238E27FC236}">
                <a16:creationId xmlns:a16="http://schemas.microsoft.com/office/drawing/2014/main" id="{2ADF8CBE-A307-A249-BC24-68172026CC94}"/>
              </a:ext>
            </a:extLst>
          </p:cNvPr>
          <p:cNvSpPr/>
          <p:nvPr/>
        </p:nvSpPr>
        <p:spPr>
          <a:xfrm>
            <a:off x="0" y="813937"/>
            <a:ext cx="2528256" cy="461665"/>
          </a:xfrm>
          <a:prstGeom prst="rect">
            <a:avLst/>
          </a:prstGeom>
        </p:spPr>
        <p:txBody>
          <a:bodyPr wrap="none">
            <a:spAutoFit/>
          </a:bodyPr>
          <a:lstStyle/>
          <a:p>
            <a:pPr marL="285750" indent="-285750">
              <a:buFont typeface="Arial" panose="020B0604020202020204" pitchFamily="34" charset="0"/>
              <a:buChar char="•"/>
            </a:pPr>
            <a:r>
              <a:rPr lang="en-US" sz="2400" b="1" dirty="0">
                <a:solidFill>
                  <a:srgbClr val="1F1F1F"/>
                </a:solidFill>
                <a:latin typeface="Montserrat" panose="00000500000000000000" pitchFamily="2" charset="0"/>
              </a:rPr>
              <a:t>Other steps :</a:t>
            </a:r>
          </a:p>
        </p:txBody>
      </p:sp>
      <p:sp>
        <p:nvSpPr>
          <p:cNvPr id="5" name="TextBox 4">
            <a:extLst>
              <a:ext uri="{FF2B5EF4-FFF2-40B4-BE49-F238E27FC236}">
                <a16:creationId xmlns:a16="http://schemas.microsoft.com/office/drawing/2014/main" id="{C7014CE2-7A6D-F9EB-992C-3B8A780362FE}"/>
              </a:ext>
            </a:extLst>
          </p:cNvPr>
          <p:cNvSpPr txBox="1"/>
          <p:nvPr/>
        </p:nvSpPr>
        <p:spPr>
          <a:xfrm>
            <a:off x="1676400" y="2552700"/>
            <a:ext cx="14513910" cy="2246769"/>
          </a:xfrm>
          <a:prstGeom prst="rect">
            <a:avLst/>
          </a:prstGeom>
          <a:noFill/>
        </p:spPr>
        <p:txBody>
          <a:bodyPr wrap="none" rtlCol="0">
            <a:spAutoFit/>
          </a:bodyPr>
          <a:lstStyle/>
          <a:p>
            <a:pPr marL="285750" indent="-285750">
              <a:buFont typeface="Arial" panose="020B0604020202020204" pitchFamily="34" charset="0"/>
              <a:buChar char="•"/>
            </a:pPr>
            <a:r>
              <a:rPr lang="en-US" sz="2800" dirty="0">
                <a:latin typeface="Montserrat" panose="00000500000000000000" pitchFamily="2" charset="0"/>
              </a:rPr>
              <a:t>Drop features with weak correlation to target (&lt;=0.05)</a:t>
            </a:r>
          </a:p>
          <a:p>
            <a:pPr marL="285750" indent="-285750">
              <a:buFont typeface="Arial" panose="020B0604020202020204" pitchFamily="34" charset="0"/>
              <a:buChar char="•"/>
            </a:pPr>
            <a:r>
              <a:rPr lang="en-US" sz="2800" dirty="0">
                <a:latin typeface="Montserrat" panose="00000500000000000000" pitchFamily="2" charset="0"/>
              </a:rPr>
              <a:t>Drop features with high correlation between features (multi collinearity) (&gt;0.8)</a:t>
            </a:r>
          </a:p>
          <a:p>
            <a:pPr marL="285750" indent="-285750">
              <a:buFont typeface="Arial" panose="020B0604020202020204" pitchFamily="34" charset="0"/>
              <a:buChar char="•"/>
            </a:pPr>
            <a:r>
              <a:rPr lang="en-US" sz="2800" strike="sngStrike" dirty="0">
                <a:latin typeface="Montserrat" panose="00000500000000000000" pitchFamily="2" charset="0"/>
              </a:rPr>
              <a:t>Drop features with high VIF Score (&gt;5)</a:t>
            </a:r>
            <a:r>
              <a:rPr lang="en-US" sz="2800" dirty="0">
                <a:latin typeface="Montserrat" panose="00000500000000000000" pitchFamily="2" charset="0"/>
              </a:rPr>
              <a:t> ; </a:t>
            </a:r>
            <a:br>
              <a:rPr lang="en-US" sz="2800" dirty="0">
                <a:latin typeface="Montserrat" panose="00000500000000000000" pitchFamily="2" charset="0"/>
              </a:rPr>
            </a:br>
            <a:r>
              <a:rPr lang="en-US" sz="2800" dirty="0">
                <a:latin typeface="Montserrat" panose="00000500000000000000" pitchFamily="2" charset="0"/>
              </a:rPr>
              <a:t>canceled since it making model performance </a:t>
            </a:r>
            <a:br>
              <a:rPr lang="en-US" sz="2800" dirty="0">
                <a:latin typeface="Montserrat" panose="00000500000000000000" pitchFamily="2" charset="0"/>
              </a:rPr>
            </a:br>
            <a:r>
              <a:rPr lang="en-US" sz="2800" dirty="0">
                <a:latin typeface="Montserrat" panose="00000500000000000000" pitchFamily="2" charset="0"/>
              </a:rPr>
              <a:t>worse (by removing some important features)</a:t>
            </a:r>
          </a:p>
        </p:txBody>
      </p:sp>
    </p:spTree>
    <p:extLst>
      <p:ext uri="{BB962C8B-B14F-4D97-AF65-F5344CB8AC3E}">
        <p14:creationId xmlns:p14="http://schemas.microsoft.com/office/powerpoint/2010/main" val="8672734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E0B553-9C47-E14E-2D31-3CED6C9EC45D}"/>
            </a:ext>
          </a:extLst>
        </p:cNvPr>
        <p:cNvGrpSpPr/>
        <p:nvPr/>
      </p:nvGrpSpPr>
      <p:grpSpPr>
        <a:xfrm>
          <a:off x="0" y="0"/>
          <a:ext cx="0" cy="0"/>
          <a:chOff x="0" y="0"/>
          <a:chExt cx="0" cy="0"/>
        </a:xfrm>
      </p:grpSpPr>
      <p:sp>
        <p:nvSpPr>
          <p:cNvPr id="3" name="TextBox 3">
            <a:extLst>
              <a:ext uri="{FF2B5EF4-FFF2-40B4-BE49-F238E27FC236}">
                <a16:creationId xmlns:a16="http://schemas.microsoft.com/office/drawing/2014/main" id="{B1C33DFD-6C18-D54F-56FB-11D672BECA6E}"/>
              </a:ext>
            </a:extLst>
          </p:cNvPr>
          <p:cNvSpPr txBox="1"/>
          <p:nvPr/>
        </p:nvSpPr>
        <p:spPr>
          <a:xfrm>
            <a:off x="0" y="35087"/>
            <a:ext cx="17259300" cy="649217"/>
          </a:xfrm>
          <a:prstGeom prst="rect">
            <a:avLst/>
          </a:prstGeom>
        </p:spPr>
        <p:txBody>
          <a:bodyPr wrap="square" lIns="0" tIns="0" rIns="0" bIns="0" rtlCol="0" anchor="t">
            <a:spAutoFit/>
          </a:bodyPr>
          <a:lstStyle/>
          <a:p>
            <a:pPr>
              <a:lnSpc>
                <a:spcPts val="5280"/>
              </a:lnSpc>
            </a:pPr>
            <a:r>
              <a:rPr lang="en-US" sz="4400" b="1" spc="-48" dirty="0">
                <a:solidFill>
                  <a:srgbClr val="E74D4E"/>
                </a:solidFill>
                <a:latin typeface="Montserrat Bold"/>
                <a:ea typeface="Montserrat Bold"/>
                <a:cs typeface="Montserrat Bold"/>
                <a:sym typeface="Montserrat Bold"/>
              </a:rPr>
              <a:t>Modelling </a:t>
            </a:r>
          </a:p>
        </p:txBody>
      </p:sp>
      <p:sp>
        <p:nvSpPr>
          <p:cNvPr id="4" name="Rectangle 3">
            <a:extLst>
              <a:ext uri="{FF2B5EF4-FFF2-40B4-BE49-F238E27FC236}">
                <a16:creationId xmlns:a16="http://schemas.microsoft.com/office/drawing/2014/main" id="{124F2066-8756-B488-A044-EEF5FDAF1559}"/>
              </a:ext>
            </a:extLst>
          </p:cNvPr>
          <p:cNvSpPr/>
          <p:nvPr/>
        </p:nvSpPr>
        <p:spPr>
          <a:xfrm>
            <a:off x="0" y="813937"/>
            <a:ext cx="8762335" cy="461665"/>
          </a:xfrm>
          <a:prstGeom prst="rect">
            <a:avLst/>
          </a:prstGeom>
        </p:spPr>
        <p:txBody>
          <a:bodyPr wrap="none">
            <a:spAutoFit/>
          </a:bodyPr>
          <a:lstStyle/>
          <a:p>
            <a:pPr marL="285750" indent="-285750">
              <a:buFont typeface="Arial" panose="020B0604020202020204" pitchFamily="34" charset="0"/>
              <a:buChar char="•"/>
            </a:pPr>
            <a:r>
              <a:rPr lang="en-US" sz="2400" b="1" dirty="0">
                <a:solidFill>
                  <a:srgbClr val="1F1F1F"/>
                </a:solidFill>
                <a:latin typeface="Montserrat" panose="00000500000000000000" pitchFamily="2" charset="0"/>
              </a:rPr>
              <a:t>Modelling after feature engineering prior to Tuning</a:t>
            </a:r>
          </a:p>
        </p:txBody>
      </p:sp>
      <p:sp>
        <p:nvSpPr>
          <p:cNvPr id="5" name="TextBox 4">
            <a:extLst>
              <a:ext uri="{FF2B5EF4-FFF2-40B4-BE49-F238E27FC236}">
                <a16:creationId xmlns:a16="http://schemas.microsoft.com/office/drawing/2014/main" id="{223A38CF-9193-39A4-2743-93D305A7114F}"/>
              </a:ext>
            </a:extLst>
          </p:cNvPr>
          <p:cNvSpPr txBox="1"/>
          <p:nvPr/>
        </p:nvSpPr>
        <p:spPr>
          <a:xfrm>
            <a:off x="2286000" y="6362700"/>
            <a:ext cx="9664825" cy="1384995"/>
          </a:xfrm>
          <a:prstGeom prst="rect">
            <a:avLst/>
          </a:prstGeom>
          <a:noFill/>
        </p:spPr>
        <p:txBody>
          <a:bodyPr wrap="none" rtlCol="0">
            <a:spAutoFit/>
          </a:bodyPr>
          <a:lstStyle/>
          <a:p>
            <a:pPr marL="457200" indent="-457200">
              <a:buFont typeface="Arial" panose="020B0604020202020204" pitchFamily="34" charset="0"/>
              <a:buChar char="•"/>
            </a:pPr>
            <a:r>
              <a:rPr lang="en-US" sz="2800" dirty="0">
                <a:latin typeface="Montserrat" panose="00000500000000000000" pitchFamily="2" charset="0"/>
              </a:rPr>
              <a:t>Got performance drop for XGB</a:t>
            </a:r>
          </a:p>
          <a:p>
            <a:pPr marL="457200" indent="-457200">
              <a:buFont typeface="Arial" panose="020B0604020202020204" pitchFamily="34" charset="0"/>
              <a:buChar char="•"/>
            </a:pPr>
            <a:r>
              <a:rPr lang="en-US" sz="2800" dirty="0">
                <a:latin typeface="Montserrat" panose="00000500000000000000" pitchFamily="2" charset="0"/>
              </a:rPr>
              <a:t>Got slight performance drop on Linear Regression</a:t>
            </a:r>
          </a:p>
          <a:p>
            <a:pPr marL="457200" indent="-457200">
              <a:buFont typeface="Arial" panose="020B0604020202020204" pitchFamily="34" charset="0"/>
              <a:buChar char="•"/>
            </a:pPr>
            <a:r>
              <a:rPr lang="en-US" sz="2800" dirty="0">
                <a:latin typeface="Montserrat" panose="00000500000000000000" pitchFamily="2" charset="0"/>
              </a:rPr>
              <a:t>Got promising result with Random Forest</a:t>
            </a:r>
          </a:p>
        </p:txBody>
      </p:sp>
      <p:pic>
        <p:nvPicPr>
          <p:cNvPr id="6" name="Picture 5">
            <a:extLst>
              <a:ext uri="{FF2B5EF4-FFF2-40B4-BE49-F238E27FC236}">
                <a16:creationId xmlns:a16="http://schemas.microsoft.com/office/drawing/2014/main" id="{90F4F1A4-760B-791A-E51F-AEB2FDA92F80}"/>
              </a:ext>
            </a:extLst>
          </p:cNvPr>
          <p:cNvPicPr>
            <a:picLocks noChangeAspect="1"/>
          </p:cNvPicPr>
          <p:nvPr/>
        </p:nvPicPr>
        <p:blipFill>
          <a:blip r:embed="rId2"/>
          <a:stretch>
            <a:fillRect/>
          </a:stretch>
        </p:blipFill>
        <p:spPr>
          <a:xfrm>
            <a:off x="2286000" y="1541389"/>
            <a:ext cx="13716000" cy="4250724"/>
          </a:xfrm>
          <a:prstGeom prst="rect">
            <a:avLst/>
          </a:prstGeom>
        </p:spPr>
      </p:pic>
    </p:spTree>
    <p:extLst>
      <p:ext uri="{BB962C8B-B14F-4D97-AF65-F5344CB8AC3E}">
        <p14:creationId xmlns:p14="http://schemas.microsoft.com/office/powerpoint/2010/main" val="228892168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77AF49-219E-E10E-516B-2498839CCE64}"/>
            </a:ext>
          </a:extLst>
        </p:cNvPr>
        <p:cNvGrpSpPr/>
        <p:nvPr/>
      </p:nvGrpSpPr>
      <p:grpSpPr>
        <a:xfrm>
          <a:off x="0" y="0"/>
          <a:ext cx="0" cy="0"/>
          <a:chOff x="0" y="0"/>
          <a:chExt cx="0" cy="0"/>
        </a:xfrm>
      </p:grpSpPr>
      <p:sp>
        <p:nvSpPr>
          <p:cNvPr id="3" name="TextBox 3">
            <a:extLst>
              <a:ext uri="{FF2B5EF4-FFF2-40B4-BE49-F238E27FC236}">
                <a16:creationId xmlns:a16="http://schemas.microsoft.com/office/drawing/2014/main" id="{225869BD-D389-BC0F-D39E-1D27E5711136}"/>
              </a:ext>
            </a:extLst>
          </p:cNvPr>
          <p:cNvSpPr txBox="1"/>
          <p:nvPr/>
        </p:nvSpPr>
        <p:spPr>
          <a:xfrm>
            <a:off x="0" y="35087"/>
            <a:ext cx="17259300" cy="649217"/>
          </a:xfrm>
          <a:prstGeom prst="rect">
            <a:avLst/>
          </a:prstGeom>
        </p:spPr>
        <p:txBody>
          <a:bodyPr wrap="square" lIns="0" tIns="0" rIns="0" bIns="0" rtlCol="0" anchor="t">
            <a:spAutoFit/>
          </a:bodyPr>
          <a:lstStyle/>
          <a:p>
            <a:pPr>
              <a:lnSpc>
                <a:spcPts val="5280"/>
              </a:lnSpc>
            </a:pPr>
            <a:r>
              <a:rPr lang="en-US" sz="4400" b="1" spc="-48" dirty="0">
                <a:solidFill>
                  <a:srgbClr val="E74D4E"/>
                </a:solidFill>
                <a:latin typeface="Montserrat Bold"/>
                <a:ea typeface="Montserrat Bold"/>
                <a:cs typeface="Montserrat Bold"/>
                <a:sym typeface="Montserrat Bold"/>
              </a:rPr>
              <a:t>Model Tuning </a:t>
            </a:r>
          </a:p>
        </p:txBody>
      </p:sp>
      <p:sp>
        <p:nvSpPr>
          <p:cNvPr id="4" name="Rectangle 3">
            <a:extLst>
              <a:ext uri="{FF2B5EF4-FFF2-40B4-BE49-F238E27FC236}">
                <a16:creationId xmlns:a16="http://schemas.microsoft.com/office/drawing/2014/main" id="{C5098867-A435-D348-DFA9-059D884B53FA}"/>
              </a:ext>
            </a:extLst>
          </p:cNvPr>
          <p:cNvSpPr/>
          <p:nvPr/>
        </p:nvSpPr>
        <p:spPr>
          <a:xfrm>
            <a:off x="0" y="813937"/>
            <a:ext cx="6454011" cy="461665"/>
          </a:xfrm>
          <a:prstGeom prst="rect">
            <a:avLst/>
          </a:prstGeom>
        </p:spPr>
        <p:txBody>
          <a:bodyPr wrap="none">
            <a:spAutoFit/>
          </a:bodyPr>
          <a:lstStyle/>
          <a:p>
            <a:pPr marL="285750" indent="-285750">
              <a:buFont typeface="Arial" panose="020B0604020202020204" pitchFamily="34" charset="0"/>
              <a:buChar char="•"/>
            </a:pPr>
            <a:r>
              <a:rPr lang="en-US" sz="2400" b="1" dirty="0">
                <a:solidFill>
                  <a:srgbClr val="1F1F1F"/>
                </a:solidFill>
                <a:latin typeface="Montserrat" panose="00000500000000000000" pitchFamily="2" charset="0"/>
              </a:rPr>
              <a:t>Tune the Model with Random Search</a:t>
            </a:r>
          </a:p>
        </p:txBody>
      </p:sp>
      <p:sp>
        <p:nvSpPr>
          <p:cNvPr id="5" name="TextBox 4">
            <a:extLst>
              <a:ext uri="{FF2B5EF4-FFF2-40B4-BE49-F238E27FC236}">
                <a16:creationId xmlns:a16="http://schemas.microsoft.com/office/drawing/2014/main" id="{9FE00E16-929D-86C2-F215-29A5981FCC43}"/>
              </a:ext>
            </a:extLst>
          </p:cNvPr>
          <p:cNvSpPr txBox="1"/>
          <p:nvPr/>
        </p:nvSpPr>
        <p:spPr>
          <a:xfrm>
            <a:off x="2976295" y="6545673"/>
            <a:ext cx="8066632" cy="954107"/>
          </a:xfrm>
          <a:prstGeom prst="rect">
            <a:avLst/>
          </a:prstGeom>
          <a:noFill/>
        </p:spPr>
        <p:txBody>
          <a:bodyPr wrap="none" rtlCol="0">
            <a:spAutoFit/>
          </a:bodyPr>
          <a:lstStyle/>
          <a:p>
            <a:pPr marL="457200" indent="-457200">
              <a:buFont typeface="Arial" panose="020B0604020202020204" pitchFamily="34" charset="0"/>
              <a:buChar char="•"/>
            </a:pPr>
            <a:r>
              <a:rPr lang="en-US" sz="2800" dirty="0">
                <a:latin typeface="Montserrat" panose="00000500000000000000" pitchFamily="2" charset="0"/>
              </a:rPr>
              <a:t>XGB Model is the current Best Model</a:t>
            </a:r>
          </a:p>
          <a:p>
            <a:pPr marL="457200" indent="-457200">
              <a:buFont typeface="Arial" panose="020B0604020202020204" pitchFamily="34" charset="0"/>
              <a:buChar char="•"/>
            </a:pPr>
            <a:r>
              <a:rPr lang="en-US" sz="2800" dirty="0">
                <a:latin typeface="Montserrat" panose="00000500000000000000" pitchFamily="2" charset="0"/>
              </a:rPr>
              <a:t>Random Forest without tuning #2 model</a:t>
            </a:r>
          </a:p>
        </p:txBody>
      </p:sp>
      <p:pic>
        <p:nvPicPr>
          <p:cNvPr id="9" name="Picture 8">
            <a:extLst>
              <a:ext uri="{FF2B5EF4-FFF2-40B4-BE49-F238E27FC236}">
                <a16:creationId xmlns:a16="http://schemas.microsoft.com/office/drawing/2014/main" id="{AE09C5EF-C53F-1034-6018-D75C18EEF69F}"/>
              </a:ext>
            </a:extLst>
          </p:cNvPr>
          <p:cNvPicPr>
            <a:picLocks noChangeAspect="1"/>
          </p:cNvPicPr>
          <p:nvPr/>
        </p:nvPicPr>
        <p:blipFill>
          <a:blip r:embed="rId2"/>
          <a:stretch>
            <a:fillRect/>
          </a:stretch>
        </p:blipFill>
        <p:spPr>
          <a:xfrm>
            <a:off x="2969764" y="1405235"/>
            <a:ext cx="12565458" cy="4957465"/>
          </a:xfrm>
          <a:prstGeom prst="rect">
            <a:avLst/>
          </a:prstGeom>
        </p:spPr>
      </p:pic>
    </p:spTree>
    <p:extLst>
      <p:ext uri="{BB962C8B-B14F-4D97-AF65-F5344CB8AC3E}">
        <p14:creationId xmlns:p14="http://schemas.microsoft.com/office/powerpoint/2010/main" val="349206374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F0A08A-4FEF-73FC-2194-D18106A5B5F9}"/>
            </a:ext>
          </a:extLst>
        </p:cNvPr>
        <p:cNvGrpSpPr/>
        <p:nvPr/>
      </p:nvGrpSpPr>
      <p:grpSpPr>
        <a:xfrm>
          <a:off x="0" y="0"/>
          <a:ext cx="0" cy="0"/>
          <a:chOff x="0" y="0"/>
          <a:chExt cx="0" cy="0"/>
        </a:xfrm>
      </p:grpSpPr>
      <p:sp>
        <p:nvSpPr>
          <p:cNvPr id="3" name="TextBox 3">
            <a:extLst>
              <a:ext uri="{FF2B5EF4-FFF2-40B4-BE49-F238E27FC236}">
                <a16:creationId xmlns:a16="http://schemas.microsoft.com/office/drawing/2014/main" id="{9723A0E9-D491-4B72-48C6-B1385F9A7CF9}"/>
              </a:ext>
            </a:extLst>
          </p:cNvPr>
          <p:cNvSpPr txBox="1"/>
          <p:nvPr/>
        </p:nvSpPr>
        <p:spPr>
          <a:xfrm>
            <a:off x="0" y="35087"/>
            <a:ext cx="17259300" cy="649217"/>
          </a:xfrm>
          <a:prstGeom prst="rect">
            <a:avLst/>
          </a:prstGeom>
        </p:spPr>
        <p:txBody>
          <a:bodyPr wrap="square" lIns="0" tIns="0" rIns="0" bIns="0" rtlCol="0" anchor="t">
            <a:spAutoFit/>
          </a:bodyPr>
          <a:lstStyle/>
          <a:p>
            <a:pPr>
              <a:lnSpc>
                <a:spcPts val="5280"/>
              </a:lnSpc>
            </a:pPr>
            <a:r>
              <a:rPr lang="en-US" sz="4400" b="1" spc="-48" dirty="0">
                <a:solidFill>
                  <a:srgbClr val="E74D4E"/>
                </a:solidFill>
                <a:latin typeface="Montserrat Bold"/>
                <a:ea typeface="Montserrat Bold"/>
                <a:cs typeface="Montserrat Bold"/>
                <a:sym typeface="Montserrat Bold"/>
              </a:rPr>
              <a:t>Model Stacking Models (Ensemble) </a:t>
            </a:r>
          </a:p>
        </p:txBody>
      </p:sp>
      <p:sp>
        <p:nvSpPr>
          <p:cNvPr id="4" name="Rectangle 3">
            <a:extLst>
              <a:ext uri="{FF2B5EF4-FFF2-40B4-BE49-F238E27FC236}">
                <a16:creationId xmlns:a16="http://schemas.microsoft.com/office/drawing/2014/main" id="{F0D622BD-A077-E2C3-ABA6-4F782150EC91}"/>
              </a:ext>
            </a:extLst>
          </p:cNvPr>
          <p:cNvSpPr/>
          <p:nvPr/>
        </p:nvSpPr>
        <p:spPr>
          <a:xfrm>
            <a:off x="0" y="813937"/>
            <a:ext cx="14398493" cy="461665"/>
          </a:xfrm>
          <a:prstGeom prst="rect">
            <a:avLst/>
          </a:prstGeom>
        </p:spPr>
        <p:txBody>
          <a:bodyPr wrap="none">
            <a:spAutoFit/>
          </a:bodyPr>
          <a:lstStyle/>
          <a:p>
            <a:pPr marL="285750" indent="-285750">
              <a:buFont typeface="Arial" panose="020B0604020202020204" pitchFamily="34" charset="0"/>
              <a:buChar char="•"/>
            </a:pPr>
            <a:r>
              <a:rPr lang="en-US" sz="2400" b="1" dirty="0">
                <a:solidFill>
                  <a:srgbClr val="1F1F1F"/>
                </a:solidFill>
                <a:latin typeface="Montserrat" panose="00000500000000000000" pitchFamily="2" charset="0"/>
              </a:rPr>
              <a:t>Stacking 2 Models : </a:t>
            </a:r>
            <a:r>
              <a:rPr lang="en-US" sz="2400" b="1" dirty="0" err="1">
                <a:solidFill>
                  <a:srgbClr val="1F1F1F"/>
                </a:solidFill>
                <a:latin typeface="Montserrat" panose="00000500000000000000" pitchFamily="2" charset="0"/>
              </a:rPr>
              <a:t>Tuned_XGB</a:t>
            </a:r>
            <a:r>
              <a:rPr lang="en-US" sz="2400" b="1" dirty="0">
                <a:solidFill>
                  <a:srgbClr val="1F1F1F"/>
                </a:solidFill>
                <a:latin typeface="Montserrat" panose="00000500000000000000" pitchFamily="2" charset="0"/>
              </a:rPr>
              <a:t> and Untuned Feature </a:t>
            </a:r>
            <a:r>
              <a:rPr lang="en-US" sz="2400" b="1" dirty="0" err="1">
                <a:solidFill>
                  <a:srgbClr val="1F1F1F"/>
                </a:solidFill>
                <a:latin typeface="Montserrat" panose="00000500000000000000" pitchFamily="2" charset="0"/>
              </a:rPr>
              <a:t>Enginered</a:t>
            </a:r>
            <a:r>
              <a:rPr lang="en-US" sz="2400" b="1" dirty="0">
                <a:solidFill>
                  <a:srgbClr val="1F1F1F"/>
                </a:solidFill>
                <a:latin typeface="Montserrat" panose="00000500000000000000" pitchFamily="2" charset="0"/>
              </a:rPr>
              <a:t> Random Forest Model</a:t>
            </a:r>
          </a:p>
        </p:txBody>
      </p:sp>
      <p:pic>
        <p:nvPicPr>
          <p:cNvPr id="8" name="Picture 7">
            <a:extLst>
              <a:ext uri="{FF2B5EF4-FFF2-40B4-BE49-F238E27FC236}">
                <a16:creationId xmlns:a16="http://schemas.microsoft.com/office/drawing/2014/main" id="{0613D04A-6D19-268D-A011-F7BD5A57805F}"/>
              </a:ext>
            </a:extLst>
          </p:cNvPr>
          <p:cNvPicPr>
            <a:picLocks noChangeAspect="1"/>
          </p:cNvPicPr>
          <p:nvPr/>
        </p:nvPicPr>
        <p:blipFill>
          <a:blip r:embed="rId2"/>
          <a:stretch>
            <a:fillRect/>
          </a:stretch>
        </p:blipFill>
        <p:spPr>
          <a:xfrm>
            <a:off x="652550" y="2720580"/>
            <a:ext cx="17259300" cy="2990214"/>
          </a:xfrm>
          <a:prstGeom prst="rect">
            <a:avLst/>
          </a:prstGeom>
        </p:spPr>
      </p:pic>
    </p:spTree>
    <p:extLst>
      <p:ext uri="{BB962C8B-B14F-4D97-AF65-F5344CB8AC3E}">
        <p14:creationId xmlns:p14="http://schemas.microsoft.com/office/powerpoint/2010/main" val="172700611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3">
            <a:extLst>
              <a:ext uri="{FF2B5EF4-FFF2-40B4-BE49-F238E27FC236}">
                <a16:creationId xmlns:a16="http://schemas.microsoft.com/office/drawing/2014/main" id="{132BA126-48D2-4119-BBC8-8C73A4A71EF9}"/>
              </a:ext>
            </a:extLst>
          </p:cNvPr>
          <p:cNvSpPr txBox="1"/>
          <p:nvPr/>
        </p:nvSpPr>
        <p:spPr>
          <a:xfrm>
            <a:off x="228600" y="91444"/>
            <a:ext cx="12145206" cy="679673"/>
          </a:xfrm>
          <a:prstGeom prst="rect">
            <a:avLst/>
          </a:prstGeom>
        </p:spPr>
        <p:txBody>
          <a:bodyPr lIns="0" tIns="0" rIns="0" bIns="0" rtlCol="0" anchor="t">
            <a:spAutoFit/>
          </a:bodyPr>
          <a:lstStyle/>
          <a:p>
            <a:pPr algn="l">
              <a:lnSpc>
                <a:spcPts val="5280"/>
              </a:lnSpc>
            </a:pPr>
            <a:r>
              <a:rPr lang="en-US" sz="4800" b="1" spc="-48" dirty="0">
                <a:solidFill>
                  <a:srgbClr val="E74D4E"/>
                </a:solidFill>
                <a:latin typeface="Montserrat Bold"/>
                <a:ea typeface="Montserrat Bold"/>
                <a:cs typeface="Montserrat Bold"/>
                <a:sym typeface="Montserrat Bold"/>
              </a:rPr>
              <a:t>Conclusion</a:t>
            </a:r>
          </a:p>
        </p:txBody>
      </p:sp>
      <p:sp>
        <p:nvSpPr>
          <p:cNvPr id="4" name="Rectangle 3">
            <a:extLst>
              <a:ext uri="{FF2B5EF4-FFF2-40B4-BE49-F238E27FC236}">
                <a16:creationId xmlns:a16="http://schemas.microsoft.com/office/drawing/2014/main" id="{8361C616-0927-4868-BF63-B660CBCE21CB}"/>
              </a:ext>
            </a:extLst>
          </p:cNvPr>
          <p:cNvSpPr/>
          <p:nvPr/>
        </p:nvSpPr>
        <p:spPr>
          <a:xfrm>
            <a:off x="1905000" y="5295900"/>
            <a:ext cx="15430500" cy="1200329"/>
          </a:xfrm>
          <a:prstGeom prst="rect">
            <a:avLst/>
          </a:prstGeom>
        </p:spPr>
        <p:txBody>
          <a:bodyPr wrap="square">
            <a:spAutoFit/>
          </a:bodyPr>
          <a:lstStyle/>
          <a:p>
            <a:r>
              <a:rPr lang="en-US" sz="2400" dirty="0">
                <a:latin typeface="Montserrat" panose="00000500000000000000" pitchFamily="2" charset="0"/>
              </a:rPr>
              <a:t>Combining the tuned XGB and the feature-engineered Random Forest resulted in the model with the lowest error in this experiment; although the improvement is not very significant, it at least managed to smooth out the previous best result (the tuned XGB model).</a:t>
            </a:r>
          </a:p>
        </p:txBody>
      </p:sp>
    </p:spTree>
    <p:extLst>
      <p:ext uri="{BB962C8B-B14F-4D97-AF65-F5344CB8AC3E}">
        <p14:creationId xmlns:p14="http://schemas.microsoft.com/office/powerpoint/2010/main" val="22518269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3150950" y="-102870"/>
            <a:ext cx="5246370" cy="10389870"/>
            <a:chOff x="0" y="0"/>
            <a:chExt cx="812800" cy="1609663"/>
          </a:xfrm>
        </p:grpSpPr>
        <p:sp>
          <p:nvSpPr>
            <p:cNvPr id="3" name="Freeform 3"/>
            <p:cNvSpPr/>
            <p:nvPr/>
          </p:nvSpPr>
          <p:spPr>
            <a:xfrm>
              <a:off x="0" y="0"/>
              <a:ext cx="812800" cy="1609663"/>
            </a:xfrm>
            <a:custGeom>
              <a:avLst/>
              <a:gdLst/>
              <a:ahLst/>
              <a:cxnLst/>
              <a:rect l="l" t="t" r="r" b="b"/>
              <a:pathLst>
                <a:path w="812800" h="1609663">
                  <a:moveTo>
                    <a:pt x="0" y="0"/>
                  </a:moveTo>
                  <a:lnTo>
                    <a:pt x="812800" y="0"/>
                  </a:lnTo>
                  <a:lnTo>
                    <a:pt x="812800" y="1609663"/>
                  </a:lnTo>
                  <a:lnTo>
                    <a:pt x="0" y="1609663"/>
                  </a:lnTo>
                  <a:close/>
                </a:path>
              </a:pathLst>
            </a:custGeom>
            <a:solidFill>
              <a:srgbClr val="000000">
                <a:alpha val="0"/>
              </a:srgbClr>
            </a:solidFill>
            <a:ln w="12700">
              <a:solidFill>
                <a:srgbClr val="000000"/>
              </a:solidFill>
            </a:ln>
          </p:spPr>
          <p:txBody>
            <a:bodyPr/>
            <a:lstStyle/>
            <a:p>
              <a:endParaRPr lang="en-US"/>
            </a:p>
          </p:txBody>
        </p:sp>
      </p:grpSp>
      <p:sp>
        <p:nvSpPr>
          <p:cNvPr id="6" name="TextBox 6"/>
          <p:cNvSpPr txBox="1"/>
          <p:nvPr/>
        </p:nvSpPr>
        <p:spPr>
          <a:xfrm>
            <a:off x="1028700" y="1085850"/>
            <a:ext cx="6374274" cy="679673"/>
          </a:xfrm>
          <a:prstGeom prst="rect">
            <a:avLst/>
          </a:prstGeom>
        </p:spPr>
        <p:txBody>
          <a:bodyPr lIns="0" tIns="0" rIns="0" bIns="0" rtlCol="0" anchor="t">
            <a:spAutoFit/>
          </a:bodyPr>
          <a:lstStyle/>
          <a:p>
            <a:pPr algn="l">
              <a:lnSpc>
                <a:spcPts val="5280"/>
              </a:lnSpc>
            </a:pPr>
            <a:r>
              <a:rPr lang="en-US" sz="4800" b="1" spc="-48" dirty="0">
                <a:solidFill>
                  <a:srgbClr val="E74D4E"/>
                </a:solidFill>
                <a:latin typeface="Montserrat Bold"/>
                <a:ea typeface="Montserrat Bold"/>
                <a:cs typeface="Montserrat Bold"/>
                <a:sym typeface="Montserrat Bold"/>
              </a:rPr>
              <a:t>List of Contents</a:t>
            </a:r>
          </a:p>
        </p:txBody>
      </p:sp>
      <p:sp>
        <p:nvSpPr>
          <p:cNvPr id="8" name="TextBox 7">
            <a:extLst>
              <a:ext uri="{FF2B5EF4-FFF2-40B4-BE49-F238E27FC236}">
                <a16:creationId xmlns:a16="http://schemas.microsoft.com/office/drawing/2014/main" id="{D53B945B-AFBA-4A5E-AF5E-6281FA71597D}"/>
              </a:ext>
            </a:extLst>
          </p:cNvPr>
          <p:cNvSpPr txBox="1"/>
          <p:nvPr/>
        </p:nvSpPr>
        <p:spPr>
          <a:xfrm>
            <a:off x="1028700" y="2736422"/>
            <a:ext cx="6736139" cy="3970318"/>
          </a:xfrm>
          <a:prstGeom prst="rect">
            <a:avLst/>
          </a:prstGeom>
          <a:noFill/>
        </p:spPr>
        <p:txBody>
          <a:bodyPr wrap="none" rtlCol="0">
            <a:spAutoFit/>
          </a:bodyPr>
          <a:lstStyle/>
          <a:p>
            <a:pPr marL="285750" indent="-285750">
              <a:buFont typeface="Arial" panose="020B0604020202020204" pitchFamily="34" charset="0"/>
              <a:buChar char="•"/>
            </a:pPr>
            <a:r>
              <a:rPr lang="en-US" sz="2800" dirty="0">
                <a:latin typeface="Montserrat" panose="00000500000000000000" pitchFamily="2" charset="0"/>
              </a:rPr>
              <a:t>Background &amp; Problem Statement</a:t>
            </a:r>
          </a:p>
          <a:p>
            <a:pPr marL="285750" indent="-285750">
              <a:buFont typeface="Arial" panose="020B0604020202020204" pitchFamily="34" charset="0"/>
              <a:buChar char="•"/>
            </a:pPr>
            <a:r>
              <a:rPr lang="en-US" sz="2800" dirty="0">
                <a:latin typeface="Montserrat" panose="00000500000000000000" pitchFamily="2" charset="0"/>
              </a:rPr>
              <a:t>Objectives &amp; Scope</a:t>
            </a:r>
          </a:p>
          <a:p>
            <a:pPr marL="285750" indent="-285750">
              <a:buFont typeface="Arial" panose="020B0604020202020204" pitchFamily="34" charset="0"/>
              <a:buChar char="•"/>
            </a:pPr>
            <a:r>
              <a:rPr lang="en-US" sz="2800" dirty="0">
                <a:latin typeface="Montserrat" panose="00000500000000000000" pitchFamily="2" charset="0"/>
              </a:rPr>
              <a:t>Data Collection</a:t>
            </a:r>
          </a:p>
          <a:p>
            <a:pPr marL="285750" indent="-285750">
              <a:buFont typeface="Arial" panose="020B0604020202020204" pitchFamily="34" charset="0"/>
              <a:buChar char="•"/>
            </a:pPr>
            <a:r>
              <a:rPr lang="en-US" sz="2800" dirty="0">
                <a:latin typeface="Montserrat" panose="00000500000000000000" pitchFamily="2" charset="0"/>
              </a:rPr>
              <a:t>Data Preprocessing</a:t>
            </a:r>
          </a:p>
          <a:p>
            <a:pPr marL="285750" indent="-285750">
              <a:buFont typeface="Arial" panose="020B0604020202020204" pitchFamily="34" charset="0"/>
              <a:buChar char="•"/>
            </a:pPr>
            <a:r>
              <a:rPr lang="en-US" sz="2800" dirty="0">
                <a:latin typeface="Montserrat" panose="00000500000000000000" pitchFamily="2" charset="0"/>
              </a:rPr>
              <a:t>Creating Baseline Mode</a:t>
            </a:r>
          </a:p>
          <a:p>
            <a:pPr marL="285750" indent="-285750">
              <a:buFont typeface="Arial" panose="020B0604020202020204" pitchFamily="34" charset="0"/>
              <a:buChar char="•"/>
            </a:pPr>
            <a:r>
              <a:rPr lang="en-US" sz="2800" dirty="0">
                <a:latin typeface="Montserrat" panose="00000500000000000000" pitchFamily="2" charset="0"/>
              </a:rPr>
              <a:t>Feature Engineering</a:t>
            </a:r>
          </a:p>
          <a:p>
            <a:pPr marL="285750" indent="-285750">
              <a:buFont typeface="Arial" panose="020B0604020202020204" pitchFamily="34" charset="0"/>
              <a:buChar char="•"/>
            </a:pPr>
            <a:r>
              <a:rPr lang="en-US" sz="2800" dirty="0">
                <a:latin typeface="Montserrat" panose="00000500000000000000" pitchFamily="2" charset="0"/>
              </a:rPr>
              <a:t>Modelling</a:t>
            </a:r>
          </a:p>
          <a:p>
            <a:pPr marL="285750" indent="-285750">
              <a:buFont typeface="Arial" panose="020B0604020202020204" pitchFamily="34" charset="0"/>
              <a:buChar char="•"/>
            </a:pPr>
            <a:r>
              <a:rPr lang="en-US" sz="2800" dirty="0">
                <a:latin typeface="Montserrat" panose="00000500000000000000" pitchFamily="2" charset="0"/>
              </a:rPr>
              <a:t>Model Tuning</a:t>
            </a:r>
          </a:p>
          <a:p>
            <a:pPr marL="285750" indent="-285750">
              <a:buFont typeface="Arial" panose="020B0604020202020204" pitchFamily="34" charset="0"/>
              <a:buChar char="•"/>
            </a:pPr>
            <a:r>
              <a:rPr lang="en-US" sz="2800" dirty="0">
                <a:latin typeface="Montserrat" panose="00000500000000000000" pitchFamily="2" charset="0"/>
              </a:rPr>
              <a:t>Conclusion</a:t>
            </a:r>
          </a:p>
        </p:txBody>
      </p:sp>
      <p:pic>
        <p:nvPicPr>
          <p:cNvPr id="9" name="Picture 8">
            <a:extLst>
              <a:ext uri="{FF2B5EF4-FFF2-40B4-BE49-F238E27FC236}">
                <a16:creationId xmlns:a16="http://schemas.microsoft.com/office/drawing/2014/main" id="{2CAAF162-3BEB-42AD-BCC4-561305200D40}"/>
              </a:ext>
            </a:extLst>
          </p:cNvPr>
          <p:cNvPicPr>
            <a:picLocks noChangeAspect="1"/>
          </p:cNvPicPr>
          <p:nvPr/>
        </p:nvPicPr>
        <p:blipFill>
          <a:blip r:embed="rId2"/>
          <a:stretch>
            <a:fillRect/>
          </a:stretch>
        </p:blipFill>
        <p:spPr>
          <a:xfrm>
            <a:off x="13496088" y="2109968"/>
            <a:ext cx="4435949" cy="4884672"/>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3150950" y="-102870"/>
            <a:ext cx="5246370" cy="10389870"/>
            <a:chOff x="0" y="0"/>
            <a:chExt cx="812800" cy="1609663"/>
          </a:xfrm>
        </p:grpSpPr>
        <p:sp>
          <p:nvSpPr>
            <p:cNvPr id="3" name="Freeform 3"/>
            <p:cNvSpPr/>
            <p:nvPr/>
          </p:nvSpPr>
          <p:spPr>
            <a:xfrm>
              <a:off x="0" y="0"/>
              <a:ext cx="812800" cy="1609663"/>
            </a:xfrm>
            <a:custGeom>
              <a:avLst/>
              <a:gdLst/>
              <a:ahLst/>
              <a:cxnLst/>
              <a:rect l="l" t="t" r="r" b="b"/>
              <a:pathLst>
                <a:path w="812800" h="1609663">
                  <a:moveTo>
                    <a:pt x="0" y="0"/>
                  </a:moveTo>
                  <a:lnTo>
                    <a:pt x="812800" y="0"/>
                  </a:lnTo>
                  <a:lnTo>
                    <a:pt x="812800" y="1609663"/>
                  </a:lnTo>
                  <a:lnTo>
                    <a:pt x="0" y="1609663"/>
                  </a:lnTo>
                  <a:close/>
                </a:path>
              </a:pathLst>
            </a:custGeom>
            <a:solidFill>
              <a:srgbClr val="000000">
                <a:alpha val="0"/>
              </a:srgbClr>
            </a:solidFill>
            <a:ln w="12700">
              <a:solidFill>
                <a:srgbClr val="000000"/>
              </a:solidFill>
            </a:ln>
          </p:spPr>
          <p:txBody>
            <a:bodyPr/>
            <a:lstStyle/>
            <a:p>
              <a:endParaRPr lang="en-US"/>
            </a:p>
          </p:txBody>
        </p:sp>
      </p:grpSp>
      <p:sp>
        <p:nvSpPr>
          <p:cNvPr id="4" name="Freeform 4"/>
          <p:cNvSpPr/>
          <p:nvPr/>
        </p:nvSpPr>
        <p:spPr>
          <a:xfrm>
            <a:off x="13787835" y="2736422"/>
            <a:ext cx="3972601" cy="4114800"/>
          </a:xfrm>
          <a:custGeom>
            <a:avLst/>
            <a:gdLst/>
            <a:ahLst/>
            <a:cxnLst/>
            <a:rect l="l" t="t" r="r" b="b"/>
            <a:pathLst>
              <a:path w="3972601" h="4114800">
                <a:moveTo>
                  <a:pt x="0" y="0"/>
                </a:moveTo>
                <a:lnTo>
                  <a:pt x="3972601" y="0"/>
                </a:lnTo>
                <a:lnTo>
                  <a:pt x="3972601" y="4114800"/>
                </a:lnTo>
                <a:lnTo>
                  <a:pt x="0" y="4114800"/>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txBody>
          <a:bodyPr/>
          <a:lstStyle/>
          <a:p>
            <a:endParaRPr lang="en-US"/>
          </a:p>
        </p:txBody>
      </p:sp>
      <p:sp>
        <p:nvSpPr>
          <p:cNvPr id="5" name="TextBox 5"/>
          <p:cNvSpPr txBox="1"/>
          <p:nvPr/>
        </p:nvSpPr>
        <p:spPr>
          <a:xfrm>
            <a:off x="838200" y="2019300"/>
            <a:ext cx="10516188" cy="2872581"/>
          </a:xfrm>
          <a:prstGeom prst="rect">
            <a:avLst/>
          </a:prstGeom>
        </p:spPr>
        <p:txBody>
          <a:bodyPr lIns="0" tIns="0" rIns="0" bIns="0" rtlCol="0" anchor="t">
            <a:spAutoFit/>
          </a:bodyPr>
          <a:lstStyle/>
          <a:p>
            <a:pPr algn="l">
              <a:lnSpc>
                <a:spcPts val="2800"/>
              </a:lnSpc>
            </a:pPr>
            <a:r>
              <a:rPr lang="en-US" sz="2000" b="1" dirty="0">
                <a:solidFill>
                  <a:srgbClr val="141414"/>
                </a:solidFill>
                <a:latin typeface="Montserrat"/>
                <a:ea typeface="Montserrat"/>
                <a:cs typeface="Montserrat"/>
                <a:sym typeface="Montserrat"/>
              </a:rPr>
              <a:t>Background</a:t>
            </a:r>
          </a:p>
          <a:p>
            <a:pPr algn="just">
              <a:lnSpc>
                <a:spcPts val="2800"/>
              </a:lnSpc>
              <a:spcBef>
                <a:spcPct val="0"/>
              </a:spcBef>
            </a:pPr>
            <a:r>
              <a:rPr lang="en-US" sz="2400" dirty="0">
                <a:latin typeface="Montserrat" panose="00000500000000000000" pitchFamily="2" charset="0"/>
              </a:rPr>
              <a:t>The real estate market is dynamic and constantly changing, making house price prediction an important tool for buyers, sellers, investors, and real estate professionals. However, macroeconomic factors (interest rates, inflation, government policies), microeconomic factors (location, building size, facilities), and socio-demographic factors (population growth, urbanization trends) often drive property prices.</a:t>
            </a:r>
          </a:p>
        </p:txBody>
      </p:sp>
      <p:sp>
        <p:nvSpPr>
          <p:cNvPr id="6" name="TextBox 6"/>
          <p:cNvSpPr txBox="1"/>
          <p:nvPr/>
        </p:nvSpPr>
        <p:spPr>
          <a:xfrm>
            <a:off x="26020" y="0"/>
            <a:ext cx="6374274" cy="1337310"/>
          </a:xfrm>
          <a:prstGeom prst="rect">
            <a:avLst/>
          </a:prstGeom>
        </p:spPr>
        <p:txBody>
          <a:bodyPr lIns="0" tIns="0" rIns="0" bIns="0" rtlCol="0" anchor="t">
            <a:spAutoFit/>
          </a:bodyPr>
          <a:lstStyle/>
          <a:p>
            <a:pPr algn="l">
              <a:lnSpc>
                <a:spcPts val="5280"/>
              </a:lnSpc>
            </a:pPr>
            <a:r>
              <a:rPr lang="en-US" sz="4800" b="1" spc="-48" dirty="0">
                <a:solidFill>
                  <a:srgbClr val="E74D4E"/>
                </a:solidFill>
                <a:latin typeface="Montserrat Bold"/>
                <a:ea typeface="Montserrat Bold"/>
                <a:cs typeface="Montserrat Bold"/>
                <a:sym typeface="Montserrat Bold"/>
              </a:rPr>
              <a:t>Background &amp; Problem Statement</a:t>
            </a:r>
          </a:p>
        </p:txBody>
      </p:sp>
      <p:sp>
        <p:nvSpPr>
          <p:cNvPr id="8" name="TextBox 7">
            <a:extLst>
              <a:ext uri="{FF2B5EF4-FFF2-40B4-BE49-F238E27FC236}">
                <a16:creationId xmlns:a16="http://schemas.microsoft.com/office/drawing/2014/main" id="{E7C4C6AE-2A72-4440-B11E-D99430457DB6}"/>
              </a:ext>
            </a:extLst>
          </p:cNvPr>
          <p:cNvSpPr txBox="1"/>
          <p:nvPr/>
        </p:nvSpPr>
        <p:spPr>
          <a:xfrm>
            <a:off x="1028700" y="9606521"/>
            <a:ext cx="9554282" cy="369332"/>
          </a:xfrm>
          <a:prstGeom prst="rect">
            <a:avLst/>
          </a:prstGeom>
          <a:noFill/>
        </p:spPr>
        <p:txBody>
          <a:bodyPr wrap="none" rtlCol="0">
            <a:spAutoFit/>
          </a:bodyPr>
          <a:lstStyle/>
          <a:p>
            <a:r>
              <a:rPr lang="en-US" dirty="0"/>
              <a:t>Reference: https://www.appliedaicourse.com/blog/house-price-prediction-using-machine-learning/</a:t>
            </a:r>
          </a:p>
        </p:txBody>
      </p:sp>
      <p:sp>
        <p:nvSpPr>
          <p:cNvPr id="10" name="TextBox 5">
            <a:extLst>
              <a:ext uri="{FF2B5EF4-FFF2-40B4-BE49-F238E27FC236}">
                <a16:creationId xmlns:a16="http://schemas.microsoft.com/office/drawing/2014/main" id="{BFCF8CB1-9501-A7F2-0442-A622590A6443}"/>
              </a:ext>
            </a:extLst>
          </p:cNvPr>
          <p:cNvSpPr txBox="1"/>
          <p:nvPr/>
        </p:nvSpPr>
        <p:spPr>
          <a:xfrm>
            <a:off x="836023" y="5181600"/>
            <a:ext cx="10516188" cy="2154436"/>
          </a:xfrm>
          <a:prstGeom prst="rect">
            <a:avLst/>
          </a:prstGeom>
        </p:spPr>
        <p:txBody>
          <a:bodyPr lIns="0" tIns="0" rIns="0" bIns="0" rtlCol="0" anchor="t">
            <a:spAutoFit/>
          </a:bodyPr>
          <a:lstStyle/>
          <a:p>
            <a:pPr algn="l">
              <a:lnSpc>
                <a:spcPts val="2800"/>
              </a:lnSpc>
            </a:pPr>
            <a:r>
              <a:rPr lang="en-US" sz="2000" b="1" dirty="0">
                <a:solidFill>
                  <a:srgbClr val="141414"/>
                </a:solidFill>
                <a:latin typeface="Montserrat"/>
                <a:ea typeface="Montserrat"/>
                <a:cs typeface="Montserrat"/>
                <a:sym typeface="Montserrat"/>
              </a:rPr>
              <a:t>Problem Statement</a:t>
            </a:r>
          </a:p>
          <a:p>
            <a:pPr algn="just">
              <a:lnSpc>
                <a:spcPts val="2800"/>
              </a:lnSpc>
              <a:spcBef>
                <a:spcPct val="0"/>
              </a:spcBef>
            </a:pPr>
            <a:r>
              <a:rPr lang="en-US" sz="2400" dirty="0">
                <a:latin typeface="Montserrat" panose="00000500000000000000" pitchFamily="2" charset="0"/>
              </a:rPr>
              <a:t>Accurate prediction is needed to help stakeholders make the right decisions, whether it's buying a dream home or planning a profitable investment. In recent years, </a:t>
            </a:r>
            <a:r>
              <a:rPr lang="en-US" sz="2400" b="1" dirty="0">
                <a:latin typeface="Montserrat" panose="00000500000000000000" pitchFamily="2" charset="0"/>
              </a:rPr>
              <a:t>machine learning</a:t>
            </a:r>
            <a:r>
              <a:rPr lang="en-US" sz="2400" dirty="0">
                <a:latin typeface="Montserrat" panose="00000500000000000000" pitchFamily="2" charset="0"/>
              </a:rPr>
              <a:t> has emerged as a game changer in this field, offering unprecedented accuracy and insights compared to traditional statistical methods.</a:t>
            </a:r>
          </a:p>
        </p:txBody>
      </p:sp>
    </p:spTree>
    <p:extLst>
      <p:ext uri="{BB962C8B-B14F-4D97-AF65-F5344CB8AC3E}">
        <p14:creationId xmlns:p14="http://schemas.microsoft.com/office/powerpoint/2010/main" val="3508449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28700" y="2005521"/>
            <a:ext cx="13650249" cy="1050800"/>
          </a:xfrm>
          <a:prstGeom prst="rect">
            <a:avLst/>
          </a:prstGeom>
        </p:spPr>
        <p:txBody>
          <a:bodyPr lIns="0" tIns="0" rIns="0" bIns="0" rtlCol="0" anchor="t">
            <a:spAutoFit/>
          </a:bodyPr>
          <a:lstStyle/>
          <a:p>
            <a:pPr algn="l">
              <a:lnSpc>
                <a:spcPts val="2800"/>
              </a:lnSpc>
            </a:pPr>
            <a:r>
              <a:rPr lang="en-US" sz="2000" b="1" u="sng" dirty="0">
                <a:solidFill>
                  <a:srgbClr val="141414"/>
                </a:solidFill>
                <a:latin typeface="Montserrat Bold"/>
                <a:ea typeface="Montserrat Bold"/>
                <a:cs typeface="Montserrat Bold"/>
                <a:sym typeface="Montserrat Bold"/>
              </a:rPr>
              <a:t>Objective:</a:t>
            </a:r>
            <a:r>
              <a:rPr lang="en-US" sz="2000" dirty="0">
                <a:solidFill>
                  <a:srgbClr val="141414"/>
                </a:solidFill>
                <a:latin typeface="Montserrat"/>
                <a:ea typeface="Montserrat"/>
                <a:cs typeface="Montserrat"/>
                <a:sym typeface="Montserrat"/>
              </a:rPr>
              <a:t> </a:t>
            </a:r>
          </a:p>
          <a:p>
            <a:pPr>
              <a:lnSpc>
                <a:spcPts val="2800"/>
              </a:lnSpc>
            </a:pPr>
            <a:r>
              <a:rPr lang="en-US" sz="2000" dirty="0">
                <a:solidFill>
                  <a:srgbClr val="141414"/>
                </a:solidFill>
                <a:latin typeface="Montserrat"/>
                <a:ea typeface="Montserrat"/>
                <a:cs typeface="Montserrat"/>
                <a:sym typeface="Montserrat"/>
              </a:rPr>
              <a:t>Create and compare machine learning model that predicts House Price. The goal is to identify / predict </a:t>
            </a:r>
            <a:r>
              <a:rPr lang="en-US" sz="2000" dirty="0" err="1">
                <a:solidFill>
                  <a:srgbClr val="141414"/>
                </a:solidFill>
                <a:latin typeface="Montserrat"/>
                <a:ea typeface="Montserrat"/>
                <a:cs typeface="Montserrat"/>
                <a:sym typeface="Montserrat"/>
              </a:rPr>
              <a:t>hous</a:t>
            </a:r>
            <a:r>
              <a:rPr lang="en-US" sz="2000" dirty="0">
                <a:solidFill>
                  <a:srgbClr val="141414"/>
                </a:solidFill>
                <a:latin typeface="Montserrat"/>
                <a:ea typeface="Montserrat"/>
                <a:cs typeface="Montserrat"/>
                <a:sym typeface="Montserrat"/>
              </a:rPr>
              <a:t> price based on important  / strategic factors</a:t>
            </a:r>
          </a:p>
        </p:txBody>
      </p:sp>
      <p:sp>
        <p:nvSpPr>
          <p:cNvPr id="3" name="TextBox 3"/>
          <p:cNvSpPr txBox="1"/>
          <p:nvPr/>
        </p:nvSpPr>
        <p:spPr>
          <a:xfrm>
            <a:off x="31595" y="0"/>
            <a:ext cx="6274164" cy="670560"/>
          </a:xfrm>
          <a:prstGeom prst="rect">
            <a:avLst/>
          </a:prstGeom>
        </p:spPr>
        <p:txBody>
          <a:bodyPr lIns="0" tIns="0" rIns="0" bIns="0" rtlCol="0" anchor="t">
            <a:spAutoFit/>
          </a:bodyPr>
          <a:lstStyle/>
          <a:p>
            <a:pPr algn="l">
              <a:lnSpc>
                <a:spcPts val="5280"/>
              </a:lnSpc>
            </a:pPr>
            <a:r>
              <a:rPr lang="en-US" sz="4800" b="1" spc="-48" dirty="0">
                <a:solidFill>
                  <a:srgbClr val="E74D4E"/>
                </a:solidFill>
                <a:latin typeface="Montserrat Bold"/>
                <a:ea typeface="Montserrat Bold"/>
                <a:cs typeface="Montserrat Bold"/>
                <a:sym typeface="Montserrat Bold"/>
              </a:rPr>
              <a:t>Objectives &amp; Scope</a:t>
            </a:r>
          </a:p>
        </p:txBody>
      </p:sp>
      <p:sp>
        <p:nvSpPr>
          <p:cNvPr id="4" name="TextBox 4"/>
          <p:cNvSpPr txBox="1"/>
          <p:nvPr/>
        </p:nvSpPr>
        <p:spPr>
          <a:xfrm>
            <a:off x="1028700" y="4396344"/>
            <a:ext cx="13650249" cy="1050800"/>
          </a:xfrm>
          <a:prstGeom prst="rect">
            <a:avLst/>
          </a:prstGeom>
        </p:spPr>
        <p:txBody>
          <a:bodyPr lIns="0" tIns="0" rIns="0" bIns="0" rtlCol="0" anchor="t">
            <a:spAutoFit/>
          </a:bodyPr>
          <a:lstStyle/>
          <a:p>
            <a:pPr algn="l">
              <a:lnSpc>
                <a:spcPts val="2800"/>
              </a:lnSpc>
            </a:pPr>
            <a:r>
              <a:rPr lang="en-US" sz="2000" b="1" u="sng" dirty="0">
                <a:solidFill>
                  <a:srgbClr val="141414"/>
                </a:solidFill>
                <a:latin typeface="Montserrat Bold"/>
                <a:ea typeface="Montserrat Bold"/>
                <a:cs typeface="Montserrat Bold"/>
                <a:sym typeface="Montserrat Bold"/>
              </a:rPr>
              <a:t>Scope: </a:t>
            </a:r>
          </a:p>
          <a:p>
            <a:pPr>
              <a:lnSpc>
                <a:spcPts val="2800"/>
              </a:lnSpc>
              <a:spcBef>
                <a:spcPct val="0"/>
              </a:spcBef>
            </a:pPr>
            <a:r>
              <a:rPr lang="en-US" sz="2000" dirty="0">
                <a:solidFill>
                  <a:srgbClr val="141414"/>
                </a:solidFill>
                <a:latin typeface="Montserrat"/>
                <a:ea typeface="Montserrat"/>
                <a:cs typeface="Montserrat"/>
                <a:sym typeface="Montserrat"/>
              </a:rPr>
              <a:t>This project using data with house pricing information. The analysis will focus on applying prediction technique using Linear Regression, Random Forest and </a:t>
            </a:r>
            <a:r>
              <a:rPr lang="en-US" sz="2000" dirty="0" err="1">
                <a:solidFill>
                  <a:srgbClr val="141414"/>
                </a:solidFill>
                <a:latin typeface="Montserrat"/>
                <a:ea typeface="Montserrat"/>
                <a:cs typeface="Montserrat"/>
                <a:sym typeface="Montserrat"/>
              </a:rPr>
              <a:t>XGBoost</a:t>
            </a:r>
            <a:endParaRPr lang="en-US" sz="2000" dirty="0">
              <a:solidFill>
                <a:srgbClr val="141414"/>
              </a:solidFill>
              <a:latin typeface="Montserrat"/>
              <a:ea typeface="Montserrat"/>
              <a:cs typeface="Montserrat"/>
              <a:sym typeface="Montserrat"/>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021443" y="1756410"/>
            <a:ext cx="16802100" cy="4129336"/>
          </a:xfrm>
          <a:prstGeom prst="rect">
            <a:avLst/>
          </a:prstGeom>
        </p:spPr>
        <p:txBody>
          <a:bodyPr wrap="square" lIns="0" tIns="0" rIns="0" bIns="0" rtlCol="0" anchor="t">
            <a:spAutoFit/>
          </a:bodyPr>
          <a:lstStyle/>
          <a:p>
            <a:pPr algn="l">
              <a:lnSpc>
                <a:spcPts val="2800"/>
              </a:lnSpc>
            </a:pPr>
            <a:r>
              <a:rPr lang="en-US" sz="2000" b="1" u="sng" dirty="0">
                <a:solidFill>
                  <a:srgbClr val="141414"/>
                </a:solidFill>
                <a:latin typeface="Montserrat Bold"/>
                <a:ea typeface="Montserrat Bold"/>
                <a:cs typeface="Montserrat Bold"/>
                <a:sym typeface="Montserrat Bold"/>
              </a:rPr>
              <a:t>Data Source:</a:t>
            </a:r>
            <a:r>
              <a:rPr lang="en-US" sz="2000" dirty="0">
                <a:solidFill>
                  <a:srgbClr val="141414"/>
                </a:solidFill>
                <a:latin typeface="Montserrat"/>
                <a:ea typeface="Montserrat"/>
                <a:cs typeface="Montserrat"/>
                <a:sym typeface="Montserrat"/>
              </a:rPr>
              <a:t> </a:t>
            </a:r>
          </a:p>
          <a:p>
            <a:pPr>
              <a:lnSpc>
                <a:spcPts val="2800"/>
              </a:lnSpc>
            </a:pPr>
            <a:r>
              <a:rPr lang="en-US" sz="2000" dirty="0">
                <a:solidFill>
                  <a:srgbClr val="141414"/>
                </a:solidFill>
                <a:latin typeface="Montserrat"/>
                <a:ea typeface="Montserrat"/>
                <a:cs typeface="Montserrat"/>
                <a:sym typeface="Montserrat"/>
              </a:rPr>
              <a:t>The dataset can be downloaded from here</a:t>
            </a:r>
          </a:p>
          <a:p>
            <a:pPr>
              <a:lnSpc>
                <a:spcPts val="2800"/>
              </a:lnSpc>
            </a:pPr>
            <a:br>
              <a:rPr lang="en-US" sz="2000" dirty="0">
                <a:solidFill>
                  <a:srgbClr val="141414"/>
                </a:solidFill>
                <a:latin typeface="Montserrat"/>
                <a:ea typeface="Montserrat"/>
                <a:cs typeface="Montserrat"/>
                <a:sym typeface="Montserrat"/>
              </a:rPr>
            </a:br>
            <a:br>
              <a:rPr lang="en-US" sz="2000" dirty="0">
                <a:solidFill>
                  <a:srgbClr val="141414"/>
                </a:solidFill>
                <a:latin typeface="Montserrat"/>
                <a:ea typeface="Montserrat"/>
                <a:cs typeface="Montserrat"/>
                <a:sym typeface="Montserrat"/>
              </a:rPr>
            </a:br>
            <a:r>
              <a:rPr lang="en-US" sz="2000" b="1" u="sng" dirty="0">
                <a:solidFill>
                  <a:srgbClr val="141414"/>
                </a:solidFill>
                <a:latin typeface="Montserrat Bold"/>
                <a:ea typeface="Montserrat Bold"/>
                <a:cs typeface="Montserrat Bold"/>
                <a:sym typeface="Montserrat Bold"/>
              </a:rPr>
              <a:t>Some Supporting Documents:</a:t>
            </a:r>
            <a:r>
              <a:rPr lang="en-US" sz="2000" dirty="0">
                <a:solidFill>
                  <a:srgbClr val="141414"/>
                </a:solidFill>
                <a:latin typeface="Montserrat"/>
                <a:ea typeface="Montserrat"/>
                <a:cs typeface="Montserrat"/>
                <a:sym typeface="Montserrat"/>
              </a:rPr>
              <a:t> </a:t>
            </a:r>
          </a:p>
          <a:p>
            <a:pPr>
              <a:lnSpc>
                <a:spcPts val="2800"/>
              </a:lnSpc>
            </a:pPr>
            <a:r>
              <a:rPr lang="en-US" sz="2000" dirty="0">
                <a:solidFill>
                  <a:srgbClr val="141414"/>
                </a:solidFill>
                <a:latin typeface="Montserrat"/>
                <a:ea typeface="Montserrat"/>
                <a:cs typeface="Montserrat"/>
                <a:sym typeface="Montserrat"/>
                <a:hlinkClick r:id="rId2"/>
              </a:rPr>
              <a:t>dataDefinision.md</a:t>
            </a:r>
            <a:endParaRPr lang="en-US" sz="2000" dirty="0">
              <a:solidFill>
                <a:srgbClr val="141414"/>
              </a:solidFill>
              <a:latin typeface="Montserrat"/>
              <a:ea typeface="Montserrat"/>
              <a:cs typeface="Montserrat"/>
              <a:sym typeface="Montserrat"/>
            </a:endParaRPr>
          </a:p>
          <a:p>
            <a:pPr>
              <a:lnSpc>
                <a:spcPts val="2800"/>
              </a:lnSpc>
            </a:pPr>
            <a:r>
              <a:rPr lang="en-US" sz="2000" dirty="0">
                <a:solidFill>
                  <a:srgbClr val="141414"/>
                </a:solidFill>
                <a:latin typeface="Montserrat"/>
                <a:ea typeface="Montserrat"/>
                <a:cs typeface="Montserrat"/>
                <a:sym typeface="Montserrat"/>
                <a:hlinkClick r:id="rId3"/>
              </a:rPr>
              <a:t>data_description.txt</a:t>
            </a:r>
            <a:endParaRPr lang="en-US" sz="2000" dirty="0">
              <a:solidFill>
                <a:srgbClr val="141414"/>
              </a:solidFill>
              <a:latin typeface="Montserrat"/>
              <a:ea typeface="Montserrat"/>
              <a:cs typeface="Montserrat"/>
              <a:sym typeface="Montserrat"/>
            </a:endParaRPr>
          </a:p>
          <a:p>
            <a:pPr>
              <a:lnSpc>
                <a:spcPts val="2800"/>
              </a:lnSpc>
            </a:pPr>
            <a:r>
              <a:rPr lang="en-US" sz="2000" dirty="0">
                <a:solidFill>
                  <a:srgbClr val="141414"/>
                </a:solidFill>
                <a:latin typeface="Montserrat"/>
                <a:ea typeface="Montserrat"/>
                <a:cs typeface="Montserrat"/>
                <a:sym typeface="Montserrat"/>
                <a:hlinkClick r:id="rId4"/>
              </a:rPr>
              <a:t>CategoricalEncodingnyaPakaiApa.xlsx</a:t>
            </a:r>
            <a:endParaRPr lang="en-US" sz="2000" dirty="0">
              <a:solidFill>
                <a:srgbClr val="141414"/>
              </a:solidFill>
              <a:latin typeface="Montserrat"/>
              <a:ea typeface="Montserrat"/>
              <a:cs typeface="Montserrat"/>
              <a:sym typeface="Montserrat"/>
            </a:endParaRPr>
          </a:p>
          <a:p>
            <a:pPr>
              <a:lnSpc>
                <a:spcPts val="2800"/>
              </a:lnSpc>
            </a:pPr>
            <a:endParaRPr lang="en-US" sz="2000" dirty="0">
              <a:solidFill>
                <a:srgbClr val="141414"/>
              </a:solidFill>
              <a:latin typeface="Montserrat"/>
              <a:ea typeface="Montserrat"/>
              <a:cs typeface="Montserrat"/>
              <a:sym typeface="Montserrat"/>
            </a:endParaRPr>
          </a:p>
          <a:p>
            <a:pPr>
              <a:lnSpc>
                <a:spcPts val="2800"/>
              </a:lnSpc>
            </a:pPr>
            <a:endParaRPr lang="en-US" sz="2000" dirty="0">
              <a:solidFill>
                <a:srgbClr val="141414"/>
              </a:solidFill>
              <a:latin typeface="Montserrat"/>
              <a:ea typeface="Montserrat"/>
              <a:cs typeface="Montserrat"/>
              <a:sym typeface="Montserrat"/>
            </a:endParaRPr>
          </a:p>
          <a:p>
            <a:endParaRPr lang="en-US" dirty="0"/>
          </a:p>
          <a:p>
            <a:endParaRPr lang="en-US" sz="1700" dirty="0">
              <a:latin typeface="Montserrat" panose="00000500000000000000" pitchFamily="2" charset="0"/>
            </a:endParaRPr>
          </a:p>
        </p:txBody>
      </p:sp>
      <p:sp>
        <p:nvSpPr>
          <p:cNvPr id="3" name="TextBox 3"/>
          <p:cNvSpPr txBox="1"/>
          <p:nvPr/>
        </p:nvSpPr>
        <p:spPr>
          <a:xfrm>
            <a:off x="-16912" y="0"/>
            <a:ext cx="9439405" cy="670560"/>
          </a:xfrm>
          <a:prstGeom prst="rect">
            <a:avLst/>
          </a:prstGeom>
        </p:spPr>
        <p:txBody>
          <a:bodyPr lIns="0" tIns="0" rIns="0" bIns="0" rtlCol="0" anchor="t">
            <a:spAutoFit/>
          </a:bodyPr>
          <a:lstStyle/>
          <a:p>
            <a:pPr algn="l">
              <a:lnSpc>
                <a:spcPts val="5280"/>
              </a:lnSpc>
            </a:pPr>
            <a:r>
              <a:rPr lang="en-US" sz="4800" b="1" spc="-48" dirty="0">
                <a:solidFill>
                  <a:srgbClr val="E74D4E"/>
                </a:solidFill>
                <a:latin typeface="Montserrat Bold"/>
                <a:ea typeface="Montserrat Bold"/>
                <a:cs typeface="Montserrat Bold"/>
                <a:sym typeface="Montserrat Bold"/>
              </a:rPr>
              <a:t>Data Collection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41478" y="687246"/>
            <a:ext cx="16303672" cy="1477328"/>
          </a:xfrm>
          <a:prstGeom prst="rect">
            <a:avLst/>
          </a:prstGeom>
        </p:spPr>
        <p:txBody>
          <a:bodyPr wrap="square" lIns="0" tIns="0" rIns="0" bIns="0" numCol="2" rtlCol="0" anchor="t">
            <a:spAutoFit/>
          </a:bodyPr>
          <a:lstStyle/>
          <a:p>
            <a:pPr marL="342900" indent="-342900">
              <a:buFont typeface="Arial" panose="020B0604020202020204" pitchFamily="34" charset="0"/>
              <a:buChar char="•"/>
            </a:pPr>
            <a:r>
              <a:rPr lang="en-US" sz="2400" dirty="0">
                <a:solidFill>
                  <a:srgbClr val="141414"/>
                </a:solidFill>
                <a:latin typeface="Montserrat"/>
                <a:ea typeface="Montserrat"/>
                <a:cs typeface="Montserrat"/>
                <a:sym typeface="Montserrat"/>
              </a:rPr>
              <a:t>Feature Name Normalization</a:t>
            </a:r>
          </a:p>
          <a:p>
            <a:pPr marL="342900" indent="-342900">
              <a:buFont typeface="Arial" panose="020B0604020202020204" pitchFamily="34" charset="0"/>
              <a:buChar char="•"/>
            </a:pPr>
            <a:endParaRPr lang="en-US" sz="2400" dirty="0">
              <a:solidFill>
                <a:srgbClr val="141414"/>
              </a:solidFill>
              <a:latin typeface="Montserrat"/>
              <a:ea typeface="Montserrat"/>
              <a:cs typeface="Montserrat"/>
              <a:sym typeface="Montserrat"/>
            </a:endParaRPr>
          </a:p>
          <a:p>
            <a:pPr marL="342900" indent="-342900">
              <a:buFont typeface="Arial" panose="020B0604020202020204" pitchFamily="34" charset="0"/>
              <a:buChar char="•"/>
            </a:pPr>
            <a:endParaRPr lang="en-US" sz="2400" dirty="0">
              <a:solidFill>
                <a:srgbClr val="141414"/>
              </a:solidFill>
              <a:latin typeface="Montserrat"/>
              <a:ea typeface="Montserrat"/>
              <a:cs typeface="Montserrat"/>
              <a:sym typeface="Montserrat"/>
            </a:endParaRPr>
          </a:p>
          <a:p>
            <a:endParaRPr lang="en-US" sz="2400" dirty="0">
              <a:solidFill>
                <a:srgbClr val="141414"/>
              </a:solidFill>
              <a:latin typeface="Montserrat"/>
              <a:ea typeface="Montserrat"/>
              <a:cs typeface="Montserrat"/>
              <a:sym typeface="Montserrat"/>
            </a:endParaRPr>
          </a:p>
          <a:p>
            <a:endParaRPr lang="en-US" sz="2000" dirty="0">
              <a:solidFill>
                <a:srgbClr val="141414"/>
              </a:solidFill>
              <a:latin typeface="Montserrat"/>
              <a:ea typeface="Montserrat"/>
              <a:cs typeface="Montserrat"/>
              <a:sym typeface="Montserrat"/>
            </a:endParaRPr>
          </a:p>
        </p:txBody>
      </p:sp>
      <p:sp>
        <p:nvSpPr>
          <p:cNvPr id="3" name="TextBox 3"/>
          <p:cNvSpPr txBox="1"/>
          <p:nvPr/>
        </p:nvSpPr>
        <p:spPr>
          <a:xfrm>
            <a:off x="0" y="0"/>
            <a:ext cx="9439405" cy="670560"/>
          </a:xfrm>
          <a:prstGeom prst="rect">
            <a:avLst/>
          </a:prstGeom>
        </p:spPr>
        <p:txBody>
          <a:bodyPr lIns="0" tIns="0" rIns="0" bIns="0" rtlCol="0" anchor="t">
            <a:spAutoFit/>
          </a:bodyPr>
          <a:lstStyle/>
          <a:p>
            <a:pPr algn="l">
              <a:lnSpc>
                <a:spcPts val="5280"/>
              </a:lnSpc>
            </a:pPr>
            <a:r>
              <a:rPr lang="en-US" sz="4800" b="1" spc="-48" dirty="0">
                <a:solidFill>
                  <a:srgbClr val="E74D4E"/>
                </a:solidFill>
                <a:latin typeface="Montserrat Bold"/>
                <a:ea typeface="Montserrat Bold"/>
                <a:cs typeface="Montserrat Bold"/>
                <a:sym typeface="Montserrat Bold"/>
              </a:rPr>
              <a:t>Data Preprocessing</a:t>
            </a:r>
          </a:p>
        </p:txBody>
      </p:sp>
      <p:pic>
        <p:nvPicPr>
          <p:cNvPr id="6" name="Picture 5">
            <a:extLst>
              <a:ext uri="{FF2B5EF4-FFF2-40B4-BE49-F238E27FC236}">
                <a16:creationId xmlns:a16="http://schemas.microsoft.com/office/drawing/2014/main" id="{AA294115-8B2A-AC31-ABC7-A985FCE6BBBC}"/>
              </a:ext>
            </a:extLst>
          </p:cNvPr>
          <p:cNvPicPr>
            <a:picLocks noChangeAspect="1"/>
          </p:cNvPicPr>
          <p:nvPr/>
        </p:nvPicPr>
        <p:blipFill>
          <a:blip r:embed="rId2"/>
          <a:stretch>
            <a:fillRect/>
          </a:stretch>
        </p:blipFill>
        <p:spPr>
          <a:xfrm>
            <a:off x="3838705" y="1425910"/>
            <a:ext cx="11201400" cy="7891196"/>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B682A1-0640-EC39-56FF-AE7191AADAD0}"/>
            </a:ext>
          </a:extLst>
        </p:cNvPr>
        <p:cNvGrpSpPr/>
        <p:nvPr/>
      </p:nvGrpSpPr>
      <p:grpSpPr>
        <a:xfrm>
          <a:off x="0" y="0"/>
          <a:ext cx="0" cy="0"/>
          <a:chOff x="0" y="0"/>
          <a:chExt cx="0" cy="0"/>
        </a:xfrm>
      </p:grpSpPr>
      <p:sp>
        <p:nvSpPr>
          <p:cNvPr id="2" name="TextBox 2">
            <a:extLst>
              <a:ext uri="{FF2B5EF4-FFF2-40B4-BE49-F238E27FC236}">
                <a16:creationId xmlns:a16="http://schemas.microsoft.com/office/drawing/2014/main" id="{5E524026-93E0-598E-9DE9-2CB3815EE4D8}"/>
              </a:ext>
            </a:extLst>
          </p:cNvPr>
          <p:cNvSpPr txBox="1"/>
          <p:nvPr/>
        </p:nvSpPr>
        <p:spPr>
          <a:xfrm>
            <a:off x="41478" y="687246"/>
            <a:ext cx="16303672" cy="1477328"/>
          </a:xfrm>
          <a:prstGeom prst="rect">
            <a:avLst/>
          </a:prstGeom>
        </p:spPr>
        <p:txBody>
          <a:bodyPr wrap="square" lIns="0" tIns="0" rIns="0" bIns="0" numCol="2" rtlCol="0" anchor="t">
            <a:spAutoFit/>
          </a:bodyPr>
          <a:lstStyle/>
          <a:p>
            <a:pPr marL="342900" indent="-342900">
              <a:buFont typeface="Arial" panose="020B0604020202020204" pitchFamily="34" charset="0"/>
              <a:buChar char="•"/>
            </a:pPr>
            <a:r>
              <a:rPr lang="en-US" sz="2400" dirty="0">
                <a:solidFill>
                  <a:srgbClr val="141414"/>
                </a:solidFill>
                <a:latin typeface="Montserrat"/>
                <a:ea typeface="Montserrat"/>
                <a:cs typeface="Montserrat"/>
                <a:sym typeface="Montserrat"/>
              </a:rPr>
              <a:t>Handling Missing Values</a:t>
            </a:r>
          </a:p>
          <a:p>
            <a:pPr marL="342900" indent="-342900">
              <a:buFont typeface="Arial" panose="020B0604020202020204" pitchFamily="34" charset="0"/>
              <a:buChar char="•"/>
            </a:pPr>
            <a:endParaRPr lang="en-US" sz="2400" dirty="0">
              <a:solidFill>
                <a:srgbClr val="141414"/>
              </a:solidFill>
              <a:latin typeface="Montserrat"/>
              <a:ea typeface="Montserrat"/>
              <a:cs typeface="Montserrat"/>
              <a:sym typeface="Montserrat"/>
            </a:endParaRPr>
          </a:p>
          <a:p>
            <a:pPr marL="342900" indent="-342900">
              <a:buFont typeface="Arial" panose="020B0604020202020204" pitchFamily="34" charset="0"/>
              <a:buChar char="•"/>
            </a:pPr>
            <a:endParaRPr lang="en-US" sz="2400" dirty="0">
              <a:solidFill>
                <a:srgbClr val="141414"/>
              </a:solidFill>
              <a:latin typeface="Montserrat"/>
              <a:ea typeface="Montserrat"/>
              <a:cs typeface="Montserrat"/>
              <a:sym typeface="Montserrat"/>
            </a:endParaRPr>
          </a:p>
          <a:p>
            <a:endParaRPr lang="en-US" sz="2400" dirty="0">
              <a:solidFill>
                <a:srgbClr val="141414"/>
              </a:solidFill>
              <a:latin typeface="Montserrat"/>
              <a:ea typeface="Montserrat"/>
              <a:cs typeface="Montserrat"/>
              <a:sym typeface="Montserrat"/>
            </a:endParaRPr>
          </a:p>
          <a:p>
            <a:endParaRPr lang="en-US" sz="2000" dirty="0">
              <a:solidFill>
                <a:srgbClr val="141414"/>
              </a:solidFill>
              <a:latin typeface="Montserrat"/>
              <a:ea typeface="Montserrat"/>
              <a:cs typeface="Montserrat"/>
              <a:sym typeface="Montserrat"/>
            </a:endParaRPr>
          </a:p>
        </p:txBody>
      </p:sp>
      <p:sp>
        <p:nvSpPr>
          <p:cNvPr id="3" name="TextBox 3">
            <a:extLst>
              <a:ext uri="{FF2B5EF4-FFF2-40B4-BE49-F238E27FC236}">
                <a16:creationId xmlns:a16="http://schemas.microsoft.com/office/drawing/2014/main" id="{DAB5712C-4265-A749-4260-4ABBFABB0A10}"/>
              </a:ext>
            </a:extLst>
          </p:cNvPr>
          <p:cNvSpPr txBox="1"/>
          <p:nvPr/>
        </p:nvSpPr>
        <p:spPr>
          <a:xfrm>
            <a:off x="0" y="0"/>
            <a:ext cx="9439405" cy="670560"/>
          </a:xfrm>
          <a:prstGeom prst="rect">
            <a:avLst/>
          </a:prstGeom>
        </p:spPr>
        <p:txBody>
          <a:bodyPr lIns="0" tIns="0" rIns="0" bIns="0" rtlCol="0" anchor="t">
            <a:spAutoFit/>
          </a:bodyPr>
          <a:lstStyle/>
          <a:p>
            <a:pPr algn="l">
              <a:lnSpc>
                <a:spcPts val="5280"/>
              </a:lnSpc>
            </a:pPr>
            <a:r>
              <a:rPr lang="en-US" sz="4800" b="1" spc="-48" dirty="0">
                <a:solidFill>
                  <a:srgbClr val="E74D4E"/>
                </a:solidFill>
                <a:latin typeface="Montserrat Bold"/>
                <a:ea typeface="Montserrat Bold"/>
                <a:cs typeface="Montserrat Bold"/>
                <a:sym typeface="Montserrat Bold"/>
              </a:rPr>
              <a:t>Data Preprocessing</a:t>
            </a:r>
          </a:p>
        </p:txBody>
      </p:sp>
      <p:pic>
        <p:nvPicPr>
          <p:cNvPr id="6" name="Picture 5">
            <a:extLst>
              <a:ext uri="{FF2B5EF4-FFF2-40B4-BE49-F238E27FC236}">
                <a16:creationId xmlns:a16="http://schemas.microsoft.com/office/drawing/2014/main" id="{FF36B07F-5DDD-175C-BACF-6F7A3595E98D}"/>
              </a:ext>
            </a:extLst>
          </p:cNvPr>
          <p:cNvPicPr>
            <a:picLocks noChangeAspect="1"/>
          </p:cNvPicPr>
          <p:nvPr/>
        </p:nvPicPr>
        <p:blipFill>
          <a:blip r:embed="rId2"/>
          <a:stretch>
            <a:fillRect/>
          </a:stretch>
        </p:blipFill>
        <p:spPr>
          <a:xfrm>
            <a:off x="4418437" y="1138902"/>
            <a:ext cx="7549753" cy="8009195"/>
          </a:xfrm>
          <a:prstGeom prst="rect">
            <a:avLst/>
          </a:prstGeom>
        </p:spPr>
      </p:pic>
    </p:spTree>
    <p:extLst>
      <p:ext uri="{BB962C8B-B14F-4D97-AF65-F5344CB8AC3E}">
        <p14:creationId xmlns:p14="http://schemas.microsoft.com/office/powerpoint/2010/main" val="31529575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41478" y="687246"/>
            <a:ext cx="16303672" cy="369332"/>
          </a:xfrm>
          <a:prstGeom prst="rect">
            <a:avLst/>
          </a:prstGeom>
        </p:spPr>
        <p:txBody>
          <a:bodyPr wrap="square" lIns="0" tIns="0" rIns="0" bIns="0" numCol="2" rtlCol="0" anchor="t">
            <a:spAutoFit/>
          </a:bodyPr>
          <a:lstStyle/>
          <a:p>
            <a:pPr marL="342900" indent="-342900">
              <a:buFont typeface="Arial" panose="020B0604020202020204" pitchFamily="34" charset="0"/>
              <a:buChar char="•"/>
            </a:pPr>
            <a:r>
              <a:rPr lang="en-US" sz="2400" dirty="0">
                <a:solidFill>
                  <a:srgbClr val="141414"/>
                </a:solidFill>
                <a:latin typeface="Montserrat"/>
                <a:ea typeface="Montserrat"/>
                <a:cs typeface="Montserrat"/>
                <a:sym typeface="Montserrat"/>
              </a:rPr>
              <a:t>Define Which One Will be One Hot Encoding and Which one will be Target Encoding</a:t>
            </a:r>
            <a:endParaRPr lang="en-US" sz="2000" dirty="0">
              <a:solidFill>
                <a:srgbClr val="141414"/>
              </a:solidFill>
              <a:latin typeface="Montserrat"/>
              <a:ea typeface="Montserrat"/>
              <a:cs typeface="Montserrat"/>
              <a:sym typeface="Montserrat"/>
            </a:endParaRPr>
          </a:p>
        </p:txBody>
      </p:sp>
      <p:sp>
        <p:nvSpPr>
          <p:cNvPr id="3" name="TextBox 3"/>
          <p:cNvSpPr txBox="1"/>
          <p:nvPr/>
        </p:nvSpPr>
        <p:spPr>
          <a:xfrm>
            <a:off x="0" y="0"/>
            <a:ext cx="9439405" cy="670560"/>
          </a:xfrm>
          <a:prstGeom prst="rect">
            <a:avLst/>
          </a:prstGeom>
        </p:spPr>
        <p:txBody>
          <a:bodyPr lIns="0" tIns="0" rIns="0" bIns="0" rtlCol="0" anchor="t">
            <a:spAutoFit/>
          </a:bodyPr>
          <a:lstStyle/>
          <a:p>
            <a:pPr algn="l">
              <a:lnSpc>
                <a:spcPts val="5280"/>
              </a:lnSpc>
            </a:pPr>
            <a:r>
              <a:rPr lang="en-US" sz="4800" b="1" spc="-48" dirty="0">
                <a:solidFill>
                  <a:srgbClr val="E74D4E"/>
                </a:solidFill>
                <a:latin typeface="Montserrat Bold"/>
                <a:ea typeface="Montserrat Bold"/>
                <a:cs typeface="Montserrat Bold"/>
                <a:sym typeface="Montserrat Bold"/>
              </a:rPr>
              <a:t>Data Preprocessing</a:t>
            </a:r>
          </a:p>
        </p:txBody>
      </p:sp>
      <p:pic>
        <p:nvPicPr>
          <p:cNvPr id="9" name="Picture 8">
            <a:extLst>
              <a:ext uri="{FF2B5EF4-FFF2-40B4-BE49-F238E27FC236}">
                <a16:creationId xmlns:a16="http://schemas.microsoft.com/office/drawing/2014/main" id="{DA250022-8BF3-4E2C-1331-96A1181A9F94}"/>
              </a:ext>
            </a:extLst>
          </p:cNvPr>
          <p:cNvPicPr>
            <a:picLocks noChangeAspect="1"/>
          </p:cNvPicPr>
          <p:nvPr/>
        </p:nvPicPr>
        <p:blipFill>
          <a:blip r:embed="rId2"/>
          <a:stretch>
            <a:fillRect/>
          </a:stretch>
        </p:blipFill>
        <p:spPr>
          <a:xfrm>
            <a:off x="4953000" y="1269510"/>
            <a:ext cx="7066667" cy="7504762"/>
          </a:xfrm>
          <a:prstGeom prst="rect">
            <a:avLst/>
          </a:prstGeom>
        </p:spPr>
      </p:pic>
    </p:spTree>
    <p:extLst>
      <p:ext uri="{BB962C8B-B14F-4D97-AF65-F5344CB8AC3E}">
        <p14:creationId xmlns:p14="http://schemas.microsoft.com/office/powerpoint/2010/main" val="25258775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a:extLst>
              <a:ext uri="{FF2B5EF4-FFF2-40B4-BE49-F238E27FC236}">
                <a16:creationId xmlns:a16="http://schemas.microsoft.com/office/drawing/2014/main" id="{C4F3B6FB-3264-4D99-A63C-C4D97CDBCFF2}"/>
              </a:ext>
            </a:extLst>
          </p:cNvPr>
          <p:cNvSpPr txBox="1"/>
          <p:nvPr/>
        </p:nvSpPr>
        <p:spPr>
          <a:xfrm>
            <a:off x="152400" y="670560"/>
            <a:ext cx="17030700" cy="332655"/>
          </a:xfrm>
          <a:prstGeom prst="rect">
            <a:avLst/>
          </a:prstGeom>
        </p:spPr>
        <p:txBody>
          <a:bodyPr wrap="square" lIns="0" tIns="0" rIns="0" bIns="0" numCol="1" rtlCol="0" anchor="t">
            <a:spAutoFit/>
          </a:bodyPr>
          <a:lstStyle/>
          <a:p>
            <a:pPr algn="l">
              <a:lnSpc>
                <a:spcPts val="2800"/>
              </a:lnSpc>
            </a:pPr>
            <a:r>
              <a:rPr lang="en-US" sz="2000" b="1" u="sng" dirty="0">
                <a:solidFill>
                  <a:srgbClr val="141414"/>
                </a:solidFill>
                <a:latin typeface="Montserrat Bold"/>
                <a:ea typeface="Montserrat Bold"/>
                <a:cs typeface="Montserrat Bold"/>
                <a:sym typeface="Montserrat Bold"/>
              </a:rPr>
              <a:t>Target Encoding After Splitting the data (to avoid data leakage from test data)</a:t>
            </a:r>
            <a:endParaRPr lang="en-US" sz="2000" dirty="0">
              <a:latin typeface="Montserrat" panose="00000500000000000000" pitchFamily="2" charset="0"/>
            </a:endParaRPr>
          </a:p>
        </p:txBody>
      </p:sp>
      <p:sp>
        <p:nvSpPr>
          <p:cNvPr id="5" name="TextBox 3">
            <a:extLst>
              <a:ext uri="{FF2B5EF4-FFF2-40B4-BE49-F238E27FC236}">
                <a16:creationId xmlns:a16="http://schemas.microsoft.com/office/drawing/2014/main" id="{D5B5EEB5-01EA-4863-AD36-0A6771312395}"/>
              </a:ext>
            </a:extLst>
          </p:cNvPr>
          <p:cNvSpPr txBox="1"/>
          <p:nvPr/>
        </p:nvSpPr>
        <p:spPr>
          <a:xfrm>
            <a:off x="0" y="0"/>
            <a:ext cx="9439405" cy="670560"/>
          </a:xfrm>
          <a:prstGeom prst="rect">
            <a:avLst/>
          </a:prstGeom>
        </p:spPr>
        <p:txBody>
          <a:bodyPr lIns="0" tIns="0" rIns="0" bIns="0" rtlCol="0" anchor="t">
            <a:spAutoFit/>
          </a:bodyPr>
          <a:lstStyle/>
          <a:p>
            <a:pPr algn="l">
              <a:lnSpc>
                <a:spcPts val="5280"/>
              </a:lnSpc>
            </a:pPr>
            <a:r>
              <a:rPr lang="en-US" sz="4800" b="1" spc="-48">
                <a:solidFill>
                  <a:srgbClr val="E74D4E"/>
                </a:solidFill>
                <a:latin typeface="Montserrat Bold"/>
                <a:ea typeface="Montserrat Bold"/>
                <a:cs typeface="Montserrat Bold"/>
                <a:sym typeface="Montserrat Bold"/>
              </a:rPr>
              <a:t>Data Preprocessing</a:t>
            </a:r>
            <a:endParaRPr lang="en-US" sz="4800" b="1" spc="-48" dirty="0">
              <a:solidFill>
                <a:srgbClr val="E74D4E"/>
              </a:solidFill>
              <a:latin typeface="Montserrat Bold"/>
              <a:ea typeface="Montserrat Bold"/>
              <a:cs typeface="Montserrat Bold"/>
              <a:sym typeface="Montserrat Bold"/>
            </a:endParaRPr>
          </a:p>
        </p:txBody>
      </p:sp>
      <p:pic>
        <p:nvPicPr>
          <p:cNvPr id="10" name="Picture 9">
            <a:extLst>
              <a:ext uri="{FF2B5EF4-FFF2-40B4-BE49-F238E27FC236}">
                <a16:creationId xmlns:a16="http://schemas.microsoft.com/office/drawing/2014/main" id="{4C0BEB12-0554-4E38-F512-B1874C729D55}"/>
              </a:ext>
            </a:extLst>
          </p:cNvPr>
          <p:cNvPicPr>
            <a:picLocks noChangeAspect="1"/>
          </p:cNvPicPr>
          <p:nvPr/>
        </p:nvPicPr>
        <p:blipFill>
          <a:blip r:embed="rId2"/>
          <a:stretch>
            <a:fillRect/>
          </a:stretch>
        </p:blipFill>
        <p:spPr>
          <a:xfrm>
            <a:off x="3234476" y="1341120"/>
            <a:ext cx="11819047" cy="8180952"/>
          </a:xfrm>
          <a:prstGeom prst="rect">
            <a:avLst/>
          </a:prstGeom>
        </p:spPr>
      </p:pic>
    </p:spTree>
    <p:extLst>
      <p:ext uri="{BB962C8B-B14F-4D97-AF65-F5344CB8AC3E}">
        <p14:creationId xmlns:p14="http://schemas.microsoft.com/office/powerpoint/2010/main" val="75298723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2170</TotalTime>
  <Words>487</Words>
  <Application>Microsoft Office PowerPoint</Application>
  <PresentationFormat>Custom</PresentationFormat>
  <Paragraphs>69</Paragraphs>
  <Slides>17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Calibri</vt:lpstr>
      <vt:lpstr>Montserrat</vt:lpstr>
      <vt:lpstr>Montserrat Classic</vt:lpstr>
      <vt:lpstr>Montserrat Bold</vt:lpstr>
      <vt:lpstr>Montserrat Classic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Imam Suandi_Churn Customer _Final Project Presentation </dc:title>
  <cp:lastModifiedBy>Andy Prayitno</cp:lastModifiedBy>
  <cp:revision>88</cp:revision>
  <dcterms:created xsi:type="dcterms:W3CDTF">2006-08-16T00:00:00Z</dcterms:created>
  <dcterms:modified xsi:type="dcterms:W3CDTF">2025-06-11T10:54:55Z</dcterms:modified>
  <dc:identifier>DAGQP4JL8OU</dc:identifier>
</cp:coreProperties>
</file>