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imes New Roman Condensed" charset="1" panose="02030506070405020303"/>
      <p:regular r:id="rId21"/>
    </p:embeddedFont>
    <p:embeddedFont>
      <p:font typeface="Gotham Italics" charset="1" panose="00000000000000000000"/>
      <p:regular r:id="rId22"/>
    </p:embeddedFont>
    <p:embeddedFont>
      <p:font typeface="Gotham" charset="1" panose="00000000000000000000"/>
      <p:regular r:id="rId23"/>
    </p:embeddedFont>
    <p:embeddedFont>
      <p:font typeface="Gotham Bold" charset="1" panose="00000000000000000000"/>
      <p:regular r:id="rId24"/>
    </p:embeddedFont>
    <p:embeddedFont>
      <p:font typeface="Times New Roman Condensed Italics" charset="1" panose="0203050607040509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4667" y="-633919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3057" y="3013573"/>
            <a:ext cx="11761720" cy="334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99"/>
              </a:lnSpc>
            </a:pPr>
            <a:r>
              <a:rPr lang="en-US" sz="9999" spc="-379">
                <a:solidFill>
                  <a:srgbClr val="0E4714"/>
                </a:solidFill>
                <a:latin typeface="Times New Roman Condensed"/>
              </a:rPr>
              <a:t>ANOMALY DETECTION IN HYPOTHYROIDISM 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3057" y="6140947"/>
            <a:ext cx="713826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spc="-42">
                <a:solidFill>
                  <a:srgbClr val="0E4714"/>
                </a:solidFill>
                <a:latin typeface="Gotham Italics"/>
              </a:rPr>
              <a:t>Unsupervised Learning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8556625"/>
            <a:ext cx="1162837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</a:rPr>
              <a:t>Andrea Palmieri - 921785 - a.palmieri13@campus.unimib.it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</a:rPr>
              <a:t>Andrea Yachaya - 913721 - a.yachaya@campus.unimib.it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63812" y="3750127"/>
            <a:ext cx="4723605" cy="4735286"/>
          </a:xfrm>
          <a:custGeom>
            <a:avLst/>
            <a:gdLst/>
            <a:ahLst/>
            <a:cxnLst/>
            <a:rect r="r" b="b" t="t" l="l"/>
            <a:pathLst>
              <a:path h="4735286" w="4723605">
                <a:moveTo>
                  <a:pt x="0" y="0"/>
                </a:moveTo>
                <a:lnTo>
                  <a:pt x="4723604" y="0"/>
                </a:lnTo>
                <a:lnTo>
                  <a:pt x="4723604" y="4735286"/>
                </a:lnTo>
                <a:lnTo>
                  <a:pt x="0" y="473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6" r="-9786" b="-19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46802"/>
            <a:ext cx="1645871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Density-based method 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that groups data points based on the number of neighbours in a radius.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74134"/>
            <a:ext cx="19287326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DBSCAN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059297"/>
            <a:ext cx="11417520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In requires </a:t>
            </a:r>
            <a:r>
              <a:rPr lang="en-US" sz="2799" spc="-41">
                <a:solidFill>
                  <a:srgbClr val="0E4714"/>
                </a:solidFill>
                <a:latin typeface="Gotham Bold"/>
              </a:rPr>
              <a:t>two key parameters: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ε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 </a:t>
            </a:r>
            <a:r>
              <a:rPr lang="en-US" sz="2799" spc="-41">
                <a:solidFill>
                  <a:srgbClr val="0E4714"/>
                </a:solidFill>
                <a:latin typeface="Gotham Bold"/>
              </a:rPr>
              <a:t>(epsilon)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: radius around a point to search for neighbors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A </a:t>
            </a:r>
            <a:r>
              <a:rPr lang="en-US" sz="2799" spc="-41">
                <a:solidFill>
                  <a:srgbClr val="0E4714"/>
                </a:solidFill>
                <a:latin typeface="Gotham Bold"/>
              </a:rPr>
              <a:t>starting value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 was determined by computing the distance from the farthest 42nd data point, then by considering the knee of the resulting curve</a:t>
            </a:r>
          </a:p>
          <a:p>
            <a:pPr algn="just">
              <a:lnSpc>
                <a:spcPts val="4199"/>
              </a:lnSpc>
            </a:pP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MinPts: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 minimum number of points within ε-radius to define a core point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Determined heuristically as twice the number of features*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MinPts = 42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381867"/>
            <a:ext cx="10423088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0"/>
              </a:lnSpc>
            </a:pPr>
            <a:r>
              <a:rPr lang="en-US" sz="2700" spc="-40">
                <a:solidFill>
                  <a:srgbClr val="0E4714"/>
                </a:solidFill>
                <a:latin typeface="Gotham"/>
              </a:rPr>
              <a:t>We used the precomputed Gower Distance matrix.</a:t>
            </a:r>
          </a:p>
          <a:p>
            <a:pPr algn="just">
              <a:lnSpc>
                <a:spcPts val="405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54361" y="9343892"/>
            <a:ext cx="10088210" cy="84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19"/>
              </a:lnSpc>
            </a:pPr>
            <a:r>
              <a:rPr lang="en-US" sz="1013" spc="-15">
                <a:solidFill>
                  <a:srgbClr val="0E4714"/>
                </a:solidFill>
                <a:latin typeface="Gotham"/>
                <a:ea typeface="Gotham"/>
              </a:rPr>
              <a:t>* [Sander et al. 1998] J¨org Sander, Martin Ester, HansPeter Kriegel, and Xiaowei Xu. Density-Based Clustering in Spatial Databases: The Algorithm GDBSCAN and Its Applications. Data Mining and Knowledge Discovery, 2:169–194, 1998.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6856" y="3365601"/>
            <a:ext cx="8859562" cy="6328259"/>
          </a:xfrm>
          <a:custGeom>
            <a:avLst/>
            <a:gdLst/>
            <a:ahLst/>
            <a:cxnLst/>
            <a:rect r="r" b="b" t="t" l="l"/>
            <a:pathLst>
              <a:path h="6328259" w="8859562">
                <a:moveTo>
                  <a:pt x="0" y="0"/>
                </a:moveTo>
                <a:lnTo>
                  <a:pt x="8859563" y="0"/>
                </a:lnTo>
                <a:lnTo>
                  <a:pt x="8859563" y="6328259"/>
                </a:lnTo>
                <a:lnTo>
                  <a:pt x="0" y="6328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74134"/>
            <a:ext cx="16230600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DBSCAN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26940"/>
            <a:ext cx="15756313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0"/>
              </a:lnSpc>
            </a:pPr>
            <a:r>
              <a:rPr lang="en-US" sz="2700" spc="-40">
                <a:solidFill>
                  <a:srgbClr val="0E4714"/>
                </a:solidFill>
                <a:latin typeface="Gotham Bold"/>
              </a:rPr>
              <a:t>Anomalies</a:t>
            </a:r>
            <a:r>
              <a:rPr lang="en-US" sz="2700" spc="-40">
                <a:solidFill>
                  <a:srgbClr val="0E4714"/>
                </a:solidFill>
                <a:latin typeface="Gotham"/>
              </a:rPr>
              <a:t> were </a:t>
            </a:r>
            <a:r>
              <a:rPr lang="en-US" sz="2700" spc="-40">
                <a:solidFill>
                  <a:srgbClr val="0E4714"/>
                </a:solidFill>
                <a:latin typeface="Gotham Bold"/>
              </a:rPr>
              <a:t>identified </a:t>
            </a:r>
            <a:r>
              <a:rPr lang="en-US" sz="2700" spc="-40">
                <a:solidFill>
                  <a:srgbClr val="0E4714"/>
                </a:solidFill>
                <a:latin typeface="Gotham"/>
              </a:rPr>
              <a:t>as directly proportional to the average distance to neighbouring points and inversely proportional to the density (number of points in the ε-radius).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97459"/>
            <a:ext cx="6807879" cy="306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0"/>
              </a:lnSpc>
            </a:pPr>
            <a:r>
              <a:rPr lang="en-US" sz="2700" spc="-40">
                <a:solidFill>
                  <a:srgbClr val="0E4714"/>
                </a:solidFill>
                <a:latin typeface="Gotham"/>
              </a:rPr>
              <a:t>The </a:t>
            </a:r>
            <a:r>
              <a:rPr lang="en-US" sz="2700" spc="-40">
                <a:solidFill>
                  <a:srgbClr val="0E4714"/>
                </a:solidFill>
                <a:latin typeface="Gotham Bold"/>
              </a:rPr>
              <a:t>optimal Epsilon </a:t>
            </a:r>
            <a:r>
              <a:rPr lang="en-US" sz="2700" spc="-40">
                <a:solidFill>
                  <a:srgbClr val="0E4714"/>
                </a:solidFill>
                <a:latin typeface="Gotham"/>
              </a:rPr>
              <a:t>was chosen visually as the point where anomaly numbers stopped changing significantly.</a:t>
            </a:r>
          </a:p>
          <a:p>
            <a:pPr algn="just">
              <a:lnSpc>
                <a:spcPts val="4050"/>
              </a:lnSpc>
            </a:pPr>
          </a:p>
          <a:p>
            <a:pPr algn="just">
              <a:lnSpc>
                <a:spcPts val="4050"/>
              </a:lnSpc>
            </a:pPr>
            <a:r>
              <a:rPr lang="en-US" sz="2700" spc="-40">
                <a:solidFill>
                  <a:srgbClr val="0E4714"/>
                </a:solidFill>
                <a:latin typeface="Gotham Bold"/>
              </a:rPr>
              <a:t>Sparser points will be considered as more anomalous.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350754"/>
            <a:ext cx="787815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362 anomalies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found with a Epsilon of 0.17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02573" y="3162320"/>
            <a:ext cx="7856727" cy="5659299"/>
          </a:xfrm>
          <a:custGeom>
            <a:avLst/>
            <a:gdLst/>
            <a:ahLst/>
            <a:cxnLst/>
            <a:rect r="r" b="b" t="t" l="l"/>
            <a:pathLst>
              <a:path h="5659299" w="7856727">
                <a:moveTo>
                  <a:pt x="0" y="0"/>
                </a:moveTo>
                <a:lnTo>
                  <a:pt x="7856727" y="0"/>
                </a:lnTo>
                <a:lnTo>
                  <a:pt x="7856727" y="5659299"/>
                </a:lnTo>
                <a:lnTo>
                  <a:pt x="0" y="5659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74134"/>
            <a:ext cx="16230600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LOCAL OUTLIER FACTOR (LOF)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50765"/>
            <a:ext cx="15756313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0"/>
              </a:lnSpc>
            </a:pPr>
            <a:r>
              <a:rPr lang="en-US" sz="2700" spc="-40">
                <a:solidFill>
                  <a:srgbClr val="0E4714"/>
                </a:solidFill>
                <a:latin typeface="Gotham"/>
              </a:rPr>
              <a:t>Computed using the precomputed Gower Distance matrix.</a:t>
            </a:r>
          </a:p>
          <a:p>
            <a:pPr algn="just">
              <a:lnSpc>
                <a:spcPts val="40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67095"/>
            <a:ext cx="8002405" cy="2040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0"/>
              </a:lnSpc>
            </a:pPr>
            <a:r>
              <a:rPr lang="en-US" sz="2700" spc="-40">
                <a:solidFill>
                  <a:srgbClr val="0E4714"/>
                </a:solidFill>
                <a:latin typeface="Gotham"/>
              </a:rPr>
              <a:t>For each data point, </a:t>
            </a:r>
            <a:r>
              <a:rPr lang="en-US" sz="2700" spc="-40">
                <a:solidFill>
                  <a:srgbClr val="0E4714"/>
                </a:solidFill>
                <a:latin typeface="Gotham Bold"/>
              </a:rPr>
              <a:t>LOF returns its negative outlier factor</a:t>
            </a:r>
            <a:r>
              <a:rPr lang="en-US" sz="2700" spc="-40">
                <a:solidFill>
                  <a:srgbClr val="0E4714"/>
                </a:solidFill>
                <a:latin typeface="Gotham"/>
              </a:rPr>
              <a:t> of being anomalous, then normalized to [0 - 1]</a:t>
            </a:r>
          </a:p>
          <a:p>
            <a:pPr algn="just"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 spc="-40">
                <a:solidFill>
                  <a:srgbClr val="0E4714"/>
                </a:solidFill>
                <a:latin typeface="Gotham"/>
              </a:rPr>
              <a:t>The threshold was chosen visually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350754"/>
            <a:ext cx="81153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316 anomalies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found with a threshold of 0.20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689" y="1085850"/>
            <a:ext cx="14423006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ADJUSTED RAND INDEX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3980495" y="-462807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6"/>
                </a:lnTo>
                <a:lnTo>
                  <a:pt x="28550447" y="11313546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3966085"/>
          <a:ext cx="16300066" cy="5440985"/>
        </p:xfrm>
        <a:graphic>
          <a:graphicData uri="http://schemas.openxmlformats.org/drawingml/2006/table">
            <a:tbl>
              <a:tblPr/>
              <a:tblGrid>
                <a:gridCol w="2328581"/>
                <a:gridCol w="2328581"/>
                <a:gridCol w="2328581"/>
                <a:gridCol w="2328581"/>
                <a:gridCol w="2328581"/>
                <a:gridCol w="2328581"/>
                <a:gridCol w="2328581"/>
              </a:tblGrid>
              <a:tr h="7769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ARI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HC Average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HC Complete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DBSCAN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K-Medoids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K-Prototypes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LOF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9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HC Average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9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HC Complete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9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DBSCAN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1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K-Medoids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9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K-Prototypes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9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LOF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1887093"/>
            <a:ext cx="16230600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E4714"/>
                </a:solidFill>
                <a:latin typeface="Gotham"/>
              </a:rPr>
              <a:t>To evaluate the differences in the results returned by different anomalies detection techniques, we employed the use of the </a:t>
            </a:r>
            <a:r>
              <a:rPr lang="en-US" sz="2600">
                <a:solidFill>
                  <a:srgbClr val="0E4714"/>
                </a:solidFill>
                <a:latin typeface="Gotham Bold"/>
              </a:rPr>
              <a:t>Adjusted Rand Index (ARI)</a:t>
            </a:r>
            <a:r>
              <a:rPr lang="en-US" sz="2600">
                <a:solidFill>
                  <a:srgbClr val="0E4714"/>
                </a:solidFill>
                <a:latin typeface="Gotham"/>
              </a:rPr>
              <a:t>, which is a </a:t>
            </a:r>
            <a:r>
              <a:rPr lang="en-US" sz="2600">
                <a:solidFill>
                  <a:srgbClr val="0E4714"/>
                </a:solidFill>
                <a:latin typeface="Gotham Bold"/>
              </a:rPr>
              <a:t>measure used to evaluate the similarity between two data clusterings,</a:t>
            </a:r>
            <a:r>
              <a:rPr lang="en-US" sz="2600">
                <a:solidFill>
                  <a:srgbClr val="0E4714"/>
                </a:solidFill>
                <a:latin typeface="Gotham"/>
              </a:rPr>
              <a:t> accounting for the possibility of random agreement.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689" y="1085850"/>
            <a:ext cx="14423006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COMPUTING THE FINAL PROBABILITIES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3980495" y="-462807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6"/>
                </a:lnTo>
                <a:lnTo>
                  <a:pt x="28550447" y="11313546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689" y="5996673"/>
          <a:ext cx="7992042" cy="3124200"/>
        </p:xfrm>
        <a:graphic>
          <a:graphicData uri="http://schemas.openxmlformats.org/drawingml/2006/table">
            <a:tbl>
              <a:tblPr/>
              <a:tblGrid>
                <a:gridCol w="1998011"/>
                <a:gridCol w="1998011"/>
                <a:gridCol w="1998011"/>
                <a:gridCol w="1998011"/>
              </a:tblGrid>
              <a:tr h="7810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ARI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HC Average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HC Complete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DBSCAN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0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HC Average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0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HC Complete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0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 Bold"/>
                        </a:rPr>
                        <a:t>DBSCAN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0.54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9694581" y="2309863"/>
            <a:ext cx="7741068" cy="6937750"/>
          </a:xfrm>
          <a:custGeom>
            <a:avLst/>
            <a:gdLst/>
            <a:ahLst/>
            <a:cxnLst/>
            <a:rect r="r" b="b" t="t" l="l"/>
            <a:pathLst>
              <a:path h="6937750" w="7741068">
                <a:moveTo>
                  <a:pt x="0" y="0"/>
                </a:moveTo>
                <a:lnTo>
                  <a:pt x="7741069" y="0"/>
                </a:lnTo>
                <a:lnTo>
                  <a:pt x="7741069" y="6937750"/>
                </a:lnTo>
                <a:lnTo>
                  <a:pt x="0" y="693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52713"/>
            <a:ext cx="8489532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E4714"/>
                </a:solidFill>
                <a:latin typeface="Gotham"/>
              </a:rPr>
              <a:t>The </a:t>
            </a:r>
            <a:r>
              <a:rPr lang="en-US" sz="2600">
                <a:solidFill>
                  <a:srgbClr val="0E4714"/>
                </a:solidFill>
                <a:latin typeface="Gotham Bold"/>
              </a:rPr>
              <a:t>final probabilities are the mean probability</a:t>
            </a:r>
            <a:r>
              <a:rPr lang="en-US" sz="2600">
                <a:solidFill>
                  <a:srgbClr val="0E4714"/>
                </a:solidFill>
                <a:latin typeface="Gotham"/>
              </a:rPr>
              <a:t> of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4714"/>
                </a:solidFill>
                <a:latin typeface="Gotham"/>
              </a:rPr>
              <a:t>HC Average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4714"/>
                </a:solidFill>
                <a:latin typeface="Gotham"/>
              </a:rPr>
              <a:t>HC Complete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4714"/>
                </a:solidFill>
                <a:latin typeface="Gotham"/>
              </a:rPr>
              <a:t>DBSCAN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E4714"/>
                </a:solidFill>
                <a:latin typeface="Gotham"/>
              </a:rPr>
              <a:t>probabilities.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E4714"/>
                </a:solidFill>
                <a:latin typeface="Gotham"/>
              </a:rPr>
              <a:t>A total of </a:t>
            </a:r>
            <a:r>
              <a:rPr lang="en-US" sz="2600">
                <a:solidFill>
                  <a:srgbClr val="0E4714"/>
                </a:solidFill>
                <a:latin typeface="Gotham Bold"/>
              </a:rPr>
              <a:t>402 anomalies</a:t>
            </a:r>
            <a:r>
              <a:rPr lang="en-US" sz="2600">
                <a:solidFill>
                  <a:srgbClr val="0E4714"/>
                </a:solidFill>
                <a:latin typeface="Gotham"/>
              </a:rPr>
              <a:t> were found.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45282" y="-1549472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6" y="0"/>
                </a:lnTo>
                <a:lnTo>
                  <a:pt x="19285436" y="15042641"/>
                </a:lnTo>
                <a:lnTo>
                  <a:pt x="0" y="15042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9150" y="2700805"/>
            <a:ext cx="16440150" cy="344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68"/>
              </a:lnSpc>
              <a:spcBef>
                <a:spcPct val="0"/>
              </a:spcBef>
            </a:pPr>
            <a:r>
              <a:rPr lang="en-US" sz="18120" spc="-906">
                <a:solidFill>
                  <a:srgbClr val="0E4714"/>
                </a:solidFill>
                <a:latin typeface="Times New Roman Condensed Italics"/>
              </a:rPr>
              <a:t>Thank you.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6407" y="8556625"/>
            <a:ext cx="1162837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</a:rPr>
              <a:t>Andrea Palmieri - 921785 - a.palmieri13@campus.unimib.it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</a:rPr>
              <a:t>Andrea Yachaya - 913721 - a.yachaya@campus.unimib.it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7782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50334"/>
            <a:ext cx="11269282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689" y="2846657"/>
            <a:ext cx="7877184" cy="586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Dataset, preprocessing and metrics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Hierarchical Clustering</a:t>
            </a:r>
          </a:p>
          <a:p>
            <a:pPr algn="l" marL="1209039" indent="-403013" lvl="2">
              <a:lnSpc>
                <a:spcPts val="5235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Average and Complete Linkage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K-Means and K-Medoids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K-Prototypes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DBSCAN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Local Outlier Factor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Adjusted Rand Index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46802"/>
            <a:ext cx="11885949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Fo</a:t>
            </a:r>
            <a:r>
              <a:rPr lang="en-US" sz="2799" spc="-41">
                <a:solidFill>
                  <a:srgbClr val="0E4714"/>
                </a:solidFill>
                <a:latin typeface="Gotham Bold"/>
              </a:rPr>
              <a:t>cus of Study: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App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lication of the following unsupervised learning methods f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or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 anomaly detection on unlabelled hypothyroidism dataset.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Distance-Based clustering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Density-Based clustering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D</a:t>
            </a:r>
            <a:r>
              <a:rPr lang="en-US" sz="2799" spc="-41">
                <a:solidFill>
                  <a:srgbClr val="0E4714"/>
                </a:solidFill>
                <a:latin typeface="Gotham Bold"/>
              </a:rPr>
              <a:t>ataset Overview: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7,200 observations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M</a:t>
            </a:r>
            <a:r>
              <a:rPr lang="en-US" sz="2799" spc="-41">
                <a:solidFill>
                  <a:srgbClr val="0E4714"/>
                </a:solidFill>
                <a:latin typeface="Gotham Bold"/>
              </a:rPr>
              <a:t>ixed data types: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15 binary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6 continuous features.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No labeled data available.</a:t>
            </a:r>
          </a:p>
          <a:p>
            <a:pPr algn="just">
              <a:lnSpc>
                <a:spcPts val="41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374134"/>
            <a:ext cx="16230600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803264" y="-262044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19231"/>
            <a:ext cx="7854875" cy="574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Continuous Features Standardization: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To prevent any single feature from disproportionately influencing the results, they were scaled using</a:t>
            </a:r>
            <a:r>
              <a:rPr lang="en-US" sz="2799" spc="-41">
                <a:solidFill>
                  <a:srgbClr val="0E4714"/>
                </a:solidFill>
                <a:latin typeface="Gotham Italics"/>
              </a:rPr>
              <a:t> Z-Score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Binary Features Handling: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As these features already indicated the presence or absence of a feature, no one-hot encoding was necessary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04448" y="2219231"/>
            <a:ext cx="7854875" cy="31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Euclidean distance not suitable due to mixed data types nature of dataset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Therefore </a:t>
            </a:r>
            <a:r>
              <a:rPr lang="en-US" sz="2799" spc="-41">
                <a:solidFill>
                  <a:srgbClr val="0E4714"/>
                </a:solidFill>
                <a:latin typeface="Gotham Bold"/>
              </a:rPr>
              <a:t>Gower Distance was used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4031517">
            <a:off x="9006394" y="-4327691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689" y="1085850"/>
            <a:ext cx="8115317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DATASET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6" y="1085850"/>
            <a:ext cx="8115317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GOWER DISTANCE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9144006" y="1391221"/>
            <a:ext cx="0" cy="7867079"/>
          </a:xfrm>
          <a:prstGeom prst="line">
            <a:avLst/>
          </a:prstGeom>
          <a:ln cap="flat" w="38100">
            <a:solidFill>
              <a:srgbClr val="0E471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3728044" y="4745101"/>
            <a:ext cx="2456187" cy="796798"/>
            <a:chOff x="0" y="0"/>
            <a:chExt cx="3274916" cy="10623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74916" cy="1062398"/>
            </a:xfrm>
            <a:custGeom>
              <a:avLst/>
              <a:gdLst/>
              <a:ahLst/>
              <a:cxnLst/>
              <a:rect r="r" b="b" t="t" l="l"/>
              <a:pathLst>
                <a:path h="1062398" w="3274916">
                  <a:moveTo>
                    <a:pt x="0" y="0"/>
                  </a:moveTo>
                  <a:lnTo>
                    <a:pt x="3274916" y="0"/>
                  </a:lnTo>
                  <a:lnTo>
                    <a:pt x="3274916" y="1062398"/>
                  </a:lnTo>
                  <a:lnTo>
                    <a:pt x="0" y="10623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461162" y="4745101"/>
            <a:ext cx="5741447" cy="1157655"/>
            <a:chOff x="0" y="0"/>
            <a:chExt cx="7655263" cy="15435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655263" cy="1543540"/>
            </a:xfrm>
            <a:custGeom>
              <a:avLst/>
              <a:gdLst/>
              <a:ahLst/>
              <a:cxnLst/>
              <a:rect r="r" b="b" t="t" l="l"/>
              <a:pathLst>
                <a:path h="1543540" w="7655263">
                  <a:moveTo>
                    <a:pt x="0" y="0"/>
                  </a:moveTo>
                  <a:lnTo>
                    <a:pt x="7655263" y="0"/>
                  </a:lnTo>
                  <a:lnTo>
                    <a:pt x="7655263" y="1543540"/>
                  </a:lnTo>
                  <a:lnTo>
                    <a:pt x="0" y="1543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853223" y="6626013"/>
            <a:ext cx="4778577" cy="643644"/>
            <a:chOff x="0" y="0"/>
            <a:chExt cx="6371436" cy="8581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71436" cy="858191"/>
            </a:xfrm>
            <a:custGeom>
              <a:avLst/>
              <a:gdLst/>
              <a:ahLst/>
              <a:cxnLst/>
              <a:rect r="r" b="b" t="t" l="l"/>
              <a:pathLst>
                <a:path h="858191" w="6371436">
                  <a:moveTo>
                    <a:pt x="0" y="0"/>
                  </a:moveTo>
                  <a:lnTo>
                    <a:pt x="6371436" y="0"/>
                  </a:lnTo>
                  <a:lnTo>
                    <a:pt x="6371436" y="858191"/>
                  </a:lnTo>
                  <a:lnTo>
                    <a:pt x="0" y="858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894305" y="8173343"/>
            <a:ext cx="4737495" cy="872083"/>
            <a:chOff x="0" y="0"/>
            <a:chExt cx="6316660" cy="11627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16660" cy="1162777"/>
            </a:xfrm>
            <a:custGeom>
              <a:avLst/>
              <a:gdLst/>
              <a:ahLst/>
              <a:cxnLst/>
              <a:rect r="r" b="b" t="t" l="l"/>
              <a:pathLst>
                <a:path h="1162777" w="6316660">
                  <a:moveTo>
                    <a:pt x="0" y="0"/>
                  </a:moveTo>
                  <a:lnTo>
                    <a:pt x="6316660" y="0"/>
                  </a:lnTo>
                  <a:lnTo>
                    <a:pt x="6316660" y="1162777"/>
                  </a:lnTo>
                  <a:lnTo>
                    <a:pt x="0" y="1162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5153955" y="6421420"/>
            <a:ext cx="238305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"/>
              </a:rPr>
              <a:t>Numerical Features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153955" y="8106668"/>
            <a:ext cx="238305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"/>
              </a:rPr>
              <a:t>Categorical Features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04448" y="9484709"/>
            <a:ext cx="8132565" cy="340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79"/>
              </a:lnSpc>
            </a:pPr>
            <a:r>
              <a:rPr lang="en-US" sz="1985">
                <a:solidFill>
                  <a:srgbClr val="0E4714"/>
                </a:solidFill>
                <a:latin typeface="Gotham"/>
              </a:rPr>
              <a:t>All weights equal = 1 due to missing specific domain knowledge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46802"/>
            <a:ext cx="16230611" cy="574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Principal Component Analysis (PCA):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PCA transforms data into a set of orthogonal uncorrelated components, ordered by the amount of variance they explain in the data.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PCA is not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 suitable for mixed data types.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E</a:t>
            </a:r>
            <a:r>
              <a:rPr lang="en-US" sz="2799" spc="-41">
                <a:solidFill>
                  <a:srgbClr val="0E4714"/>
                </a:solidFill>
                <a:latin typeface="Gotham Italics"/>
              </a:rPr>
              <a:t>xcluded from this study.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799" spc="-41">
                <a:solidFill>
                  <a:srgbClr val="0E4714"/>
                </a:solidFill>
                <a:latin typeface="Gotham Bold"/>
              </a:rPr>
              <a:t>Factor Analysis of Mixed Data (FAMD):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FAMD is specifically designed to handle mixed data types datasets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FAMD was used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 only for visualization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</a:rPr>
              <a:t>It’s not suited for</a:t>
            </a:r>
            <a:r>
              <a:rPr lang="en-US" sz="2799" spc="-41">
                <a:solidFill>
                  <a:srgbClr val="0E4714"/>
                </a:solidFill>
                <a:latin typeface="Gotham"/>
              </a:rPr>
              <a:t> anomaly detection due to the difficulty in reconstructing the original features from the FAMD coordinates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374134"/>
            <a:ext cx="16230600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DIMENSIONALITY REDUCTION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689" y="1085850"/>
            <a:ext cx="14423006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HIERARCHICAL CLUSTERING: DENDROGRAMS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417742">
            <a:off x="14964275" y="-462807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8" y="0"/>
                </a:moveTo>
                <a:lnTo>
                  <a:pt x="0" y="0"/>
                </a:lnTo>
                <a:lnTo>
                  <a:pt x="0" y="11313546"/>
                </a:lnTo>
                <a:lnTo>
                  <a:pt x="28550448" y="11313546"/>
                </a:lnTo>
                <a:lnTo>
                  <a:pt x="285504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9144000" y="3332417"/>
            <a:ext cx="0" cy="6551538"/>
          </a:xfrm>
          <a:prstGeom prst="line">
            <a:avLst/>
          </a:prstGeom>
          <a:ln cap="flat" w="38100">
            <a:solidFill>
              <a:srgbClr val="0E47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96912" y="5597705"/>
            <a:ext cx="6211957" cy="4286250"/>
          </a:xfrm>
          <a:custGeom>
            <a:avLst/>
            <a:gdLst/>
            <a:ahLst/>
            <a:cxnLst/>
            <a:rect r="r" b="b" t="t" l="l"/>
            <a:pathLst>
              <a:path h="4286250" w="6211957">
                <a:moveTo>
                  <a:pt x="0" y="0"/>
                </a:moveTo>
                <a:lnTo>
                  <a:pt x="6211956" y="0"/>
                </a:lnTo>
                <a:lnTo>
                  <a:pt x="6211956" y="4286250"/>
                </a:lnTo>
                <a:lnTo>
                  <a:pt x="0" y="4286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42294" y="5597705"/>
            <a:ext cx="6170966" cy="4286250"/>
          </a:xfrm>
          <a:custGeom>
            <a:avLst/>
            <a:gdLst/>
            <a:ahLst/>
            <a:cxnLst/>
            <a:rect r="r" b="b" t="t" l="l"/>
            <a:pathLst>
              <a:path h="4286250" w="6170966">
                <a:moveTo>
                  <a:pt x="0" y="0"/>
                </a:moveTo>
                <a:lnTo>
                  <a:pt x="6170965" y="0"/>
                </a:lnTo>
                <a:lnTo>
                  <a:pt x="6170965" y="4286250"/>
                </a:lnTo>
                <a:lnTo>
                  <a:pt x="0" y="4286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52506"/>
            <a:ext cx="7748380" cy="89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</a:rPr>
              <a:t>Highly branched structure with many </a:t>
            </a:r>
            <a:r>
              <a:rPr lang="en-US" sz="2400" spc="-36">
                <a:solidFill>
                  <a:srgbClr val="0E4714"/>
                </a:solidFill>
                <a:latin typeface="Gotham Bold"/>
              </a:rPr>
              <a:t>small and tight clusters.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380042"/>
            <a:ext cx="7748380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999" spc="-99">
                <a:solidFill>
                  <a:srgbClr val="0E4714"/>
                </a:solidFill>
                <a:latin typeface="Times New Roman Condensed"/>
              </a:rPr>
              <a:t>COMPLETE LINKAGE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51222" y="4052506"/>
            <a:ext cx="8008811" cy="135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</a:rPr>
              <a:t>A more balanced hierarchical structure with fewer branches and </a:t>
            </a:r>
            <a:r>
              <a:rPr lang="en-US" sz="2400" spc="-36">
                <a:solidFill>
                  <a:srgbClr val="0E4714"/>
                </a:solidFill>
                <a:latin typeface="Gotham Bold"/>
              </a:rPr>
              <a:t>larger clusters</a:t>
            </a:r>
            <a:r>
              <a:rPr lang="en-US" sz="2400" spc="-36">
                <a:solidFill>
                  <a:srgbClr val="0E4714"/>
                </a:solidFill>
                <a:latin typeface="Gotham"/>
              </a:rPr>
              <a:t>, and a </a:t>
            </a:r>
            <a:r>
              <a:rPr lang="en-US" sz="2400" spc="-36">
                <a:solidFill>
                  <a:srgbClr val="0E4714"/>
                </a:solidFill>
                <a:latin typeface="Gotham Bold"/>
              </a:rPr>
              <a:t>gradual increase in distance</a:t>
            </a:r>
            <a:r>
              <a:rPr lang="en-US" sz="2400" spc="-36">
                <a:solidFill>
                  <a:srgbClr val="0E4714"/>
                </a:solidFill>
                <a:latin typeface="Gotham"/>
              </a:rPr>
              <a:t> between clusters as they merge.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51222" y="3380042"/>
            <a:ext cx="7748380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999" spc="-99">
                <a:solidFill>
                  <a:srgbClr val="0E4714"/>
                </a:solidFill>
                <a:latin typeface="Times New Roman Condensed"/>
              </a:rPr>
              <a:t>AVERAGE LINKAGE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897952"/>
            <a:ext cx="16230600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E4714"/>
                </a:solidFill>
                <a:latin typeface="Gotham"/>
              </a:rPr>
              <a:t>Hierarchical clustering produces nested clusters, visualized as a dendrogram. There are several methods to compute inter-cluster proximity: single, complete, average, centroids-based and Ward’s.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E4714"/>
                </a:solidFill>
                <a:latin typeface="Gotham"/>
              </a:rPr>
              <a:t>We opted for complete and average linkage for their compatibility with mixed data types datasets.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689" y="1085850"/>
            <a:ext cx="14423006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HIERARCHICAL CLUSTERING: DETECTING ANOMALIES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417742">
            <a:off x="14964275" y="-462807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8" y="0"/>
                </a:moveTo>
                <a:lnTo>
                  <a:pt x="0" y="0"/>
                </a:lnTo>
                <a:lnTo>
                  <a:pt x="0" y="11313546"/>
                </a:lnTo>
                <a:lnTo>
                  <a:pt x="28550448" y="11313546"/>
                </a:lnTo>
                <a:lnTo>
                  <a:pt x="285504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9144000" y="3332417"/>
            <a:ext cx="0" cy="6551538"/>
          </a:xfrm>
          <a:prstGeom prst="line">
            <a:avLst/>
          </a:prstGeom>
          <a:ln cap="flat" w="38100">
            <a:solidFill>
              <a:srgbClr val="0E47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725037" y="5523166"/>
            <a:ext cx="6000750" cy="4286250"/>
          </a:xfrm>
          <a:custGeom>
            <a:avLst/>
            <a:gdLst/>
            <a:ahLst/>
            <a:cxnLst/>
            <a:rect r="r" b="b" t="t" l="l"/>
            <a:pathLst>
              <a:path h="4286250" w="6000750">
                <a:moveTo>
                  <a:pt x="0" y="0"/>
                </a:moveTo>
                <a:lnTo>
                  <a:pt x="6000750" y="0"/>
                </a:lnTo>
                <a:lnTo>
                  <a:pt x="6000750" y="4286250"/>
                </a:lnTo>
                <a:lnTo>
                  <a:pt x="0" y="4286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02515" y="5597705"/>
            <a:ext cx="6000750" cy="4286250"/>
          </a:xfrm>
          <a:custGeom>
            <a:avLst/>
            <a:gdLst/>
            <a:ahLst/>
            <a:cxnLst/>
            <a:rect r="r" b="b" t="t" l="l"/>
            <a:pathLst>
              <a:path h="4286250" w="6000750">
                <a:moveTo>
                  <a:pt x="0" y="0"/>
                </a:moveTo>
                <a:lnTo>
                  <a:pt x="6000750" y="0"/>
                </a:lnTo>
                <a:lnTo>
                  <a:pt x="6000750" y="4286250"/>
                </a:lnTo>
                <a:lnTo>
                  <a:pt x="0" y="4286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52506"/>
            <a:ext cx="7748380" cy="89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</a:rPr>
              <a:t>Optimal distance: 0.147, Silhouette score: 0.519.</a:t>
            </a:r>
          </a:p>
          <a:p>
            <a:pPr algn="l">
              <a:lnSpc>
                <a:spcPts val="360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</a:rPr>
              <a:t>At 20 clusters removed, 446 anomalies found.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380042"/>
            <a:ext cx="7748380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999" spc="-99">
                <a:solidFill>
                  <a:srgbClr val="0E4714"/>
                </a:solidFill>
                <a:latin typeface="Times New Roman Condensed"/>
              </a:rPr>
              <a:t>COMPLETE LINKAGE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51222" y="4052506"/>
            <a:ext cx="8008811" cy="89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</a:rPr>
              <a:t>Optimal distance: 0.065, Silhouette score: 0.649.</a:t>
            </a:r>
          </a:p>
          <a:p>
            <a:pPr algn="l">
              <a:lnSpc>
                <a:spcPts val="360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</a:rPr>
              <a:t>At 25 clusters removed, 428 anomalies found.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51222" y="3380042"/>
            <a:ext cx="7748380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999" spc="-99">
                <a:solidFill>
                  <a:srgbClr val="0E4714"/>
                </a:solidFill>
                <a:latin typeface="Times New Roman Condensed"/>
              </a:rPr>
              <a:t>AVERAGE LINKAGE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897952"/>
            <a:ext cx="16230600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E4714"/>
                </a:solidFill>
                <a:latin typeface="Gotham"/>
              </a:rPr>
              <a:t>The optimal distance metric was the one with the highest Silhouette score.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E4714"/>
                </a:solidFill>
                <a:latin typeface="Gotham"/>
              </a:rPr>
              <a:t>Clusters were ranked by size, and larger clusters were excluded to identify anomalies. The exclusion threshold was set where anomaly numbers stopped changing significantly.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9139" y="1085850"/>
            <a:ext cx="14423006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K-MEANS AND K-MEDOIDS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417742">
            <a:off x="14964275" y="-462807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8" y="0"/>
                </a:moveTo>
                <a:lnTo>
                  <a:pt x="0" y="0"/>
                </a:lnTo>
                <a:lnTo>
                  <a:pt x="0" y="11313546"/>
                </a:lnTo>
                <a:lnTo>
                  <a:pt x="28550448" y="11313546"/>
                </a:lnTo>
                <a:lnTo>
                  <a:pt x="285504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66714" y="3751852"/>
            <a:ext cx="6755946" cy="5082268"/>
          </a:xfrm>
          <a:custGeom>
            <a:avLst/>
            <a:gdLst/>
            <a:ahLst/>
            <a:cxnLst/>
            <a:rect r="r" b="b" t="t" l="l"/>
            <a:pathLst>
              <a:path h="5082268" w="6755946">
                <a:moveTo>
                  <a:pt x="0" y="0"/>
                </a:moveTo>
                <a:lnTo>
                  <a:pt x="6755947" y="0"/>
                </a:lnTo>
                <a:lnTo>
                  <a:pt x="6755947" y="5082268"/>
                </a:lnTo>
                <a:lnTo>
                  <a:pt x="0" y="50822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2" t="-7276" r="-9843" b="-44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9150" y="1878902"/>
            <a:ext cx="1623060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K-Means 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was not used due to the Euclidean distance incompatibility with mixed data types datasets.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9139" y="3230710"/>
            <a:ext cx="10176793" cy="494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K-Medoids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E4714"/>
                </a:solidFill>
                <a:latin typeface="Gotham"/>
              </a:rPr>
              <a:t>can use the precomputed Gower Distance matrix</a:t>
            </a:r>
          </a:p>
          <a:p>
            <a:pPr algn="just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E4714"/>
                </a:solidFill>
                <a:latin typeface="Gotham"/>
              </a:rPr>
              <a:t>suitable for our dataset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E4714"/>
                </a:solidFill>
                <a:latin typeface="Gotham"/>
              </a:rPr>
              <a:t>uses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medoids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- actual data points - as centers of the clusters.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O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ptimal number of clusters</a:t>
            </a:r>
          </a:p>
          <a:p>
            <a:pPr algn="just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E4714"/>
                </a:solidFill>
                <a:latin typeface="Gotham"/>
              </a:rPr>
              <a:t>determined using the elbow method: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5 clusters.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Anomalies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were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identified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by elements deviating more than a specified number of standard deviations from the mean distance to their nearest medoid.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9150" y="9196070"/>
            <a:ext cx="1464467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343 anomalies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found with a threshold of 4.3 standard deviations from the mean.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9139" y="1085850"/>
            <a:ext cx="14423006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800" spc="-120">
                <a:solidFill>
                  <a:srgbClr val="0E4714"/>
                </a:solidFill>
                <a:latin typeface="Times New Roman Condensed"/>
              </a:rPr>
              <a:t>K-PROTOTYPES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417742">
            <a:off x="14964275" y="-4628073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8" y="0"/>
                </a:moveTo>
                <a:lnTo>
                  <a:pt x="0" y="0"/>
                </a:lnTo>
                <a:lnTo>
                  <a:pt x="0" y="11313546"/>
                </a:lnTo>
                <a:lnTo>
                  <a:pt x="28550448" y="11313546"/>
                </a:lnTo>
                <a:lnTo>
                  <a:pt x="285504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87794" y="1753743"/>
            <a:ext cx="6645522" cy="5082540"/>
          </a:xfrm>
          <a:custGeom>
            <a:avLst/>
            <a:gdLst/>
            <a:ahLst/>
            <a:cxnLst/>
            <a:rect r="r" b="b" t="t" l="l"/>
            <a:pathLst>
              <a:path h="5082540" w="6645522">
                <a:moveTo>
                  <a:pt x="0" y="0"/>
                </a:moveTo>
                <a:lnTo>
                  <a:pt x="6645523" y="0"/>
                </a:lnTo>
                <a:lnTo>
                  <a:pt x="6645523" y="5082540"/>
                </a:lnTo>
                <a:lnTo>
                  <a:pt x="0" y="5082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12" t="-7120" r="-988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9139" y="1877568"/>
            <a:ext cx="10176793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"/>
              </a:rPr>
              <a:t>Uses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prototypes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- synthetic points - as centers of the clusters, computed as: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E4714"/>
                </a:solidFill>
                <a:latin typeface="Gotham"/>
              </a:rPr>
              <a:t>for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n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umerical attributes: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the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mean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of the cluster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E4714"/>
                </a:solidFill>
                <a:latin typeface="Gotham"/>
              </a:rPr>
              <a:t>for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categorical attributes: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the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mode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of the cluster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Optimal number of clusters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E4714"/>
                </a:solidFill>
                <a:latin typeface="Gotham"/>
              </a:rPr>
              <a:t>determined using the elbow method: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4 clusters.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Anomalies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</a:t>
            </a:r>
            <a:r>
              <a:rPr lang="en-US" sz="2799">
                <a:solidFill>
                  <a:srgbClr val="0E4714"/>
                </a:solidFill>
                <a:latin typeface="Gotham Bold"/>
              </a:rPr>
              <a:t>identified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by elements deviating more than a specified threshold from their prototype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9139" y="6960108"/>
            <a:ext cx="1484929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E4714"/>
                </a:solidFill>
                <a:latin typeface="Gotham Bold"/>
              </a:rPr>
              <a:t>328 anomalies</a:t>
            </a:r>
            <a:r>
              <a:rPr lang="en-US" sz="2799">
                <a:solidFill>
                  <a:srgbClr val="0E4714"/>
                </a:solidFill>
                <a:latin typeface="Gotham"/>
              </a:rPr>
              <a:t> found with a threshold of 4.1 standard deviations from the mean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DAGIXweyn8c</dc:identifier>
  <dcterms:modified xsi:type="dcterms:W3CDTF">2011-08-01T06:04:30Z</dcterms:modified>
  <cp:revision>1</cp:revision>
  <dc:title>Unsupervised Learning</dc:title>
</cp:coreProperties>
</file>