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1" r:id="rId4"/>
  </p:sldMasterIdLst>
  <p:notesMasterIdLst>
    <p:notesMasterId r:id="rId9"/>
  </p:notesMasterIdLst>
  <p:sldIdLst>
    <p:sldId id="303" r:id="rId5"/>
    <p:sldId id="473" r:id="rId6"/>
    <p:sldId id="474" r:id="rId7"/>
    <p:sldId id="4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>
          <p15:clr>
            <a:srgbClr val="A4A3A4"/>
          </p15:clr>
        </p15:guide>
        <p15:guide id="2" pos="384">
          <p15:clr>
            <a:srgbClr val="A4A3A4"/>
          </p15:clr>
        </p15:guide>
        <p15:guide id="3" orient="horz" pos="624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7" y="288"/>
      </p:cViewPr>
      <p:guideLst>
        <p:guide orient="horz" pos="144"/>
        <p:guide pos="384"/>
        <p:guide orient="horz" pos="6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F78A6-19D3-46BE-A917-E444BDE59E62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DC72A-07C1-4294-B1C3-6EB6F43A7F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92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38395-1416-4C5A-B565-E8441436104C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620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F91F-91D0-4A40-A317-86FC53A529D0}" type="datetime1">
              <a:rPr lang="en-IN" smtClean="0"/>
              <a:t>26-09-2025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59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E830-2C8E-45BC-9556-016B1B04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8689-D0B0-4ADB-B86F-018108D3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88B0D-6E33-4FE1-8218-0077ECDB7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004D4-F9DA-4BF3-AF1F-9F60519967E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1C14-247A-4C6C-A6A6-22932B15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9A4A6-4D44-449C-8478-FAC7729B9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1461-5DFA-4D1C-B740-11D2ABE599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933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9270-3BC4-40EB-BC37-DFFAF78C9B4C}" type="datetime1">
              <a:rPr lang="en-IN" smtClean="0"/>
              <a:t>26-09-2025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NTU_PP_slide_Footer_sized.png">
            <a:extLst>
              <a:ext uri="{FF2B5EF4-FFF2-40B4-BE49-F238E27FC236}">
                <a16:creationId xmlns:a16="http://schemas.microsoft.com/office/drawing/2014/main" id="{49521C5C-8311-486B-953E-8CEAE51E0C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12192000" cy="537882"/>
          </a:xfrm>
          <a:prstGeom prst="rect">
            <a:avLst/>
          </a:prstGeom>
        </p:spPr>
      </p:pic>
      <p:pic>
        <p:nvPicPr>
          <p:cNvPr id="8" name="Picture 7" descr="NTU_PP_slide_Footer_sized.png">
            <a:extLst>
              <a:ext uri="{FF2B5EF4-FFF2-40B4-BE49-F238E27FC236}">
                <a16:creationId xmlns:a16="http://schemas.microsoft.com/office/drawing/2014/main" id="{FDD56289-D25D-42C9-1F1E-F93577B9AE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909"/>
            <a:ext cx="12192000" cy="53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00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3B6F36B-A186-4107-A64B-0106C74AC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498" y="3152930"/>
            <a:ext cx="4924795" cy="466076"/>
          </a:xfrm>
        </p:spPr>
        <p:txBody>
          <a:bodyPr>
            <a:noAutofit/>
          </a:bodyPr>
          <a:lstStyle/>
          <a:p>
            <a:pPr algn="l"/>
            <a:r>
              <a:rPr lang="en-US" sz="3200" dirty="0" err="1">
                <a:solidFill>
                  <a:schemeClr val="bg1"/>
                </a:solidFill>
                <a:latin typeface="Aptos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Visualising</a:t>
            </a:r>
            <a:r>
              <a:rPr lang="en-US" sz="3200" dirty="0">
                <a:solidFill>
                  <a:schemeClr val="bg1"/>
                </a:solidFill>
                <a:latin typeface="Aptos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Molecules with </a:t>
            </a:r>
            <a:r>
              <a:rPr lang="en-US" sz="3200" dirty="0" err="1">
                <a:solidFill>
                  <a:schemeClr val="bg1"/>
                </a:solidFill>
                <a:latin typeface="Aptos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RDKit</a:t>
            </a:r>
            <a:endParaRPr lang="en-US" sz="3200" dirty="0">
              <a:solidFill>
                <a:schemeClr val="bg1"/>
              </a:solidFill>
              <a:latin typeface="Aptos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8901C01-DBF3-4AAE-852D-7B3CD34DD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636" y="3874311"/>
            <a:ext cx="3229620" cy="2338062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Aptos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Andy Paul Chen </a:t>
            </a:r>
          </a:p>
          <a:p>
            <a:pPr algn="l">
              <a:spcBef>
                <a:spcPts val="0"/>
              </a:spcBef>
            </a:pPr>
            <a:endParaRPr lang="en-US" dirty="0">
              <a:solidFill>
                <a:schemeClr val="bg1"/>
              </a:solidFill>
              <a:latin typeface="Aptos" panose="020B0004020202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>
              <a:spcBef>
                <a:spcPts val="0"/>
              </a:spcBef>
            </a:pPr>
            <a:r>
              <a:rPr lang="en-US" sz="1900" i="1" dirty="0">
                <a:solidFill>
                  <a:schemeClr val="bg1"/>
                </a:solidFill>
                <a:latin typeface="Aptos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26 September 2025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4E5A6C-E0C4-498A-9E3D-53AFE6F4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CC35DC3-BC40-4E5E-91D5-B471D305B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721" y="-214949"/>
            <a:ext cx="2875312" cy="19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16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FC9E-6E51-D6F8-10A5-A2D0A8DC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What is </a:t>
            </a:r>
            <a:r>
              <a:rPr lang="en-US" dirty="0" err="1">
                <a:latin typeface="Bahnschrift SemiBold" panose="020B0502040204020203" pitchFamily="34" charset="0"/>
              </a:rPr>
              <a:t>RDKit</a:t>
            </a:r>
            <a:r>
              <a:rPr lang="en-US" dirty="0">
                <a:latin typeface="Bahnschrift SemiBold" panose="020B0502040204020203" pitchFamily="34" charset="0"/>
              </a:rPr>
              <a:t>?</a:t>
            </a:r>
            <a:endParaRPr lang="en-SG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66AC-C3C8-AA79-40A6-1C1BD6B02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16766" cy="4351338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Bahnschrift SemiCondensed" panose="020B0502040204020203" pitchFamily="34" charset="0"/>
              </a:rPr>
              <a:t>RDKit</a:t>
            </a:r>
            <a:r>
              <a:rPr lang="en-US" sz="3200" dirty="0">
                <a:latin typeface="Bahnschrift SemiCondensed" panose="020B0502040204020203" pitchFamily="34" charset="0"/>
              </a:rPr>
              <a:t> is an open-source cheminformatics </a:t>
            </a:r>
            <a:r>
              <a:rPr lang="en-US" sz="3200" dirty="0" err="1">
                <a:latin typeface="Bahnschrift SemiCondensed" panose="020B0502040204020203" pitchFamily="34" charset="0"/>
              </a:rPr>
              <a:t>tooklit</a:t>
            </a:r>
            <a:endParaRPr lang="en-US" sz="3200" dirty="0">
              <a:latin typeface="Bahnschrift SemiCondensed" panose="020B0502040204020203" pitchFamily="34" charset="0"/>
            </a:endParaRPr>
          </a:p>
          <a:p>
            <a:r>
              <a:rPr lang="en-US" sz="3200" dirty="0">
                <a:latin typeface="Bahnschrift SemiCondensed" panose="020B0502040204020203" pitchFamily="34" charset="0"/>
              </a:rPr>
              <a:t>Applications: drug discovery, materials science, teaching</a:t>
            </a:r>
          </a:p>
          <a:p>
            <a:r>
              <a:rPr lang="en-US" sz="3200" dirty="0">
                <a:latin typeface="Bahnschrift SemiCondensed" panose="020B0502040204020203" pitchFamily="34" charset="0"/>
              </a:rPr>
              <a:t>API with </a:t>
            </a:r>
            <a:r>
              <a:rPr lang="en-US" sz="3200" b="1" u="sng" dirty="0">
                <a:latin typeface="Bahnschrift SemiCondensed" panose="020B0502040204020203" pitchFamily="34" charset="0"/>
              </a:rPr>
              <a:t>Python</a:t>
            </a:r>
            <a:r>
              <a:rPr lang="en-US" sz="3200" dirty="0">
                <a:latin typeface="Bahnschrift SemiCondensed" panose="020B0502040204020203" pitchFamily="34" charset="0"/>
              </a:rPr>
              <a:t>, Java, C++</a:t>
            </a:r>
          </a:p>
          <a:p>
            <a:endParaRPr lang="en-US" sz="3200" dirty="0">
              <a:latin typeface="Bahnschrift SemiCondensed" panose="020B0502040204020203" pitchFamily="34" charset="0"/>
            </a:endParaRPr>
          </a:p>
          <a:p>
            <a:r>
              <a:rPr lang="en-US" sz="3200" dirty="0">
                <a:latin typeface="Bahnschrift SemiCondensed" panose="020B0502040204020203" pitchFamily="34" charset="0"/>
              </a:rPr>
              <a:t>What is NOT </a:t>
            </a:r>
            <a:r>
              <a:rPr lang="en-US" sz="3200" dirty="0" err="1">
                <a:latin typeface="Bahnschrift SemiCondensed" panose="020B0502040204020203" pitchFamily="34" charset="0"/>
              </a:rPr>
              <a:t>RDKit</a:t>
            </a:r>
            <a:r>
              <a:rPr lang="en-US" sz="3200" dirty="0">
                <a:latin typeface="Bahnschrift SemiCondensed" panose="020B0502040204020203" pitchFamily="34" charset="0"/>
              </a:rPr>
              <a:t>?</a:t>
            </a:r>
          </a:p>
          <a:p>
            <a:pPr lvl="1"/>
            <a:r>
              <a:rPr lang="en-SG" sz="2800" dirty="0" err="1">
                <a:latin typeface="Bahnschrift SemiCondensed" panose="020B0502040204020203" pitchFamily="34" charset="0"/>
              </a:rPr>
              <a:t>RDKit</a:t>
            </a:r>
            <a:r>
              <a:rPr lang="en-SG" sz="2800" dirty="0">
                <a:latin typeface="Bahnschrift SemiCondensed" panose="020B0502040204020203" pitchFamily="34" charset="0"/>
              </a:rPr>
              <a:t> is not a molecular simulation tool, but it can interface with simulation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A6242-053E-926D-6608-72683F3F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1461-5DFA-4D1C-B740-11D2ABE599D6}" type="slidenum">
              <a:rPr lang="en-IN" smtClean="0"/>
              <a:t>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B7050-99DF-6525-B1A5-CD48D6858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438" r="16296" b="9374"/>
          <a:stretch/>
        </p:blipFill>
        <p:spPr>
          <a:xfrm>
            <a:off x="9016005" y="2812225"/>
            <a:ext cx="2932840" cy="320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687FA-3653-4E31-4AE7-B1F622E13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FBAF-FDEF-3C85-894A-E63103FD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Making molecules with </a:t>
            </a:r>
            <a:r>
              <a:rPr lang="en-US" dirty="0" err="1">
                <a:latin typeface="Bahnschrift SemiBold" panose="020B0502040204020203" pitchFamily="34" charset="0"/>
              </a:rPr>
              <a:t>RDKit</a:t>
            </a:r>
            <a:endParaRPr lang="en-SG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FE98C-8968-4183-9917-542217D93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3378" cy="43513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Bahnschrift SemiCondensed" panose="020B0502040204020203" pitchFamily="34" charset="0"/>
              </a:rPr>
              <a:t>3 formats to import: </a:t>
            </a:r>
            <a:r>
              <a:rPr lang="en-US" sz="3200" b="1" dirty="0">
                <a:latin typeface="Bahnschrift SemiCondensed" panose="020B0502040204020203" pitchFamily="34" charset="0"/>
              </a:rPr>
              <a:t>SMILES</a:t>
            </a:r>
            <a:r>
              <a:rPr lang="en-US" sz="3200" dirty="0">
                <a:latin typeface="Bahnschrift SemiCondensed" panose="020B0502040204020203" pitchFamily="34" charset="0"/>
              </a:rPr>
              <a:t>, MOL, SDF formats</a:t>
            </a:r>
          </a:p>
          <a:p>
            <a:r>
              <a:rPr lang="en-US" sz="3200" dirty="0">
                <a:latin typeface="Bahnschrift SemiCondensed" panose="020B0502040204020203" pitchFamily="34" charset="0"/>
              </a:rPr>
              <a:t>SMILES: Simplified Molecular Input Line Entry System</a:t>
            </a:r>
          </a:p>
          <a:p>
            <a:pPr lvl="1"/>
            <a:r>
              <a:rPr lang="en-US" dirty="0">
                <a:latin typeface="Bahnschrift SemiCondensed" panose="020B0502040204020203" pitchFamily="34" charset="0"/>
              </a:rPr>
              <a:t>Describes the structure of the chemical species as ASCII strings</a:t>
            </a:r>
            <a:endParaRPr lang="en-SG" dirty="0">
              <a:latin typeface="Bahnschrift SemiCondensed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A7374-4561-C794-2C9D-4B3E2726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1461-5DFA-4D1C-B740-11D2ABE599D6}" type="slidenum">
              <a:rPr lang="en-IN" smtClean="0"/>
              <a:t>3</a:t>
            </a:fld>
            <a:endParaRPr lang="en-IN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AC3B41E-EBC6-4804-6F5B-7B5A1C0BF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732" y="1525712"/>
            <a:ext cx="3276893" cy="470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136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3E83D-1D68-6114-CB73-2212D3786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AB89F-5630-A35E-4CE9-9B15C78C5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Lesson Scope</a:t>
            </a:r>
            <a:endParaRPr lang="en-SG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CDC81-3C4B-9512-20B7-30274BAC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hnschrift SemiCondensed" panose="020B0502040204020203" pitchFamily="34" charset="0"/>
              </a:rPr>
              <a:t>Install </a:t>
            </a:r>
            <a:r>
              <a:rPr lang="en-US" sz="2800" dirty="0" err="1">
                <a:latin typeface="Bahnschrift SemiCondensed" panose="020B0502040204020203" pitchFamily="34" charset="0"/>
              </a:rPr>
              <a:t>RDKit</a:t>
            </a:r>
            <a:endParaRPr lang="en-US" sz="2800" dirty="0">
              <a:latin typeface="Bahnschrift SemiCondensed" panose="020B0502040204020203" pitchFamily="34" charset="0"/>
            </a:endParaRPr>
          </a:p>
          <a:p>
            <a:r>
              <a:rPr lang="en-US" dirty="0" err="1">
                <a:latin typeface="Bahnschrift SemiCondensed" panose="020B0502040204020203" pitchFamily="34" charset="0"/>
              </a:rPr>
              <a:t>Visualise</a:t>
            </a:r>
            <a:r>
              <a:rPr lang="en-US" dirty="0">
                <a:latin typeface="Bahnschrift SemiCondensed" panose="020B0502040204020203" pitchFamily="34" charset="0"/>
              </a:rPr>
              <a:t> molecule in skeletal formula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Export skeletal formula to image</a:t>
            </a:r>
          </a:p>
          <a:p>
            <a:r>
              <a:rPr lang="en-US" sz="2800" dirty="0" err="1">
                <a:latin typeface="Bahnschrift SemiCondensed" panose="020B0502040204020203" pitchFamily="34" charset="0"/>
              </a:rPr>
              <a:t>Visualise</a:t>
            </a:r>
            <a:r>
              <a:rPr lang="en-US" sz="2800" dirty="0">
                <a:latin typeface="Bahnschrift SemiCondensed" panose="020B0502040204020203" pitchFamily="34" charset="0"/>
              </a:rPr>
              <a:t> molecule in 3D format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Export 3D molecule into atomic coordinates (MOL)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Check for validity of the molecule</a:t>
            </a:r>
          </a:p>
          <a:p>
            <a:r>
              <a:rPr lang="en-US" dirty="0">
                <a:latin typeface="Bahnschrift SemiCondensed" panose="020B0502040204020203" pitchFamily="34" charset="0"/>
              </a:rPr>
              <a:t>Simple </a:t>
            </a:r>
            <a:r>
              <a:rPr lang="en-US" dirty="0" err="1">
                <a:latin typeface="Bahnschrift SemiCondensed" panose="020B0502040204020203" pitchFamily="34" charset="0"/>
              </a:rPr>
              <a:t>characterisations</a:t>
            </a:r>
            <a:endParaRPr lang="en-SG" sz="2800" dirty="0">
              <a:latin typeface="Bahnschrift SemiCondensed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21877-4E82-9191-4EFF-8344D4CC0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1461-5DFA-4D1C-B740-11D2ABE599D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3896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A57355-A332-4CE6-8A70-76B6E6C3A6CB}" vid="{648E5077-8C12-4CDF-A95F-E4BF8113CC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53F56FDF2B634899D42CEBEC347CC5" ma:contentTypeVersion="5" ma:contentTypeDescription="Create a new document." ma:contentTypeScope="" ma:versionID="4b4e3a47595d270130e0a3be601a1881">
  <xsd:schema xmlns:xsd="http://www.w3.org/2001/XMLSchema" xmlns:xs="http://www.w3.org/2001/XMLSchema" xmlns:p="http://schemas.microsoft.com/office/2006/metadata/properties" xmlns:ns3="601e50a0-8f40-4bb8-a949-0edfe22d3d77" xmlns:ns4="a777062f-b0ae-4203-8104-67c0642e9be8" targetNamespace="http://schemas.microsoft.com/office/2006/metadata/properties" ma:root="true" ma:fieldsID="b8d1508ca65da5b45fcff29e0b11a6e2" ns3:_="" ns4:_="">
    <xsd:import namespace="601e50a0-8f40-4bb8-a949-0edfe22d3d77"/>
    <xsd:import namespace="a777062f-b0ae-4203-8104-67c0642e9be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1e50a0-8f40-4bb8-a949-0edfe22d3d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7062f-b0ae-4203-8104-67c0642e9b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E22A22-038F-499D-9B1D-F3A52CD2EC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1e50a0-8f40-4bb8-a949-0edfe22d3d77"/>
    <ds:schemaRef ds:uri="a777062f-b0ae-4203-8104-67c0642e9b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BCA557-3364-47BC-A4F4-B17DDB46D34C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a777062f-b0ae-4203-8104-67c0642e9be8"/>
    <ds:schemaRef ds:uri="601e50a0-8f40-4bb8-a949-0edfe22d3d77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9F02010-936A-4525-8B3B-3962BA048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2200</TotalTime>
  <Words>131</Words>
  <Application>Microsoft Office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Arial</vt:lpstr>
      <vt:lpstr>Bahnschrift SemiBold</vt:lpstr>
      <vt:lpstr>Bahnschrift SemiCondensed</vt:lpstr>
      <vt:lpstr>Calibri</vt:lpstr>
      <vt:lpstr>Georgia</vt:lpstr>
      <vt:lpstr>Verdana</vt:lpstr>
      <vt:lpstr>Theme1</vt:lpstr>
      <vt:lpstr>Visualising Molecules with RDKit</vt:lpstr>
      <vt:lpstr>What is RDKit?</vt:lpstr>
      <vt:lpstr>Making molecules with RDKit</vt:lpstr>
      <vt:lpstr>Lesson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throughput synthesis and characterization of halide perovskites</dc:title>
  <dc:creator>Pethe Shreyas Dinesh</dc:creator>
  <cp:lastModifiedBy>Andy Paul Chen</cp:lastModifiedBy>
  <cp:revision>119</cp:revision>
  <dcterms:created xsi:type="dcterms:W3CDTF">2023-02-01T09:55:35Z</dcterms:created>
  <dcterms:modified xsi:type="dcterms:W3CDTF">2025-09-26T01:13:49Z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0x0101007A53F56FDF2B634899D42CEBEC347CC5</vt:lpwstr>
  </property>
</Properties>
</file>