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1" r:id="rId9"/>
    <p:sldId id="266" r:id="rId10"/>
    <p:sldId id="262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46" autoAdjust="0"/>
  </p:normalViewPr>
  <p:slideViewPr>
    <p:cSldViewPr>
      <p:cViewPr varScale="1">
        <p:scale>
          <a:sx n="123" d="100"/>
          <a:sy n="123" d="100"/>
        </p:scale>
        <p:origin x="-128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C6CD-11EB-46AB-A511-80B34F5614CF}" type="datetimeFigureOut">
              <a:rPr lang="zh-CN" altLang="en-US" smtClean="0"/>
              <a:pPr/>
              <a:t>2010/12/4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850-21D3-465F-B1D0-08ED7D155E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C6CD-11EB-46AB-A511-80B34F5614CF}" type="datetimeFigureOut">
              <a:rPr lang="zh-CN" altLang="en-US" smtClean="0"/>
              <a:pPr/>
              <a:t>2010/12/4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850-21D3-465F-B1D0-08ED7D155E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C6CD-11EB-46AB-A511-80B34F5614CF}" type="datetimeFigureOut">
              <a:rPr lang="zh-CN" altLang="en-US" smtClean="0"/>
              <a:pPr/>
              <a:t>2010/12/4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850-21D3-465F-B1D0-08ED7D155E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C6CD-11EB-46AB-A511-80B34F5614CF}" type="datetimeFigureOut">
              <a:rPr lang="zh-CN" altLang="en-US" smtClean="0"/>
              <a:pPr/>
              <a:t>2010/12/4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850-21D3-465F-B1D0-08ED7D155E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C6CD-11EB-46AB-A511-80B34F5614CF}" type="datetimeFigureOut">
              <a:rPr lang="zh-CN" altLang="en-US" smtClean="0"/>
              <a:pPr/>
              <a:t>2010/12/4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850-21D3-465F-B1D0-08ED7D155E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C6CD-11EB-46AB-A511-80B34F5614CF}" type="datetimeFigureOut">
              <a:rPr lang="zh-CN" altLang="en-US" smtClean="0"/>
              <a:pPr/>
              <a:t>2010/12/4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850-21D3-465F-B1D0-08ED7D155E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C6CD-11EB-46AB-A511-80B34F5614CF}" type="datetimeFigureOut">
              <a:rPr lang="zh-CN" altLang="en-US" smtClean="0"/>
              <a:pPr/>
              <a:t>2010/12/4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850-21D3-465F-B1D0-08ED7D155E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C6CD-11EB-46AB-A511-80B34F5614CF}" type="datetimeFigureOut">
              <a:rPr lang="zh-CN" altLang="en-US" smtClean="0"/>
              <a:pPr/>
              <a:t>2010/12/4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850-21D3-465F-B1D0-08ED7D155E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C6CD-11EB-46AB-A511-80B34F5614CF}" type="datetimeFigureOut">
              <a:rPr lang="zh-CN" altLang="en-US" smtClean="0"/>
              <a:pPr/>
              <a:t>2010/12/4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850-21D3-465F-B1D0-08ED7D155E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C6CD-11EB-46AB-A511-80B34F5614CF}" type="datetimeFigureOut">
              <a:rPr lang="zh-CN" altLang="en-US" smtClean="0"/>
              <a:pPr/>
              <a:t>2010/12/4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850-21D3-465F-B1D0-08ED7D155E2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0C6CD-11EB-46AB-A511-80B34F5614CF}" type="datetimeFigureOut">
              <a:rPr lang="zh-CN" altLang="en-US" smtClean="0"/>
              <a:pPr/>
              <a:t>2010/12/4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7850-21D3-465F-B1D0-08ED7D155E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0C6CD-11EB-46AB-A511-80B34F5614CF}" type="datetimeFigureOut">
              <a:rPr lang="zh-CN" altLang="en-US" smtClean="0"/>
              <a:pPr/>
              <a:t>2010/12/4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97850-21D3-465F-B1D0-08ED7D155E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Multi Thread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pipeline Design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err="1" smtClean="0"/>
              <a:t>Peng</a:t>
            </a:r>
            <a:r>
              <a:rPr lang="en-US" altLang="zh-CN" dirty="0" smtClean="0"/>
              <a:t> Lei</a:t>
            </a:r>
            <a:endParaRPr lang="en-US" altLang="zh-CN" dirty="0" smtClean="0"/>
          </a:p>
          <a:p>
            <a:pPr algn="r"/>
            <a:r>
              <a:rPr lang="en-US" altLang="zh-CN" dirty="0" smtClean="0"/>
              <a:t>2010-02-27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Advantages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4713387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Simple for programming</a:t>
            </a:r>
            <a:endParaRPr lang="en-US" altLang="zh-CN" dirty="0" smtClean="0"/>
          </a:p>
          <a:p>
            <a:r>
              <a:rPr lang="en-US" altLang="zh-CN" dirty="0" smtClean="0"/>
              <a:t>Sync is needed only between </a:t>
            </a:r>
            <a:r>
              <a:rPr lang="en-US" altLang="zh-CN" dirty="0" smtClean="0"/>
              <a:t>contiguous </a:t>
            </a:r>
            <a:r>
              <a:rPr lang="en-US" altLang="zh-CN" dirty="0" smtClean="0"/>
              <a:t>stages, locking overhead is light</a:t>
            </a:r>
            <a:endParaRPr lang="en-US" altLang="zh-CN" dirty="0" smtClean="0"/>
          </a:p>
          <a:p>
            <a:r>
              <a:rPr lang="en-US" altLang="zh-CN" dirty="0" smtClean="0"/>
              <a:t>Task object is passed by pointer, </a:t>
            </a:r>
            <a:r>
              <a:rPr lang="en-US" altLang="zh-CN" dirty="0" err="1" smtClean="0"/>
              <a:t>memcpy</a:t>
            </a:r>
            <a:r>
              <a:rPr lang="en-US" altLang="zh-CN" dirty="0" smtClean="0"/>
              <a:t> is avoided</a:t>
            </a:r>
            <a:endParaRPr lang="en-US" altLang="zh-CN" dirty="0" smtClean="0"/>
          </a:p>
          <a:p>
            <a:pPr lvl="1"/>
            <a:r>
              <a:rPr lang="en-US" altLang="zh-CN" sz="2600" dirty="0" smtClean="0"/>
              <a:t>unix </a:t>
            </a:r>
            <a:r>
              <a:rPr lang="en-US" altLang="zh-CN" sz="2600" dirty="0" smtClean="0"/>
              <a:t>pipe</a:t>
            </a:r>
            <a:r>
              <a:rPr lang="en-US" altLang="zh-CN" sz="2600" dirty="0" smtClean="0"/>
              <a:t>: object</a:t>
            </a:r>
            <a:r>
              <a:rPr lang="en-US" altLang="zh-CN" sz="2600" dirty="0" smtClean="0"/>
              <a:t>-&gt;serialize-&gt;copy-&gt;</a:t>
            </a:r>
            <a:r>
              <a:rPr lang="en-US" altLang="zh-CN" sz="2600" dirty="0" err="1" smtClean="0"/>
              <a:t>deserialize</a:t>
            </a:r>
            <a:r>
              <a:rPr lang="en-US" altLang="zh-CN" sz="2600" dirty="0" smtClean="0"/>
              <a:t>-&gt;object</a:t>
            </a:r>
            <a:endParaRPr lang="en-US" altLang="zh-CN" sz="2600" dirty="0" smtClean="0"/>
          </a:p>
          <a:p>
            <a:r>
              <a:rPr lang="en-US" altLang="zh-CN" dirty="0" smtClean="0"/>
              <a:t>Individual thread only exec local code</a:t>
            </a:r>
          </a:p>
          <a:p>
            <a:pPr lvl="1"/>
            <a:r>
              <a:rPr lang="en-US" altLang="zh-CN" dirty="0" smtClean="0"/>
              <a:t>Easy for task division, data division is not need</a:t>
            </a:r>
          </a:p>
          <a:p>
            <a:pPr lvl="1"/>
            <a:r>
              <a:rPr lang="en-US" altLang="zh-CN" dirty="0" smtClean="0"/>
              <a:t>Friendly to CPU cache and OS process schedule</a:t>
            </a:r>
            <a:endParaRPr lang="en-US" altLang="zh-CN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132856"/>
            <a:ext cx="8229600" cy="2088232"/>
          </a:xfrm>
        </p:spPr>
        <p:txBody>
          <a:bodyPr>
            <a:normAutofit/>
          </a:bodyPr>
          <a:lstStyle/>
          <a:p>
            <a:r>
              <a:rPr lang="en-US" altLang="zh-CN" sz="8800" dirty="0" smtClean="0"/>
              <a:t>Thanks!</a:t>
            </a:r>
            <a:endParaRPr lang="zh-CN" alt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Paralleled Multi Thread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23528" y="2571744"/>
            <a:ext cx="114300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thread1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823726" y="2571744"/>
            <a:ext cx="114300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thread2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3323924" y="2571744"/>
            <a:ext cx="114300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thread3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895560" y="2571744"/>
            <a:ext cx="1143008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3726" y="1428736"/>
            <a:ext cx="2571768" cy="35719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DataSource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66404" y="3500438"/>
            <a:ext cx="7858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step1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1966602" y="3500438"/>
            <a:ext cx="7858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step1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3466800" y="3500438"/>
            <a:ext cx="7858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step1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038436" y="3500438"/>
            <a:ext cx="7858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step1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466404" y="4214818"/>
            <a:ext cx="7858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step2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1966602" y="4214818"/>
            <a:ext cx="7858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step2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466800" y="4214818"/>
            <a:ext cx="7858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step2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5038436" y="4214818"/>
            <a:ext cx="7858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step2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66404" y="4857760"/>
            <a:ext cx="7858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step3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1966602" y="4857760"/>
            <a:ext cx="7858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step3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3466800" y="4857760"/>
            <a:ext cx="7858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step3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5038436" y="4857760"/>
            <a:ext cx="78581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step3</a:t>
            </a:r>
            <a:endParaRPr lang="zh-CN" altLang="en-US" dirty="0"/>
          </a:p>
        </p:txBody>
      </p:sp>
      <p:cxnSp>
        <p:nvCxnSpPr>
          <p:cNvPr id="22" name="直接连接符 21"/>
          <p:cNvCxnSpPr/>
          <p:nvPr/>
        </p:nvCxnSpPr>
        <p:spPr>
          <a:xfrm>
            <a:off x="394966" y="2071678"/>
            <a:ext cx="6929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394966" y="3286124"/>
            <a:ext cx="6929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94966" y="4071942"/>
            <a:ext cx="6929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81519" y="4745981"/>
            <a:ext cx="6929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394966" y="5572140"/>
            <a:ext cx="69294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823726" y="6000768"/>
            <a:ext cx="2676266" cy="35719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DataSink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4" idx="2"/>
          </p:cNvCxnSpPr>
          <p:nvPr/>
        </p:nvCxnSpPr>
        <p:spPr>
          <a:xfrm rot="5400000">
            <a:off x="-463084" y="4500570"/>
            <a:ext cx="271543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rot="5400000">
            <a:off x="966470" y="4500570"/>
            <a:ext cx="271543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5400000">
            <a:off x="2538106" y="4500570"/>
            <a:ext cx="271543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5400000">
            <a:off x="4109742" y="4500570"/>
            <a:ext cx="2715438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endCxn id="4" idx="0"/>
          </p:cNvCxnSpPr>
          <p:nvPr/>
        </p:nvCxnSpPr>
        <p:spPr>
          <a:xfrm rot="10800000" flipV="1">
            <a:off x="895032" y="1785926"/>
            <a:ext cx="128588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5" idx="0"/>
          </p:cNvCxnSpPr>
          <p:nvPr/>
        </p:nvCxnSpPr>
        <p:spPr>
          <a:xfrm rot="5400000">
            <a:off x="2145197" y="2035959"/>
            <a:ext cx="785818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endCxn id="6" idx="0"/>
          </p:cNvCxnSpPr>
          <p:nvPr/>
        </p:nvCxnSpPr>
        <p:spPr>
          <a:xfrm rot="16200000" flipH="1">
            <a:off x="3323924" y="2000240"/>
            <a:ext cx="785818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7" idx="0"/>
          </p:cNvCxnSpPr>
          <p:nvPr/>
        </p:nvCxnSpPr>
        <p:spPr>
          <a:xfrm>
            <a:off x="4181180" y="1785926"/>
            <a:ext cx="1285884" cy="785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81444" y="2000240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Sync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6267132" y="2928934"/>
            <a:ext cx="928694" cy="2143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Maybe sync</a:t>
            </a:r>
            <a:endParaRPr lang="zh-CN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110006" y="5500702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Sync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428380" y="1857364"/>
            <a:ext cx="1464100" cy="4143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pre-divide data</a:t>
            </a:r>
            <a:br>
              <a:rPr lang="en-US" altLang="zh-CN" dirty="0" smtClean="0"/>
            </a:br>
            <a:r>
              <a:rPr lang="en-US" altLang="zh-CN" dirty="0" smtClean="0"/>
              <a:t>into</a:t>
            </a:r>
            <a:br>
              <a:rPr lang="en-US" altLang="zh-CN" dirty="0" smtClean="0"/>
            </a:br>
            <a:r>
              <a:rPr lang="en-US" altLang="zh-CN" dirty="0" smtClean="0"/>
              <a:t>independent</a:t>
            </a:r>
            <a:br>
              <a:rPr lang="en-US" altLang="zh-CN" dirty="0" smtClean="0"/>
            </a:br>
            <a:r>
              <a:rPr lang="en-US" altLang="zh-CN" dirty="0" smtClean="0"/>
              <a:t>splits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pipeline </a:t>
            </a:r>
            <a:r>
              <a:rPr lang="en-US" altLang="zh-CN" dirty="0" smtClean="0"/>
              <a:t>is implicitly paralleled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179512" y="3302465"/>
            <a:ext cx="8964488" cy="315087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One Task is divided into multi sub-tasks/stages</a:t>
            </a:r>
            <a:endParaRPr lang="en-US" altLang="zh-CN" dirty="0" smtClean="0"/>
          </a:p>
          <a:p>
            <a:r>
              <a:rPr lang="en-US" altLang="zh-CN" dirty="0" smtClean="0"/>
              <a:t>Stages of one task are executed sequentially</a:t>
            </a:r>
          </a:p>
          <a:p>
            <a:r>
              <a:rPr lang="en-US" altLang="zh-CN" sz="3000" dirty="0" smtClean="0"/>
              <a:t>Different stages of multi tasks are executed parallel</a:t>
            </a:r>
          </a:p>
          <a:p>
            <a:r>
              <a:rPr lang="en-US" altLang="zh-CN" dirty="0" smtClean="0"/>
              <a:t>More stages, more concurrency</a:t>
            </a:r>
          </a:p>
          <a:p>
            <a:r>
              <a:rPr lang="en-US" altLang="zh-CN" dirty="0" smtClean="0"/>
              <a:t>Stages is far less than tasks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1285852" y="1571612"/>
            <a:ext cx="321471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stage1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71670" y="1857364"/>
            <a:ext cx="321471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stage2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57488" y="2143116"/>
            <a:ext cx="321471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stage3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29124" y="2714620"/>
            <a:ext cx="321471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stageN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3643306" y="2428868"/>
            <a:ext cx="321471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stage…</a:t>
            </a: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200" dirty="0" smtClean="0"/>
              <a:t>pipeline </a:t>
            </a:r>
            <a:r>
              <a:rPr lang="en-US" altLang="zh-CN" sz="4200" dirty="0" smtClean="0"/>
              <a:t>is ubiquitous in computing</a:t>
            </a:r>
            <a:endParaRPr lang="zh-CN" altLang="en-US" sz="42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377248"/>
            <a:ext cx="8229600" cy="478805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CPU </a:t>
            </a:r>
            <a:r>
              <a:rPr lang="en-US" altLang="zh-CN" dirty="0" smtClean="0"/>
              <a:t>pipeline</a:t>
            </a:r>
          </a:p>
          <a:p>
            <a:pPr lvl="1"/>
            <a:r>
              <a:rPr lang="en-US" altLang="zh-CN" dirty="0" smtClean="0"/>
              <a:t>instruction and micro-instruction level</a:t>
            </a:r>
          </a:p>
          <a:p>
            <a:r>
              <a:rPr lang="en-US" altLang="zh-CN" dirty="0" smtClean="0"/>
              <a:t>Unix </a:t>
            </a:r>
            <a:r>
              <a:rPr lang="en-US" altLang="zh-CN" dirty="0" smtClean="0"/>
              <a:t>pipe</a:t>
            </a:r>
          </a:p>
          <a:p>
            <a:pPr lvl="1"/>
            <a:r>
              <a:rPr lang="en-US" altLang="zh-CN" dirty="0" smtClean="0"/>
              <a:t>cat </a:t>
            </a:r>
            <a:r>
              <a:rPr lang="en-US" altLang="zh-CN" dirty="0" err="1" smtClean="0"/>
              <a:t>somefile</a:t>
            </a:r>
            <a:r>
              <a:rPr lang="en-US" altLang="zh-CN" dirty="0" smtClean="0"/>
              <a:t> | filter1 | filter2 | …</a:t>
            </a:r>
          </a:p>
          <a:p>
            <a:pPr lvl="1"/>
            <a:r>
              <a:rPr lang="en-US" altLang="zh-CN" dirty="0" smtClean="0"/>
              <a:t>process </a:t>
            </a:r>
            <a:r>
              <a:rPr lang="en-US" altLang="zh-CN" dirty="0" smtClean="0"/>
              <a:t>level, very general</a:t>
            </a:r>
            <a:endParaRPr lang="en-US" altLang="zh-CN" b="1" dirty="0" smtClean="0"/>
          </a:p>
          <a:p>
            <a:r>
              <a:rPr lang="en-US" altLang="zh-CN" dirty="0" err="1" smtClean="0"/>
              <a:t>MapReduce</a:t>
            </a:r>
            <a:r>
              <a:rPr lang="en-US" altLang="zh-CN" dirty="0" smtClean="0"/>
              <a:t> can be regarded as</a:t>
            </a:r>
            <a:r>
              <a:rPr lang="zh-CN" altLang="en-US" dirty="0" smtClean="0"/>
              <a:t> </a:t>
            </a:r>
            <a:r>
              <a:rPr lang="en-US" altLang="zh-CN" dirty="0" smtClean="0"/>
              <a:t>pipeline</a:t>
            </a:r>
          </a:p>
          <a:p>
            <a:pPr lvl="1"/>
            <a:r>
              <a:rPr lang="en-US" altLang="zh-CN" dirty="0" smtClean="0"/>
              <a:t>distributed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pipeline</a:t>
            </a:r>
          </a:p>
          <a:p>
            <a:pPr lvl="1"/>
            <a:r>
              <a:rPr lang="en-US" altLang="zh-CN" dirty="0"/>
              <a:t>cluster</a:t>
            </a:r>
            <a:r>
              <a:rPr lang="en-US" altLang="zh-CN" dirty="0" smtClean="0"/>
              <a:t> </a:t>
            </a:r>
            <a:r>
              <a:rPr lang="en-US" altLang="zh-CN" dirty="0" smtClean="0"/>
              <a:t>level, general</a:t>
            </a:r>
            <a:endParaRPr lang="en-US" altLang="zh-CN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thread pipeline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86116" y="1285860"/>
            <a:ext cx="5857916" cy="51435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Every task pass through stages</a:t>
            </a:r>
          </a:p>
          <a:p>
            <a:r>
              <a:rPr lang="en-US" altLang="zh-CN" dirty="0" smtClean="0"/>
              <a:t>Stages are connected by queues</a:t>
            </a:r>
            <a:endParaRPr lang="en-US" altLang="zh-CN" dirty="0" smtClean="0"/>
          </a:p>
          <a:p>
            <a:r>
              <a:rPr lang="en-US" altLang="zh-CN" dirty="0" smtClean="0"/>
              <a:t>Every stage just do one thing</a:t>
            </a:r>
            <a:endParaRPr lang="en-US" altLang="zh-CN" dirty="0" smtClean="0"/>
          </a:p>
          <a:p>
            <a:r>
              <a:rPr lang="en-US" altLang="zh-CN" dirty="0" smtClean="0"/>
              <a:t>Multi thread is allowed for one stage</a:t>
            </a:r>
            <a:endParaRPr lang="en-US" altLang="zh-CN" dirty="0" smtClean="0"/>
          </a:p>
          <a:p>
            <a:r>
              <a:rPr lang="en-US" altLang="zh-CN" dirty="0" smtClean="0"/>
              <a:t>S</a:t>
            </a:r>
            <a:r>
              <a:rPr lang="en-US" altLang="zh-CN" dirty="0" smtClean="0"/>
              <a:t>ome stages have sequential dependency for tasks</a:t>
            </a:r>
          </a:p>
          <a:p>
            <a:pPr lvl="1"/>
            <a:r>
              <a:rPr lang="en-US" altLang="zh-CN" dirty="0" smtClean="0"/>
              <a:t>Multi thread in stages will disrupt the order of tasks</a:t>
            </a:r>
          </a:p>
          <a:p>
            <a:pPr lvl="1"/>
            <a:r>
              <a:rPr lang="en-US" altLang="zh-CN" dirty="0" smtClean="0"/>
              <a:t>Task may need to be sorted in </a:t>
            </a:r>
            <a:r>
              <a:rPr lang="en-US" altLang="zh-CN" dirty="0" smtClean="0"/>
              <a:t>s</a:t>
            </a:r>
            <a:r>
              <a:rPr lang="en-US" altLang="zh-CN" dirty="0" smtClean="0"/>
              <a:t>ubsequent stage, may need not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Similar to packet sorting in TCP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857224" y="3143248"/>
            <a:ext cx="192882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stage2, 3 threads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43777" y="2285992"/>
            <a:ext cx="192882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stage1, 1 thread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43777" y="4000504"/>
            <a:ext cx="192882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stage3, 2 threads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43777" y="4857760"/>
            <a:ext cx="1928826" cy="357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stage4, 1 thread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1528970" y="2643182"/>
            <a:ext cx="526044" cy="5000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43461" y="2643182"/>
            <a:ext cx="105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Queue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1523097" y="3500438"/>
            <a:ext cx="526044" cy="5000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37588" y="3500438"/>
            <a:ext cx="105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Queue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1528970" y="4357694"/>
            <a:ext cx="526044" cy="5000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43461" y="4357694"/>
            <a:ext cx="105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Queue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85786" y="5715016"/>
            <a:ext cx="2000264" cy="42862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DataSink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1571604" y="5214950"/>
            <a:ext cx="428628" cy="5000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85786" y="1357298"/>
            <a:ext cx="2071702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DataSource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1571604" y="1785926"/>
            <a:ext cx="428628" cy="50006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Pipeline is optimization for throughput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Response time for individual task may be delayed</a:t>
            </a:r>
          </a:p>
          <a:p>
            <a:pPr lvl="1"/>
            <a:r>
              <a:rPr lang="en-US" altLang="zh-CN" dirty="0" smtClean="0"/>
              <a:t>This is the nature of pipeline, no exceptions</a:t>
            </a:r>
            <a:endParaRPr lang="en-US" altLang="zh-CN" dirty="0" smtClean="0"/>
          </a:p>
          <a:p>
            <a:r>
              <a:rPr lang="en-US" altLang="zh-CN" dirty="0" smtClean="0"/>
              <a:t>A long-period task may block the pipeline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This may be mitigated in multi thread stages</a:t>
            </a:r>
          </a:p>
          <a:p>
            <a:r>
              <a:rPr lang="en-US" altLang="zh-CN" dirty="0" smtClean="0"/>
              <a:t>Same </a:t>
            </a:r>
            <a:r>
              <a:rPr lang="en-US" altLang="zh-CN" dirty="0" smtClean="0"/>
              <a:t>velocity</a:t>
            </a:r>
            <a:r>
              <a:rPr lang="en-US" altLang="zh-CN" dirty="0" smtClean="0"/>
              <a:t>, fatter pipe makes larger flow</a:t>
            </a:r>
          </a:p>
          <a:p>
            <a:pPr lvl="1"/>
            <a:r>
              <a:rPr lang="en-US" altLang="zh-CN" dirty="0" smtClean="0"/>
              <a:t>Pipe sectional area </a:t>
            </a:r>
            <a:r>
              <a:rPr lang="en-US" altLang="zh-CN" dirty="0" smtClean="0"/>
              <a:t>is similar to</a:t>
            </a:r>
            <a:r>
              <a:rPr lang="en-US" altLang="zh-CN" dirty="0" smtClean="0"/>
              <a:t> stages number</a:t>
            </a:r>
            <a:endParaRPr lang="en-US" altLang="zh-CN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Application: Text clustering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538" y="1768263"/>
          <a:ext cx="7286677" cy="3875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40"/>
                <a:gridCol w="1071570"/>
                <a:gridCol w="1214446"/>
                <a:gridCol w="2857521"/>
              </a:tblGrid>
              <a:tr h="4279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stage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threads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hot spot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</a:t>
                      </a:r>
                      <a:r>
                        <a:rPr lang="en-US" altLang="zh-CN" baseline="0" dirty="0" smtClean="0"/>
                        <a:t> db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single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network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generator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 file (text)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single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IO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file maybe missing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read raw html?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single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IO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execute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en-US" altLang="zh-CN" dirty="0" smtClean="0"/>
                        <a:t>when missing text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word segment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disturb doc order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store index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single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IO&amp;CPU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doc must in order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search related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single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IO&amp;CPU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doc must in order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091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compute similarity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multi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CPU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/>
                        <a:t>disturb doc order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0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clustering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single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net</a:t>
                      </a:r>
                      <a:r>
                        <a:rPr lang="en-US" altLang="zh-CN" baseline="0" dirty="0" smtClean="0"/>
                        <a:t>work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don’t need doc order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下箭头 4"/>
          <p:cNvSpPr/>
          <p:nvPr/>
        </p:nvSpPr>
        <p:spPr>
          <a:xfrm>
            <a:off x="500034" y="1714488"/>
            <a:ext cx="500066" cy="43577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Sample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357298"/>
            <a:ext cx="9072626" cy="521497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600" dirty="0" err="1" smtClean="0"/>
              <a:t>struct</a:t>
            </a:r>
            <a:r>
              <a:rPr lang="en-US" altLang="zh-CN" sz="1600" dirty="0" smtClean="0"/>
              <a:t> Main {</a:t>
            </a:r>
          </a:p>
          <a:p>
            <a:pPr>
              <a:buNone/>
            </a:pPr>
            <a:r>
              <a:rPr lang="en-US" altLang="zh-CN" sz="1600" dirty="0" smtClean="0"/>
              <a:t>	void step0(</a:t>
            </a:r>
            <a:r>
              <a:rPr lang="en-US" altLang="zh-CN" sz="1600" dirty="0" err="1" smtClean="0"/>
              <a:t>PipelineStep</a:t>
            </a:r>
            <a:r>
              <a:rPr lang="en-US" altLang="zh-CN" sz="1600" dirty="0" smtClean="0"/>
              <a:t>* step,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threadno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PipelineQueueItem</a:t>
            </a:r>
            <a:r>
              <a:rPr lang="en-US" altLang="zh-CN" sz="1600" dirty="0" smtClean="0"/>
              <a:t>* task) { /*gen data*/ }</a:t>
            </a:r>
          </a:p>
          <a:p>
            <a:pPr>
              <a:buNone/>
            </a:pPr>
            <a:r>
              <a:rPr lang="en-US" altLang="zh-CN" sz="1600" dirty="0" smtClean="0"/>
              <a:t>	void step1(</a:t>
            </a:r>
            <a:r>
              <a:rPr lang="en-US" altLang="zh-CN" sz="1600" dirty="0" err="1" smtClean="0"/>
              <a:t>PipelineStep</a:t>
            </a:r>
            <a:r>
              <a:rPr lang="en-US" altLang="zh-CN" sz="1600" dirty="0" smtClean="0"/>
              <a:t>* step,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threadno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PipelineQueueItem</a:t>
            </a:r>
            <a:r>
              <a:rPr lang="en-US" altLang="zh-CN" sz="1600" dirty="0" smtClean="0"/>
              <a:t>* task,  string arg1) { }</a:t>
            </a:r>
          </a:p>
          <a:p>
            <a:pPr>
              <a:buNone/>
            </a:pPr>
            <a:r>
              <a:rPr lang="en-US" altLang="zh-CN" sz="1600" dirty="0" smtClean="0"/>
              <a:t>	void step1_setup(</a:t>
            </a:r>
            <a:r>
              <a:rPr lang="en-US" altLang="zh-CN" sz="1600" dirty="0" err="1" smtClean="0"/>
              <a:t>PipelineStep</a:t>
            </a:r>
            <a:r>
              <a:rPr lang="en-US" altLang="zh-CN" sz="1600" dirty="0" smtClean="0"/>
              <a:t>* step,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threadno</a:t>
            </a:r>
            <a:r>
              <a:rPr lang="en-US" altLang="zh-CN" sz="1600" dirty="0" smtClean="0"/>
              <a:t>){ /*do …*/ }</a:t>
            </a:r>
          </a:p>
          <a:p>
            <a:pPr>
              <a:buNone/>
            </a:pPr>
            <a:r>
              <a:rPr lang="en-US" altLang="zh-CN" sz="1600" dirty="0" smtClean="0"/>
              <a:t>	void step1_clean(</a:t>
            </a:r>
            <a:r>
              <a:rPr lang="en-US" altLang="zh-CN" sz="1600" dirty="0" err="1" smtClean="0"/>
              <a:t>PipelineStep</a:t>
            </a:r>
            <a:r>
              <a:rPr lang="en-US" altLang="zh-CN" sz="1600" dirty="0" smtClean="0"/>
              <a:t>* step,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threadno</a:t>
            </a:r>
            <a:r>
              <a:rPr lang="en-US" altLang="zh-CN" sz="1600" dirty="0" smtClean="0"/>
              <a:t>) { /*do …*/ }</a:t>
            </a:r>
          </a:p>
          <a:p>
            <a:pPr>
              <a:buNone/>
            </a:pPr>
            <a:r>
              <a:rPr lang="en-US" altLang="zh-CN" sz="1600" dirty="0" smtClean="0"/>
              <a:t>	void step2(</a:t>
            </a:r>
            <a:r>
              <a:rPr lang="en-US" altLang="zh-CN" sz="1600" dirty="0" err="1" smtClean="0"/>
              <a:t>PipelineStep</a:t>
            </a:r>
            <a:r>
              <a:rPr lang="en-US" altLang="zh-CN" sz="1600" dirty="0" smtClean="0"/>
              <a:t>* step,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threadno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PipelineQueueItem</a:t>
            </a:r>
            <a:r>
              <a:rPr lang="en-US" altLang="zh-CN" sz="1600" dirty="0" smtClean="0"/>
              <a:t>* task, double arg1) { }</a:t>
            </a:r>
          </a:p>
          <a:p>
            <a:pPr>
              <a:buNone/>
            </a:pPr>
            <a:r>
              <a:rPr lang="en-US" altLang="zh-CN" sz="1600" dirty="0" smtClean="0"/>
              <a:t>	void step3(</a:t>
            </a:r>
            <a:r>
              <a:rPr lang="en-US" altLang="zh-CN" sz="1600" dirty="0" err="1" smtClean="0"/>
              <a:t>PipelineStep</a:t>
            </a:r>
            <a:r>
              <a:rPr lang="en-US" altLang="zh-CN" sz="1600" dirty="0" smtClean="0"/>
              <a:t>* step,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threadno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PipelineQueueItem</a:t>
            </a:r>
            <a:r>
              <a:rPr lang="en-US" altLang="zh-CN" sz="1600" dirty="0" smtClean="0"/>
              <a:t>* task, double arg1, string arg2) { }</a:t>
            </a:r>
          </a:p>
          <a:p>
            <a:pPr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main() {</a:t>
            </a:r>
          </a:p>
          <a:p>
            <a:pPr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PipelineProcessor</a:t>
            </a:r>
            <a:r>
              <a:rPr lang="en-US" altLang="zh-CN" sz="1600" dirty="0" smtClean="0"/>
              <a:t> pipeline(50, 500);</a:t>
            </a:r>
          </a:p>
          <a:p>
            <a:pPr>
              <a:buNone/>
            </a:pPr>
            <a:r>
              <a:rPr lang="en-US" altLang="zh-CN" sz="1600" dirty="0" smtClean="0"/>
              <a:t>		PPL_ADD_STEP_0(pipeline, this, Main, step0, </a:t>
            </a:r>
            <a:r>
              <a:rPr lang="en-US" altLang="zh-CN" sz="1600" dirty="0" smtClean="0">
                <a:solidFill>
                  <a:srgbClr val="FF0000"/>
                </a:solidFill>
              </a:rPr>
              <a:t>10</a:t>
            </a:r>
            <a:r>
              <a:rPr lang="en-US" altLang="zh-CN" sz="1600" dirty="0" smtClean="0"/>
              <a:t>);</a:t>
            </a:r>
          </a:p>
          <a:p>
            <a:pPr>
              <a:buNone/>
            </a:pPr>
            <a:r>
              <a:rPr lang="en-US" altLang="zh-CN" sz="1600" dirty="0" smtClean="0"/>
              <a:t>		PPL_ADD_STEP_EX_1(pipeline, this, Main, step1, </a:t>
            </a:r>
            <a:r>
              <a:rPr lang="en-US" altLang="zh-CN" sz="1600" dirty="0" smtClean="0">
                <a:solidFill>
                  <a:srgbClr val="FF0000"/>
                </a:solidFill>
              </a:rPr>
              <a:t>10</a:t>
            </a:r>
            <a:r>
              <a:rPr lang="en-US" altLang="zh-CN" sz="1600" dirty="0" smtClean="0"/>
              <a:t>, </a:t>
            </a:r>
            <a:r>
              <a:rPr lang="en-US" altLang="zh-CN" sz="1600" dirty="0" smtClean="0">
                <a:solidFill>
                  <a:srgbClr val="7030A0"/>
                </a:solidFill>
              </a:rPr>
              <a:t>string(“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TheArg</a:t>
            </a:r>
            <a:r>
              <a:rPr lang="en-US" altLang="zh-CN" sz="1600" dirty="0" smtClean="0">
                <a:solidFill>
                  <a:srgbClr val="7030A0"/>
                </a:solidFill>
              </a:rPr>
              <a:t>”)</a:t>
            </a:r>
            <a:r>
              <a:rPr lang="en-US" altLang="zh-CN" sz="1600" dirty="0" smtClean="0"/>
              <a:t>);</a:t>
            </a:r>
          </a:p>
          <a:p>
            <a:pPr>
              <a:buNone/>
            </a:pPr>
            <a:r>
              <a:rPr lang="en-US" altLang="zh-CN" sz="1600" dirty="0" smtClean="0"/>
              <a:t>		PPL_ADD_STEP_1(pipeline, this, Main, step2, </a:t>
            </a:r>
            <a:r>
              <a:rPr lang="en-US" altLang="zh-CN" sz="1600" dirty="0" smtClean="0">
                <a:solidFill>
                  <a:srgbClr val="FF0000"/>
                </a:solidFill>
              </a:rPr>
              <a:t>2</a:t>
            </a:r>
            <a:r>
              <a:rPr lang="en-US" altLang="zh-CN" sz="1600" dirty="0" smtClean="0"/>
              <a:t>, </a:t>
            </a:r>
            <a:r>
              <a:rPr lang="en-US" altLang="zh-CN" sz="1600" dirty="0" smtClean="0">
                <a:solidFill>
                  <a:srgbClr val="7030A0"/>
                </a:solidFill>
              </a:rPr>
              <a:t>1.0</a:t>
            </a:r>
            <a:r>
              <a:rPr lang="en-US" altLang="zh-CN" sz="1600" dirty="0" smtClean="0"/>
              <a:t>);</a:t>
            </a:r>
          </a:p>
          <a:p>
            <a:pPr>
              <a:buNone/>
            </a:pPr>
            <a:r>
              <a:rPr lang="en-US" altLang="zh-CN" sz="1600" dirty="0" smtClean="0"/>
              <a:t>		PPL_ADD_STEP_2(pipeline, this, Main, step3, </a:t>
            </a:r>
            <a:r>
              <a:rPr lang="en-US" altLang="zh-CN" sz="1600" dirty="0" smtClean="0">
                <a:solidFill>
                  <a:srgbClr val="FF0000"/>
                </a:solidFill>
              </a:rPr>
              <a:t>4</a:t>
            </a:r>
            <a:r>
              <a:rPr lang="en-US" altLang="zh-CN" sz="1600" dirty="0" smtClean="0"/>
              <a:t>, </a:t>
            </a:r>
            <a:r>
              <a:rPr lang="en-US" altLang="zh-CN" sz="1600" dirty="0" smtClean="0">
                <a:solidFill>
                  <a:srgbClr val="7030A0"/>
                </a:solidFill>
              </a:rPr>
              <a:t>2.0, string("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abcd</a:t>
            </a:r>
            <a:r>
              <a:rPr lang="en-US" altLang="zh-CN" sz="1600" dirty="0" smtClean="0">
                <a:solidFill>
                  <a:srgbClr val="7030A0"/>
                </a:solidFill>
              </a:rPr>
              <a:t>")</a:t>
            </a:r>
            <a:r>
              <a:rPr lang="en-US" altLang="zh-CN" sz="1600" dirty="0" smtClean="0"/>
              <a:t>);</a:t>
            </a:r>
          </a:p>
          <a:p>
            <a:pPr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pipeline.start</a:t>
            </a:r>
            <a:r>
              <a:rPr lang="en-US" altLang="zh-CN" sz="1600" dirty="0" smtClean="0"/>
              <a:t>();</a:t>
            </a:r>
          </a:p>
          <a:p>
            <a:pPr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pipeline.join</a:t>
            </a:r>
            <a:r>
              <a:rPr lang="en-US" altLang="zh-CN" sz="1600" dirty="0" smtClean="0"/>
              <a:t>();</a:t>
            </a:r>
          </a:p>
          <a:p>
            <a:pPr>
              <a:buNone/>
            </a:pPr>
            <a:r>
              <a:rPr lang="en-US" altLang="zh-CN" sz="1600" dirty="0" smtClean="0"/>
              <a:t>	}</a:t>
            </a:r>
          </a:p>
          <a:p>
            <a:pPr>
              <a:buNone/>
            </a:pPr>
            <a:r>
              <a:rPr lang="en-US" altLang="zh-CN" sz="1600" dirty="0" smtClean="0"/>
              <a:t>}; // Main</a:t>
            </a:r>
          </a:p>
          <a:p>
            <a:pPr>
              <a:buNone/>
            </a:pPr>
            <a:endParaRPr lang="en-US" altLang="zh-CN" sz="1600" dirty="0" smtClean="0"/>
          </a:p>
        </p:txBody>
      </p:sp>
      <p:sp>
        <p:nvSpPr>
          <p:cNvPr id="6" name="矩形 5"/>
          <p:cNvSpPr/>
          <p:nvPr/>
        </p:nvSpPr>
        <p:spPr>
          <a:xfrm>
            <a:off x="3786182" y="5286388"/>
            <a:ext cx="4572032" cy="1357322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2">
                  <a:tint val="80000"/>
                  <a:shade val="100000"/>
                  <a:hueMod val="100000"/>
                  <a:satMod val="375000"/>
                </a:schemeClr>
              </a:gs>
              <a:gs pos="100000">
                <a:schemeClr val="accent2">
                  <a:tint val="50000"/>
                  <a:shade val="100000"/>
                  <a:hueMod val="100000"/>
                  <a:satMod val="500000"/>
                </a:schemeClr>
              </a:gs>
            </a:gsLst>
          </a:gradFill>
          <a:ln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  <a:sym typeface="Wingdings" pitchFamily="2" charset="2"/>
              </a:rPr>
              <a:t>thread count of stage</a:t>
            </a:r>
          </a:p>
          <a:p>
            <a:pPr algn="ctr"/>
            <a:r>
              <a:rPr lang="en-US" altLang="zh-CN" sz="2800" dirty="0" err="1" smtClean="0">
                <a:solidFill>
                  <a:srgbClr val="7030A0"/>
                </a:solidFill>
                <a:sym typeface="Wingdings" pitchFamily="2" charset="2"/>
              </a:rPr>
              <a:t>args</a:t>
            </a:r>
            <a:endParaRPr lang="en-US" altLang="zh-CN" dirty="0" smtClean="0">
              <a:sym typeface="Wingdings" pitchFamily="2" charset="2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Flow control in dot 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8498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sz="2400" dirty="0" smtClean="0"/>
              <a:t>graph Task {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/>
              <a:t>read[command=“hadoop </a:t>
            </a:r>
            <a:r>
              <a:rPr lang="en-US" altLang="zh-CN" sz="2400" dirty="0" err="1" smtClean="0"/>
              <a:t>fs</a:t>
            </a:r>
            <a:r>
              <a:rPr lang="en-US" altLang="zh-CN" sz="2400" dirty="0" smtClean="0"/>
              <a:t> -cat </a:t>
            </a:r>
            <a:r>
              <a:rPr lang="en-US" altLang="zh-CN" sz="2400" dirty="0" err="1" smtClean="0"/>
              <a:t>srcfile</a:t>
            </a:r>
            <a:r>
              <a:rPr lang="en-US" altLang="zh-CN" sz="2400" dirty="0" smtClean="0"/>
              <a:t>”]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/>
              <a:t>parse[</a:t>
            </a:r>
            <a:r>
              <a:rPr lang="en-US" altLang="zh-CN" sz="2400" dirty="0" err="1" smtClean="0"/>
              <a:t>stageCreator</a:t>
            </a:r>
            <a:r>
              <a:rPr lang="en-US" altLang="zh-CN" sz="2400" dirty="0" smtClean="0"/>
              <a:t>=“</a:t>
            </a:r>
            <a:r>
              <a:rPr lang="en-US" altLang="zh-CN" sz="2400" dirty="0" err="1" smtClean="0"/>
              <a:t>MyMod.so:createParser</a:t>
            </a:r>
            <a:r>
              <a:rPr lang="en-US" altLang="zh-CN" sz="2400" dirty="0" smtClean="0"/>
              <a:t>” </a:t>
            </a:r>
            <a:r>
              <a:rPr lang="en-US" altLang="zh-CN" sz="2400" dirty="0" err="1" smtClean="0"/>
              <a:t>params</a:t>
            </a:r>
            <a:r>
              <a:rPr lang="en-US" altLang="zh-CN" sz="2400" dirty="0" smtClean="0"/>
              <a:t>=“config.ini”]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/>
              <a:t>transform[</a:t>
            </a:r>
            <a:r>
              <a:rPr lang="en-US" altLang="zh-CN" sz="2400" dirty="0" err="1" smtClean="0"/>
              <a:t>stageCreator</a:t>
            </a:r>
            <a:r>
              <a:rPr lang="en-US" altLang="zh-CN" sz="2400" dirty="0" smtClean="0"/>
              <a:t>=“</a:t>
            </a:r>
            <a:r>
              <a:rPr lang="en-US" altLang="zh-CN" sz="2400" dirty="0" err="1" smtClean="0"/>
              <a:t>MyMod.so:createTransformer</a:t>
            </a:r>
            <a:r>
              <a:rPr lang="en-US" altLang="zh-CN" sz="2400" dirty="0" smtClean="0"/>
              <a:t>” </a:t>
            </a:r>
            <a:r>
              <a:rPr lang="en-US" altLang="zh-CN" sz="2400" dirty="0" err="1" smtClean="0"/>
              <a:t>params</a:t>
            </a:r>
            <a:r>
              <a:rPr lang="en-US" altLang="zh-CN" sz="2400" dirty="0" smtClean="0"/>
              <a:t>=“config.ini</a:t>
            </a:r>
            <a:r>
              <a:rPr lang="en-US" altLang="zh-CN" sz="2400" dirty="0" smtClean="0"/>
              <a:t>” threads=“4”]</a:t>
            </a:r>
          </a:p>
          <a:p>
            <a:pPr>
              <a:buNone/>
            </a:pPr>
            <a:r>
              <a:rPr lang="en-US" altLang="zh-CN" sz="2400" dirty="0" smtClean="0"/>
              <a:t>	modeling[</a:t>
            </a:r>
            <a:r>
              <a:rPr lang="en-US" altLang="zh-CN" sz="2400" dirty="0" err="1" smtClean="0"/>
              <a:t>stageCreator</a:t>
            </a:r>
            <a:r>
              <a:rPr lang="en-US" altLang="zh-CN" sz="2400" dirty="0" smtClean="0"/>
              <a:t>=“</a:t>
            </a:r>
            <a:r>
              <a:rPr lang="en-US" altLang="zh-CN" sz="2400" dirty="0" err="1" smtClean="0"/>
              <a:t>model.so</a:t>
            </a:r>
            <a:r>
              <a:rPr lang="en-US" altLang="zh-CN" sz="2400" dirty="0" smtClean="0"/>
              <a:t>”]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/>
              <a:t>indexer[</a:t>
            </a:r>
            <a:r>
              <a:rPr lang="en-US" altLang="zh-CN" sz="2400" dirty="0" err="1" smtClean="0"/>
              <a:t>stageCreator</a:t>
            </a:r>
            <a:r>
              <a:rPr lang="en-US" altLang="zh-CN" sz="2400" dirty="0" smtClean="0"/>
              <a:t>=“</a:t>
            </a:r>
            <a:r>
              <a:rPr lang="en-US" altLang="zh-CN" sz="2400" dirty="0" err="1" smtClean="0"/>
              <a:t>indexer.so</a:t>
            </a:r>
            <a:r>
              <a:rPr lang="en-US" altLang="zh-CN" sz="2400" dirty="0" smtClean="0"/>
              <a:t>” sort=“true”]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/>
              <a:t>read -&gt; parse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/>
              <a:t>parse -&gt; transform -&gt; modeling -&gt; “cat &gt; </a:t>
            </a:r>
            <a:r>
              <a:rPr lang="en-US" altLang="zh-CN" sz="2400" dirty="0" err="1" smtClean="0"/>
              <a:t>localfile</a:t>
            </a:r>
            <a:r>
              <a:rPr lang="en-US" altLang="zh-CN" sz="2400" dirty="0" smtClean="0"/>
              <a:t>”</a:t>
            </a:r>
          </a:p>
          <a:p>
            <a:pPr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smtClean="0"/>
              <a:t>parse -&gt; indexer -&gt; “hadoop </a:t>
            </a:r>
            <a:r>
              <a:rPr lang="en-US" altLang="zh-CN" sz="2400" dirty="0" err="1" smtClean="0"/>
              <a:t>fs</a:t>
            </a:r>
            <a:r>
              <a:rPr lang="en-US" altLang="zh-CN" sz="2400" dirty="0" smtClean="0"/>
              <a:t> -put - </a:t>
            </a:r>
            <a:r>
              <a:rPr lang="en-US" altLang="zh-CN" sz="2400" dirty="0" err="1" smtClean="0"/>
              <a:t>destfile</a:t>
            </a:r>
            <a:r>
              <a:rPr lang="en-US" altLang="zh-CN" sz="2400" dirty="0" smtClean="0"/>
              <a:t>”[sort=“true”]</a:t>
            </a:r>
          </a:p>
          <a:p>
            <a:pPr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085184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Dot can generate flow graph of the flow control. The topological order of execution plan is shown in bold.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254</TotalTime>
  <Words>422</Words>
  <Application>Microsoft Office PowerPoint</Application>
  <PresentationFormat>全屏显示(4:3)</PresentationFormat>
  <Paragraphs>148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龙腾四海</vt:lpstr>
      <vt:lpstr>Multi Thread pipeline Design</vt:lpstr>
      <vt:lpstr>Paralleled Multi Thread</vt:lpstr>
      <vt:lpstr>pipeline is implicitly paralleled</vt:lpstr>
      <vt:lpstr>pipeline is ubiquitous in computing</vt:lpstr>
      <vt:lpstr>thread pipeline</vt:lpstr>
      <vt:lpstr>Pipeline is optimization for throughput</vt:lpstr>
      <vt:lpstr>Application: Text clustering</vt:lpstr>
      <vt:lpstr>Sample Code</vt:lpstr>
      <vt:lpstr>Flow control in dot script</vt:lpstr>
      <vt:lpstr>Advantages</vt:lpstr>
      <vt:lpstr>Thanks!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多线程 pipeline 设计模式</dc:title>
  <dc:creator>leipeng</dc:creator>
  <cp:lastModifiedBy>leipeng</cp:lastModifiedBy>
  <cp:revision>87</cp:revision>
  <dcterms:created xsi:type="dcterms:W3CDTF">2010-03-04T11:27:18Z</dcterms:created>
  <dcterms:modified xsi:type="dcterms:W3CDTF">2010-12-04T15:14:07Z</dcterms:modified>
</cp:coreProperties>
</file>