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5.png"/><Relationship Id="rId5" Type="http://schemas.openxmlformats.org/officeDocument/2006/relationships/image" Target="../media/image02.png"/><Relationship Id="rId6" Type="http://schemas.openxmlformats.org/officeDocument/2006/relationships/hyperlink" Target="http://www.transfermarkt.com/" TargetMode="External"/><Relationship Id="rId7" Type="http://schemas.openxmlformats.org/officeDocument/2006/relationships/hyperlink" Target="https://www.fifaindex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jpg"/><Relationship Id="rId4" Type="http://schemas.openxmlformats.org/officeDocument/2006/relationships/image" Target="../media/image10.png"/><Relationship Id="rId5" Type="http://schemas.openxmlformats.org/officeDocument/2006/relationships/image" Target="../media/image0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Relationship Id="rId4" Type="http://schemas.openxmlformats.org/officeDocument/2006/relationships/image" Target="../media/image06.png"/><Relationship Id="rId5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Soccer Team Generator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12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Archit Dhanani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Mike Hoang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Ashwin Nair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Andy Peng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Limitations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616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Market value of a player is dependent on more than just the player’s skills (e.g. age, country of origin, injury proneness…)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best individual players put together do not necessarily make the best team (lack of team chemistry, different playstyles, etc</a:t>
            </a:r>
            <a:r>
              <a:rPr lang="en"/>
              <a:t>...</a:t>
            </a:r>
            <a:r>
              <a:rPr lang="en"/>
              <a:t>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Only one team formation considered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A soccer club’s budget is one of the biggest constraints that the club managers have to face when building a team.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Optimal resource allocation is crucial to obtaining the best players given the limited resources.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 soccer team consists of 11 players, each having a different position.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Each player has a ‘skill rating’ and it depends on 6 individual attributes: pace, shooting, passing, dribbling, defense, physical.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Statement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7475400" cy="370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Assumptions: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Player market value dependent on player’s 6 individual attributes and their position on the field.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Team formation: 4-3-3 (4 defenders, 3 midfielders, 3 attacking players).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The Optimization: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Optimize the 6 individual attributes of each player on the team based on available budget.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0950" y="445025"/>
            <a:ext cx="1363075" cy="212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gathering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173" y="1144910"/>
            <a:ext cx="2822120" cy="3723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1" y="2447869"/>
            <a:ext cx="5098200" cy="1053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9" y="3618458"/>
            <a:ext cx="5098184" cy="124996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311709" y="1951125"/>
            <a:ext cx="49875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Market values from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http://www.transfermarkt.com/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5819725" y="495900"/>
            <a:ext cx="3012600" cy="70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Player skill ratings from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https://www.fifaindex.com/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4688400" cy="66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Wrote script to pull data from two websites: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 Function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79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f(</a:t>
            </a:r>
            <a:r>
              <a:rPr b="1" lang="en" sz="1400"/>
              <a:t>x</a:t>
            </a:r>
            <a:r>
              <a:rPr lang="en" sz="1400"/>
              <a:t>) = w</a:t>
            </a:r>
            <a:r>
              <a:rPr baseline="-25000" lang="en" sz="1400"/>
              <a:t>LA</a:t>
            </a:r>
            <a:r>
              <a:rPr lang="en" sz="1400"/>
              <a:t>*(w</a:t>
            </a:r>
            <a:r>
              <a:rPr baseline="-25000" lang="en" sz="1400"/>
              <a:t>WA1</a:t>
            </a:r>
            <a:r>
              <a:rPr lang="en" sz="1400"/>
              <a:t>x</a:t>
            </a:r>
            <a:r>
              <a:rPr baseline="-25000" lang="en" sz="1400"/>
              <a:t>1:6</a:t>
            </a:r>
            <a:r>
              <a:rPr lang="en" sz="1400"/>
              <a:t>+2*w</a:t>
            </a:r>
            <a:r>
              <a:rPr baseline="-25000" lang="en" sz="1400"/>
              <a:t>WA2</a:t>
            </a:r>
            <a:r>
              <a:rPr lang="en" sz="1400"/>
              <a:t>x</a:t>
            </a:r>
            <a:r>
              <a:rPr baseline="-25000" lang="en" sz="1400"/>
              <a:t>7:12</a:t>
            </a:r>
            <a:r>
              <a:rPr lang="en" sz="1400"/>
              <a:t>) + w</a:t>
            </a:r>
            <a:r>
              <a:rPr baseline="-25000" lang="en" sz="1400"/>
              <a:t>LM</a:t>
            </a:r>
            <a:r>
              <a:rPr lang="en" sz="1400"/>
              <a:t>*(w</a:t>
            </a:r>
            <a:r>
              <a:rPr baseline="-25000" lang="en" sz="1400"/>
              <a:t>WM1</a:t>
            </a:r>
            <a:r>
              <a:rPr lang="en" sz="1400"/>
              <a:t>x</a:t>
            </a:r>
            <a:r>
              <a:rPr baseline="-25000" lang="en" sz="1400"/>
              <a:t>13:18</a:t>
            </a:r>
            <a:r>
              <a:rPr lang="en" sz="1400"/>
              <a:t>+2*w</a:t>
            </a:r>
            <a:r>
              <a:rPr baseline="-25000" lang="en" sz="1400"/>
              <a:t>WM2</a:t>
            </a:r>
            <a:r>
              <a:rPr lang="en" sz="1400"/>
              <a:t>x</a:t>
            </a:r>
            <a:r>
              <a:rPr baseline="-25000" lang="en" sz="1400"/>
              <a:t>19:24</a:t>
            </a:r>
            <a:r>
              <a:rPr lang="en" sz="1400"/>
              <a:t>) + w</a:t>
            </a:r>
            <a:r>
              <a:rPr baseline="-25000" lang="en" sz="1400"/>
              <a:t>LB</a:t>
            </a:r>
            <a:r>
              <a:rPr lang="en" sz="1400"/>
              <a:t>*(2*w</a:t>
            </a:r>
            <a:r>
              <a:rPr baseline="-25000" lang="en" sz="1400"/>
              <a:t>WB1</a:t>
            </a:r>
            <a:r>
              <a:rPr lang="en" sz="1400"/>
              <a:t>x</a:t>
            </a:r>
            <a:r>
              <a:rPr baseline="-25000" lang="en" sz="1400"/>
              <a:t>25:30</a:t>
            </a:r>
            <a:r>
              <a:rPr lang="en" sz="1400"/>
              <a:t>+2*w</a:t>
            </a:r>
            <a:r>
              <a:rPr baseline="-25000" lang="en" sz="1400"/>
              <a:t>WB2</a:t>
            </a:r>
            <a:r>
              <a:rPr lang="en" sz="1400"/>
              <a:t>x</a:t>
            </a:r>
            <a:r>
              <a:rPr baseline="-25000" lang="en" sz="1400"/>
              <a:t>31:36</a:t>
            </a:r>
            <a:r>
              <a:rPr lang="en" sz="1400"/>
              <a:t>) + w</a:t>
            </a:r>
            <a:r>
              <a:rPr baseline="-25000" lang="en" sz="1400"/>
              <a:t>LG</a:t>
            </a:r>
            <a:r>
              <a:rPr lang="en" sz="1400"/>
              <a:t>*x</a:t>
            </a:r>
            <a:r>
              <a:rPr baseline="-25000" lang="en" sz="1400"/>
              <a:t>37:42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Where: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6" name="Shape 86"/>
          <p:cNvGrpSpPr/>
          <p:nvPr/>
        </p:nvGrpSpPr>
        <p:grpSpPr>
          <a:xfrm>
            <a:off x="5259400" y="2299500"/>
            <a:ext cx="3411250" cy="2493075"/>
            <a:chOff x="4368000" y="2101950"/>
            <a:chExt cx="3411250" cy="2493075"/>
          </a:xfrm>
        </p:grpSpPr>
        <p:pic>
          <p:nvPicPr>
            <p:cNvPr id="87" name="Shape 8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45500" y="2194725"/>
              <a:ext cx="3333750" cy="2400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8" name="Shape 88"/>
            <p:cNvCxnSpPr/>
            <p:nvPr/>
          </p:nvCxnSpPr>
          <p:spPr>
            <a:xfrm>
              <a:off x="4368000" y="2211525"/>
              <a:ext cx="20400" cy="236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stealth"/>
              <a:tailEnd len="lg" w="lg" type="triangle"/>
            </a:ln>
          </p:spPr>
        </p:cxnSp>
        <p:cxnSp>
          <p:nvCxnSpPr>
            <p:cNvPr id="89" name="Shape 89"/>
            <p:cNvCxnSpPr/>
            <p:nvPr/>
          </p:nvCxnSpPr>
          <p:spPr>
            <a:xfrm>
              <a:off x="4682425" y="2101950"/>
              <a:ext cx="2859900" cy="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stealth"/>
              <a:tailEnd len="lg" w="lg" type="triangle"/>
            </a:ln>
          </p:spPr>
        </p:cxnSp>
      </p:grpSp>
      <p:sp>
        <p:nvSpPr>
          <p:cNvPr id="90" name="Shape 90"/>
          <p:cNvSpPr txBox="1"/>
          <p:nvPr/>
        </p:nvSpPr>
        <p:spPr>
          <a:xfrm>
            <a:off x="311700" y="2084325"/>
            <a:ext cx="3684300" cy="24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Defensive/offensive weights (length of field)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w</a:t>
            </a:r>
            <a:r>
              <a:rPr b="1" baseline="-25000" lang="en">
                <a:solidFill>
                  <a:schemeClr val="dk2"/>
                </a:solidFill>
              </a:rPr>
              <a:t>L</a:t>
            </a:r>
            <a:r>
              <a:rPr b="1" lang="en">
                <a:solidFill>
                  <a:schemeClr val="dk2"/>
                </a:solidFill>
              </a:rPr>
              <a:t> = [w</a:t>
            </a:r>
            <a:r>
              <a:rPr b="1" baseline="-25000" lang="en">
                <a:solidFill>
                  <a:schemeClr val="dk2"/>
                </a:solidFill>
              </a:rPr>
              <a:t>LA</a:t>
            </a:r>
            <a:r>
              <a:rPr b="1" lang="en">
                <a:solidFill>
                  <a:schemeClr val="dk2"/>
                </a:solidFill>
              </a:rPr>
              <a:t>, w</a:t>
            </a:r>
            <a:r>
              <a:rPr b="1" baseline="-25000" lang="en">
                <a:solidFill>
                  <a:schemeClr val="dk2"/>
                </a:solidFill>
              </a:rPr>
              <a:t>LM</a:t>
            </a:r>
            <a:r>
              <a:rPr b="1" lang="en">
                <a:solidFill>
                  <a:schemeClr val="dk2"/>
                </a:solidFill>
              </a:rPr>
              <a:t>, w</a:t>
            </a:r>
            <a:r>
              <a:rPr b="1" baseline="-25000" lang="en">
                <a:solidFill>
                  <a:schemeClr val="dk2"/>
                </a:solidFill>
              </a:rPr>
              <a:t>LB</a:t>
            </a:r>
            <a:r>
              <a:rPr b="1" lang="en">
                <a:solidFill>
                  <a:schemeClr val="dk2"/>
                </a:solidFill>
              </a:rPr>
              <a:t>, w</a:t>
            </a:r>
            <a:r>
              <a:rPr b="1" baseline="-25000" lang="en">
                <a:solidFill>
                  <a:schemeClr val="dk2"/>
                </a:solidFill>
              </a:rPr>
              <a:t>LG</a:t>
            </a:r>
            <a:r>
              <a:rPr b="1" lang="en">
                <a:solidFill>
                  <a:schemeClr val="dk2"/>
                </a:solidFill>
              </a:rPr>
              <a:t>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Center/wide weights (width of field)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w</a:t>
            </a:r>
            <a:r>
              <a:rPr b="1" baseline="-25000" lang="en">
                <a:solidFill>
                  <a:schemeClr val="dk2"/>
                </a:solidFill>
              </a:rPr>
              <a:t>W</a:t>
            </a:r>
            <a:r>
              <a:rPr b="1" lang="en">
                <a:solidFill>
                  <a:schemeClr val="dk2"/>
                </a:solidFill>
              </a:rPr>
              <a:t> = [w</a:t>
            </a:r>
            <a:r>
              <a:rPr b="1" baseline="-25000" lang="en">
                <a:solidFill>
                  <a:schemeClr val="dk2"/>
                </a:solidFill>
              </a:rPr>
              <a:t>WA1</a:t>
            </a:r>
            <a:r>
              <a:rPr b="1" lang="en">
                <a:solidFill>
                  <a:schemeClr val="dk2"/>
                </a:solidFill>
              </a:rPr>
              <a:t>, w</a:t>
            </a:r>
            <a:r>
              <a:rPr b="1" baseline="-25000" lang="en">
                <a:solidFill>
                  <a:schemeClr val="dk2"/>
                </a:solidFill>
              </a:rPr>
              <a:t>WA2</a:t>
            </a:r>
            <a:r>
              <a:rPr b="1" lang="en">
                <a:solidFill>
                  <a:schemeClr val="dk2"/>
                </a:solidFill>
              </a:rPr>
              <a:t>, w</a:t>
            </a:r>
            <a:r>
              <a:rPr b="1" baseline="-25000" lang="en">
                <a:solidFill>
                  <a:schemeClr val="dk2"/>
                </a:solidFill>
              </a:rPr>
              <a:t>WM1</a:t>
            </a:r>
            <a:r>
              <a:rPr b="1" lang="en">
                <a:solidFill>
                  <a:schemeClr val="dk2"/>
                </a:solidFill>
              </a:rPr>
              <a:t>, w</a:t>
            </a:r>
            <a:r>
              <a:rPr b="1" baseline="-25000" lang="en">
                <a:solidFill>
                  <a:schemeClr val="dk2"/>
                </a:solidFill>
              </a:rPr>
              <a:t>WM2</a:t>
            </a:r>
            <a:r>
              <a:rPr b="1" lang="en">
                <a:solidFill>
                  <a:schemeClr val="dk2"/>
                </a:solidFill>
              </a:rPr>
              <a:t>, w</a:t>
            </a:r>
            <a:r>
              <a:rPr b="1" baseline="-25000" lang="en">
                <a:solidFill>
                  <a:schemeClr val="dk2"/>
                </a:solidFill>
              </a:rPr>
              <a:t>WB1</a:t>
            </a:r>
            <a:r>
              <a:rPr b="1" lang="en">
                <a:solidFill>
                  <a:schemeClr val="dk2"/>
                </a:solidFill>
              </a:rPr>
              <a:t>, w</a:t>
            </a:r>
            <a:r>
              <a:rPr b="1" baseline="-25000" lang="en">
                <a:solidFill>
                  <a:schemeClr val="dk2"/>
                </a:solidFill>
              </a:rPr>
              <a:t>WB2</a:t>
            </a:r>
            <a:r>
              <a:rPr b="1" lang="en">
                <a:solidFill>
                  <a:schemeClr val="dk2"/>
                </a:solidFill>
              </a:rPr>
              <a:t>]</a:t>
            </a:r>
            <a:r>
              <a:rPr lang="en">
                <a:solidFill>
                  <a:schemeClr val="dk2"/>
                </a:solidFill>
              </a:rPr>
              <a:t>  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4511475" y="3238675"/>
            <a:ext cx="8094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Length of field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375900" y="1949575"/>
            <a:ext cx="12984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Width of field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Decision Variables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382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X = [x</a:t>
            </a:r>
            <a:r>
              <a:rPr baseline="-25000" lang="en" sz="1200"/>
              <a:t>1</a:t>
            </a:r>
            <a:r>
              <a:rPr lang="en" sz="1200"/>
              <a:t>,x</a:t>
            </a:r>
            <a:r>
              <a:rPr baseline="-25000" lang="en" sz="1200"/>
              <a:t>2</a:t>
            </a:r>
            <a:r>
              <a:rPr lang="en" sz="1200"/>
              <a:t>...x</a:t>
            </a:r>
            <a:r>
              <a:rPr baseline="-25000" lang="en" sz="1200"/>
              <a:t>42</a:t>
            </a:r>
            <a:r>
              <a:rPr lang="en" sz="1200"/>
              <a:t>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/>
              <a:t>Where: 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200"/>
              <a:t>x</a:t>
            </a:r>
            <a:r>
              <a:rPr baseline="-25000" lang="en" sz="1200"/>
              <a:t>1:6 </a:t>
            </a:r>
            <a:r>
              <a:rPr lang="en" sz="1200"/>
              <a:t> are the individual attributes of the Striker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200"/>
              <a:t>x</a:t>
            </a:r>
            <a:r>
              <a:rPr baseline="-25000" lang="en" sz="1200"/>
              <a:t>7:12 </a:t>
            </a:r>
            <a:r>
              <a:rPr lang="en" sz="1200"/>
              <a:t> are the individual attributes of the Wingers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200"/>
              <a:t>x</a:t>
            </a:r>
            <a:r>
              <a:rPr baseline="-25000" lang="en" sz="1200"/>
              <a:t>13:18 </a:t>
            </a:r>
            <a:r>
              <a:rPr lang="en" sz="1200"/>
              <a:t> are the individual attributes of the Center Midfielder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200"/>
              <a:t>x</a:t>
            </a:r>
            <a:r>
              <a:rPr baseline="-25000" lang="en" sz="1200"/>
              <a:t>19:24 </a:t>
            </a:r>
            <a:r>
              <a:rPr lang="en" sz="1200"/>
              <a:t> are the individual attributes of the Wide Midfielders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200"/>
              <a:t>x</a:t>
            </a:r>
            <a:r>
              <a:rPr baseline="-25000" lang="en" sz="1200"/>
              <a:t>25:30 </a:t>
            </a:r>
            <a:r>
              <a:rPr lang="en" sz="1200"/>
              <a:t> are the individual attributes of the Center Defenders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200"/>
              <a:t>x</a:t>
            </a:r>
            <a:r>
              <a:rPr baseline="-25000" lang="en" sz="1200"/>
              <a:t>31:36 </a:t>
            </a:r>
            <a:r>
              <a:rPr lang="en" sz="1200"/>
              <a:t> are the individual attributes of the Wide Defenders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200"/>
              <a:t>x</a:t>
            </a:r>
            <a:r>
              <a:rPr baseline="-25000" lang="en" sz="1200"/>
              <a:t>37:42 </a:t>
            </a:r>
            <a:r>
              <a:rPr lang="en" sz="1200"/>
              <a:t> are the individual attributes of the Goalkeeper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675" y="2103125"/>
            <a:ext cx="33337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Constraints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Skill constraint: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A player’s overall rating ranges from 45 to 100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Each individual attribute ranges from 10 to 100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Budget Constraint: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The total budget, as a function of each individual player’s rating, used in a nonlinear constraint to avoid overspending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235500" y="597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Player Rating vs. Market Value</a:t>
            </a:r>
          </a:p>
        </p:txBody>
      </p:sp>
      <p:pic>
        <p:nvPicPr>
          <p:cNvPr descr="1.jp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25" y="1394109"/>
            <a:ext cx="2960224" cy="2220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1874" y="1374750"/>
            <a:ext cx="2756425" cy="22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0700" y="1170125"/>
            <a:ext cx="2960225" cy="247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3899162" y="3867175"/>
            <a:ext cx="13833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Polynomial fit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7285150" y="3646275"/>
            <a:ext cx="1178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Exponential fit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Outputs/Results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74" y="1283874"/>
            <a:ext cx="1130831" cy="171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099" y="3189624"/>
            <a:ext cx="1146383" cy="171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3675" y="1283875"/>
            <a:ext cx="4446650" cy="357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